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b" ContentType="application/vnd.ms-excel.sheet.binary.macroEnabled.12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35.xml" ContentType="application/vnd.openxmlformats-officedocument.presentationml.tags+xml"/>
  <Override PartName="/ppt/notesSlides/notesSlide1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2.xml" ContentType="application/vnd.openxmlformats-officedocument.presentationml.notesSlide+xml"/>
  <Override PartName="/ppt/tags/tag40.xml" ContentType="application/vnd.openxmlformats-officedocument.presentationml.tags+xml"/>
  <Override PartName="/ppt/notesSlides/notesSlide3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4.xml" ContentType="application/vnd.openxmlformats-officedocument.presentationml.notesSlide+xml"/>
  <Override PartName="/ppt/tags/tag43.xml" ContentType="application/vnd.openxmlformats-officedocument.presentationml.tags+xml"/>
  <Override PartName="/ppt/notesSlides/notesSlide5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6.xml" ContentType="application/vnd.openxmlformats-officedocument.presentationml.notesSlide+xml"/>
  <Override PartName="/ppt/tags/tag46.xml" ContentType="application/vnd.openxmlformats-officedocument.presentationml.tags+xml"/>
  <Override PartName="/ppt/notesSlides/notesSlide7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rts/chartEx3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8.xml" ContentType="application/vnd.openxmlformats-officedocument.presentationml.notesSlide+xml"/>
  <Override PartName="/ppt/comments/modernComment_7FFFE943_2D1DCD07.xml" ContentType="application/vnd.ms-powerpoint.comment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9.xml" ContentType="application/vnd.openxmlformats-officedocument.presentationml.notesSlide+xml"/>
  <Override PartName="/ppt/tags/tag53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gs/tag54.xml" ContentType="application/vnd.openxmlformats-officedocument.presentationml.tags+xml"/>
  <Override PartName="/ppt/notesSlides/notesSlide11.xml" ContentType="application/vnd.openxmlformats-officedocument.presentationml.notesSlide+xml"/>
  <Override PartName="/ppt/comments/modernComment_7FFFE97D_B6E0997E.xml" ContentType="application/vnd.ms-powerpoint.comments+xml"/>
  <Override PartName="/ppt/tags/tag55.xml" ContentType="application/vnd.openxmlformats-officedocument.presentationml.tags+xml"/>
  <Override PartName="/ppt/notesSlides/notesSlide12.xml" ContentType="application/vnd.openxmlformats-officedocument.presentationml.notesSlide+xml"/>
  <Override PartName="/ppt/tags/tag56.xml" ContentType="application/vnd.openxmlformats-officedocument.presentationml.tags+xml"/>
  <Override PartName="/ppt/notesSlides/notesSlide13.xml" ContentType="application/vnd.openxmlformats-officedocument.presentationml.notesSlide+xml"/>
  <Override PartName="/ppt/tags/tag57.xml" ContentType="application/vnd.openxmlformats-officedocument.presentationml.tags+xml"/>
  <Override PartName="/ppt/notesSlides/notesSlide14.xml" ContentType="application/vnd.openxmlformats-officedocument.presentationml.notesSlide+xml"/>
  <Override PartName="/ppt/tags/tag58.xml" ContentType="application/vnd.openxmlformats-officedocument.presentationml.tags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59.xml" ContentType="application/vnd.openxmlformats-officedocument.presentationml.tags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4"/>
  </p:sldMasterIdLst>
  <p:notesMasterIdLst>
    <p:notesMasterId r:id="rId21"/>
  </p:notesMasterIdLst>
  <p:handoutMasterIdLst>
    <p:handoutMasterId r:id="rId22"/>
  </p:handoutMasterIdLst>
  <p:sldIdLst>
    <p:sldId id="2147477821" r:id="rId5"/>
    <p:sldId id="2147477892" r:id="rId6"/>
    <p:sldId id="2147477790" r:id="rId7"/>
    <p:sldId id="2147477778" r:id="rId8"/>
    <p:sldId id="2147477813" r:id="rId9"/>
    <p:sldId id="2147477795" r:id="rId10"/>
    <p:sldId id="2147477809" r:id="rId11"/>
    <p:sldId id="2147477827" r:id="rId12"/>
    <p:sldId id="290" r:id="rId13"/>
    <p:sldId id="2147477868" r:id="rId14"/>
    <p:sldId id="2147477885" r:id="rId15"/>
    <p:sldId id="2147477893" r:id="rId16"/>
    <p:sldId id="2147477796" r:id="rId17"/>
    <p:sldId id="2147477894" r:id="rId18"/>
    <p:sldId id="2147477896" r:id="rId19"/>
    <p:sldId id="345" r:id="rId20"/>
  </p:sldIdLst>
  <p:sldSz cx="9906000" cy="6858000" type="A4"/>
  <p:notesSz cx="6881813" cy="92964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69F4399-5DFD-4E14-ABEA-575D3C8B2D33}">
          <p14:sldIdLst>
            <p14:sldId id="2147477821"/>
            <p14:sldId id="2147477892"/>
            <p14:sldId id="2147477790"/>
            <p14:sldId id="2147477778"/>
            <p14:sldId id="2147477813"/>
            <p14:sldId id="2147477795"/>
            <p14:sldId id="2147477809"/>
            <p14:sldId id="2147477827"/>
            <p14:sldId id="290"/>
            <p14:sldId id="2147477868"/>
            <p14:sldId id="2147477885"/>
            <p14:sldId id="2147477893"/>
            <p14:sldId id="2147477796"/>
            <p14:sldId id="2147477894"/>
            <p14:sldId id="2147477896"/>
            <p14:sldId id="345"/>
          </p14:sldIdLst>
        </p14:section>
        <p14:section name="Toolkit" id="{DC815019-279A-4C7E-943B-34AA8FD0A0F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248660A-18F7-F8D4-9E1B-99346AFA6D2A}" name="James Lee" initials="JL" userId="S::James.Lee@cairneagle.com::2a2adab2-d873-4cb9-b842-505cbd39f142" providerId="AD"/>
  <p188:author id="{9AD5A10B-8807-1479-3C4F-A7DF9C12872E}" name="Hector Bagley" initials="HB" userId="S::Hector.Bagley@cairneagle.com::e0b36d66-6b56-45c4-b619-6ae40b131555" providerId="AD"/>
  <p188:author id="{756F8C50-ED5E-C1C7-D0D9-C473FA91E18F}" name="Arun Kanwar" initials="AK" userId="S::arun.kanwar@cairneagle.com::8c75e50b-35aa-4ef0-b04f-4b0b75b82c92" providerId="AD"/>
  <p188:author id="{C7E1A469-B889-7E2C-21F6-79167EB404D0}" name="Max Wood-Robinson" initials="MW" userId="S::max.wood-robinson@cairneagle.com::3a1e526f-65cd-4e2c-a1af-a1c48a3fcdd6" providerId="AD"/>
  <p188:author id="{73AC988A-A20D-25E2-9BAA-58B49B177E6D}" name="Peter Friedman" initials="PF" userId="S::peter.friedman@cairneagle.com::f507414c-f8fd-4954-803f-c7db141bc3f3" providerId="AD"/>
  <p188:author id="{B841E68B-5747-D793-84BB-0D08196C354D}" name="Sam Lecacheur" initials="SL" userId="S::sam.lecacheur@cairneagle.com::5ab52ba9-93db-4fc8-9ffb-ce24b2903db0" providerId="AD"/>
  <p188:author id="{0D1D2CEB-A2EB-C015-661F-8A09C0D9B95F}" name="Rehaan Bapoo" initials="RB" userId="S::Rehaan.Bapoo@cairneagle.com::2ae3d4e3-9e46-4918-ada9-73a30bc9006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2353"/>
    <a:srgbClr val="F2F2F2"/>
    <a:srgbClr val="CF5FA2"/>
    <a:srgbClr val="6F8DB9"/>
    <a:srgbClr val="46628C"/>
    <a:srgbClr val="354A69"/>
    <a:srgbClr val="F9EBF3"/>
    <a:srgbClr val="EDF1F7"/>
    <a:srgbClr val="FEFEFE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F4497E-BEA5-4ADE-850B-893CBA835EE8}" v="1054" dt="2026-10-28T17:23:51.601"/>
    <p1510:client id="{7D2F7AB1-81DE-4A0F-AFB4-09DABFA11491}" v="1906" dt="2026-10-28T22:50:32.3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26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470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924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gs" Target="tags/tag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Binary_Worksheet.xlsb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Binary_Worksheet1.xlsb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Book1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Book1" TargetMode="External"/></Relationships>
</file>

<file path=ppt/charts/_rels/chartEx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811518324607329"/>
          <c:y val="4.9581005586592182E-2"/>
          <c:w val="0.68272251308900522"/>
          <c:h val="0.90083798882681565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chemeClr val="bg2"/>
            </a:solidFill>
            <a:ln w="9525" cmpd="sng" algn="ctr">
              <a:solidFill>
                <a:schemeClr val="tx1"/>
              </a:solidFill>
              <a:prstDash val="solid"/>
            </a:ln>
          </c:spPr>
          <c:invertIfNegative val="0"/>
          <c:val>
            <c:numRef>
              <c:f>Sheet1!$A$1</c:f>
              <c:numCache>
                <c:formatCode>0.00</c:formatCode>
                <c:ptCount val="1"/>
                <c:pt idx="0">
                  <c:v>88.465102596160904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11-424C-91A0-9E5C8F596078}"/>
            </c:ext>
          </c:extLst>
        </c:ser>
        <c:ser>
          <c:idx val="1"/>
          <c:order val="1"/>
          <c:spPr>
            <a:solidFill>
              <a:schemeClr val="bg2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c:spPr>
          <c:invertIfNegative val="0"/>
          <c:val>
            <c:numRef>
              <c:f>Sheet1!$A$2</c:f>
              <c:numCache>
                <c:formatCode>0.00</c:formatCode>
                <c:ptCount val="1"/>
                <c:pt idx="0">
                  <c:v>1.46649996322718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C11-424C-91A0-9E5C8F596078}"/>
            </c:ext>
          </c:extLst>
        </c:ser>
        <c:ser>
          <c:idx val="2"/>
          <c:order val="2"/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2-5C11-424C-91A0-9E5C8F596078}"/>
              </c:ext>
            </c:extLst>
          </c:dPt>
          <c:dLbls>
            <c:dLbl>
              <c:idx val="0"/>
              <c:layout>
                <c:manualLayout>
                  <c:x val="0"/>
                  <c:y val="-1.0474860335195531E-3"/>
                </c:manualLayout>
              </c:layout>
              <c:numFmt formatCode="#,##0&quot;%&quot;;&quot;-&quot;#,##0&quot;%&quot;" sourceLinked="0"/>
              <c:spPr>
                <a:noFill/>
                <a:ln>
                  <a:noFill/>
                </a:ln>
              </c:spPr>
              <c:txPr>
                <a:bodyPr wrap="none"/>
                <a:lstStyle/>
                <a:p>
                  <a:pPr>
                    <a:defRPr sz="1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+mn-lt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2-5C11-424C-91A0-9E5C8F59607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Sheet1!$A$3</c:f>
              <c:numCache>
                <c:formatCode>0.00</c:formatCode>
                <c:ptCount val="1"/>
                <c:pt idx="0">
                  <c:v>10.0683974406119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C11-424C-91A0-9E5C8F5960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372038672"/>
        <c:axId val="1"/>
      </c:barChart>
      <c:catAx>
        <c:axId val="1372038672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9525" cmpd="sng" algn="ctr">
            <a:solidFill>
              <a:schemeClr val="tx1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100.46461372231228"/>
          <c:min val="0"/>
        </c:scaling>
        <c:delete val="0"/>
        <c:axPos val="l"/>
        <c:majorGridlines>
          <c:spPr>
            <a:ln>
              <a:noFill/>
            </a:ln>
          </c:spPr>
        </c:majorGridlines>
        <c:numFmt formatCode="0.00" sourceLinked="1"/>
        <c:majorTickMark val="none"/>
        <c:minorTickMark val="none"/>
        <c:tickLblPos val="none"/>
        <c:spPr>
          <a:ln>
            <a:noFill/>
          </a:ln>
        </c:spPr>
        <c:crossAx val="1372038672"/>
        <c:crosses val="min"/>
        <c:crossBetween val="between"/>
      </c:valAx>
    </c:plotArea>
    <c:plotVisOnly val="0"/>
    <c:dispBlanksAs val="gap"/>
    <c:showDLblsOverMax val="1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517241379310344"/>
          <c:y val="4.9598323436954243E-2"/>
          <c:w val="0.58965517241379306"/>
          <c:h val="0.9008033531260915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chemeClr val="tx2"/>
            </a:solidFill>
            <a:ln w="9525" cmpd="sng" algn="ctr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0"/>
                  <c:y val="-1.3971358714634998E-3"/>
                </c:manualLayout>
              </c:layout>
              <c:numFmt formatCode="#,##0&quot;%&quot;;&quot;-&quot;#,##0&quot;%&quot;" sourceLinked="0"/>
              <c:spPr>
                <a:noFill/>
                <a:ln>
                  <a:noFill/>
                </a:ln>
              </c:spPr>
              <c:txPr>
                <a:bodyPr wrap="none"/>
                <a:lstStyle/>
                <a:p>
                  <a:pPr>
                    <a:defRPr sz="1000" kern="120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  <a:sym typeface="+mn-lt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0-558B-48CF-BFB9-775BE457C57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Sheet1!$A$1</c:f>
              <c:numCache>
                <c:formatCode>General</c:formatCode>
                <c:ptCount val="1"/>
                <c:pt idx="0">
                  <c:v>71.464073473797953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58B-48CF-BFB9-775BE457C575}"/>
            </c:ext>
          </c:extLst>
        </c:ser>
        <c:ser>
          <c:idx val="1"/>
          <c:order val="1"/>
          <c:spPr>
            <a:solidFill>
              <a:srgbClr val="C0C0C0"/>
            </a:solidFill>
            <a:ln w="9525" cmpd="sng" algn="ctr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0"/>
                  <c:y val="-1.0478519035976249E-3"/>
                </c:manualLayout>
              </c:layout>
              <c:numFmt formatCode="#,##0&quot;%&quot;;&quot;-&quot;#,##0&quot;%&quot;" sourceLinked="0"/>
              <c:spPr>
                <a:noFill/>
                <a:ln>
                  <a:noFill/>
                </a:ln>
              </c:spPr>
              <c:txPr>
                <a:bodyPr wrap="none"/>
                <a:lstStyle/>
                <a:p>
                  <a:pPr>
                    <a:defRPr sz="1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+mn-lt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2-558B-48CF-BFB9-775BE457C57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Sheet1!$A$2</c:f>
              <c:numCache>
                <c:formatCode>General</c:formatCode>
                <c:ptCount val="1"/>
                <c:pt idx="0">
                  <c:v>29.000540248514326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58B-48CF-BFB9-775BE457C5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550308416"/>
        <c:axId val="1"/>
      </c:barChart>
      <c:catAx>
        <c:axId val="1550308416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9525" cmpd="sng" algn="ctr">
            <a:solidFill>
              <a:schemeClr val="tx1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100.46461372231228"/>
          <c:min val="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>
            <a:noFill/>
          </a:ln>
        </c:spPr>
        <c:crossAx val="1550308416"/>
        <c:crosses val="min"/>
        <c:crossBetween val="between"/>
      </c:valAx>
    </c:plotArea>
    <c:plotVisOnly val="0"/>
    <c:dispBlanksAs val="gap"/>
    <c:showDLblsOverMax val="1"/>
  </c:chart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Sheet1!$A$12:$A$13</cx:f>
        <cx:nf>Sheet1!$A$2</cx:nf>
        <cx:lvl ptCount="2" name="UK">
          <cx:pt idx="0">USA</cx:pt>
          <cx:pt idx="1">Canada</cx:pt>
        </cx:lvl>
      </cx:strDim>
      <cx:numDim type="colorVal">
        <cx:f>Sheet1!$B$12:$B$13</cx:f>
        <cx:lvl ptCount="2" formatCode="General">
          <cx:pt idx="0">1</cx:pt>
          <cx:pt idx="1">1</cx:pt>
        </cx:lvl>
      </cx:numDim>
    </cx:data>
  </cx:chartData>
  <cx:chart>
    <cx:plotArea>
      <cx:plotAreaRegion>
        <cx:series layoutId="regionMap" uniqueId="{00000000-D46F-4EE2-B4B7-1F155B959F7F}">
          <cx:spPr>
            <a:solidFill>
              <a:srgbClr val="D9D9D9"/>
            </a:solidFill>
            <a:ln w="3175">
              <a:solidFill>
                <a:srgbClr val="FFFFFF"/>
              </a:solidFill>
            </a:ln>
          </cx:spPr>
          <cx:dataId val="0"/>
          <cx:layoutPr>
            <cx:geography projectionType="miller" cultureLanguage="en-US" cultureRegion="GB" attribution="Powered by Bing">
              <cx:geoCache provider="{E9337A44-BEBE-4D9F-B70C-5C5E7DAFC167}">
                <cx:binary>7HrZcuU2lu2vOPL50iZGAh1dHXFJnkFHQyqlHJx+YchKJQkOADEQJPj1veWsqrCzKuzuh/t280Gy
D0USwN577bXWPv/5vP3H8/jy5H7YplH7/3je/vamC2H+j59+8s/dy/Tkf5zUszPefA0/PpvpJ/P1
q3p++emLe1qVbn/COaI/PXdPLrxsb/7rP+Fp7Yu5Mc9PQRn9bnlx6eHFL2Pwf3Lt31764dksOrze
3sKT/vbmw+P/ffPDiw4qpPdpfvnbmz9cf/PDT98/5V/e+MMIiwrLF7iXyB9ZTlhBSZH/9o+8+WE0
uv375UzKH3MkCCeSyt/+0X+8++5pgvs/aBVevvzwGJ7Ci//HpX+3rN8W9fTli3vx/oe///6X2/+w
k3+5qrypvh1FZV7X/uHxt83+9Mej/q///O4D2P53n/wuGt+f1V9d+j4Y1ZN++vL0Zxv/38WD4x9Z
QaTgOfsWD/xdPPiPPBcoFwz/8/q3XPgWj79ez78PxD/u+y4C//j4+6OvIAUhz74713/54P/p0f+P
U+9/F4H/XxHfRfV3JfFPJKmfwtPhNwj6H1/9R6V9d+ufIdm3xL768rc3iPPfAdvrI/5+37esv33Z
1LP5RxX+84aXJx/+9iYT/McCI8K5EJhgipF888P68tslhMSPpGBU5JwhwRgt3vygjQsdICP+sUCc
5kVRMFEImcMKvFleLyH6IyOEcgk1iAjFRfFPwL83Y2qN/udB/f3/f9DLdG+UDv5vb8SbH+Zvf/W6
UJYXBBPC85xzRDHOBSDs/Pz0AD0F/hj9H0ciUlp39rZbpSpqa3BCbwdqB/ycuQbzcsxIQa9DgVl2
bEbX7x9/d1b/ZgEIfb8C2DehRcEpExKwHnb6+xWoVY3dEOZ4Y7y1uMbRcflIW4KWq8RkN1+2RDC7
b5zbfFb2/cbpZZxIMFPVItfua8n91JCu/It1Qe/548kIApsSOSty/m/WhaFxBbSO6AavYfS1MFy1
lVNijdXQD20su353/M5vhPrjMG2yqwWZkipHH1V/b9MwrBWlXVZcmPELOvzF+th365OSMYYx9EfG
EYZk+eO5DWSkeCZsvlFc7Uudm5ykazJn4j7b8mn+ug3zHq7RQJg/RuzUWm600OLXNHSLq1vJ3IMc
sIjXLQ7TfhxZlOp+1VGx+79Yaf7HlaIcSwE9gxCJEIef30UYmYRotmF0vefbuF1FHebmyo5i38rW
bgEfOj7pF2O65d0wuCHV/Wo9O1u6BXX952t5fdXv0h3lRCDGhBAFpP7rf/zx0LTqmm3kaL3GTRFD
ZdHkx9t13Qkr92Hp58+K29C1fxErKPHv3wptlfO8yBnHAr8e0O+KTO8m47pP4drkiMV62Z2VJeND
nldT2Jl9vzPX52WmqdpOBk/wecp6ER/+fPOvGfHHzUMcGIJ0kZgiKV6X+btlkDSPXWfn6Ro7Mwyp
WmZDrS2t1N12+vNXfZeccM6SUSASBMCFUPZ9ck6a6uj1aq/zrcfZxZLIlys69dte2tkoc/PnrwOg
/MPOGOAh1ICQGAL7Co1/3JltWi5airfL0GdpqedvR4g6Tq6nwmfTB6cnul+lYBg9/y9fTSktBKaw
SQzLoK8n8btDzTgdiUzeXniG+u0k+LTWeJgxf2vUDuea9alxB9sumfuLrPr+jBmlvIAOwLGE8sf8
u6zK8tR6R/R88a1FeWXDBJX+DY46vkIm/flGEcPfQSKCHoYQknCFU5kj9BqG3+3Vq3lrTDbHkzdZ
Moc28+lrIHuKZ9JKyg5Q10ZXvZz2ysmeH/ox0utpLBp2aGab3pIiuDIOVF6lOY11YSkvJ2XEdeMU
PqxYr5ULGy9nF+JlpBP5ZCVfzzbP+MMquao2p9GBLOFuY033GJtinWk5ysbK7GjVpgZ6ybN9C9lL
HEdfeWeXrzI07td58fHYZmi86sjO7iAdfp2WOTuxfAi3aJtFNbPcVRI36DzuYmIltlhcuwGFk9il
eJ9tTLxVRupqag0tt9kUx7ybpxu3GVurLN+7stfjAIeCdQVN9QPhyD10BR7KFKfhaBbWX7g27Uk3
04d1HvZ3ccXbge/G1REtzSlIz8+tN93TvISvRdh5Xq50sJVch71s1myvJx6Gk5QbrSxzUZ7gGEip
OzrfBQEngbIedeU8o3MgvS1Xls8fG7ROB8y3QZRu1u7JDQs+NYkVR80a8761Xhz2vNE1tGf0q1hx
6spkXTok06ZbyoZ7T3jxjomwlIEH9E7obniIJo9fY8+2SvRM6ossiCiHxFb9jhBEywJWEkvUptxX
TPO8KxchyC+sQa2peC7tDTaJXbY57BXrmnBiicvTwufHftLkYjq+HQCc1rIwtqm6Dv5MLz7YA88k
ya5x6/ebvp+W940Yus991GNTAzz0b4eQ+CMSDXmbtV38OFG0l6aL8mCXIbu2nGblpkSSVZIUudJO
Ap2itd0hG6dgSjfklNcypv552Ng1Rn70vBZF3vbyWGS2Z9OjbTNIrruNbmy5mCY9MzSzauMelWOf
/FWm2+06Slr8HNdMbWXnpv7cZdnSlkEV4Wxy9xG3+fiFJIauZuHXU0/sUHZ8jHe2yFQ5r/0xLwZV
Lbm9XdIWWggq0x8S3VW9S4hQpHtxHLHC1cTm4dgvxVBi7GPl1rTf0sZMNbSAeEAYN1M5s+6xcOim
x2ysUmG+cGuacp3bKzSn6RGx7lNCgy8H0Ydj4chaJrTln5ESp8gmUoV2mW9Su+QVVcvbxsT1hM2+
Hcg49Oet3eJB4WGoUNYkyDoq1mNEma/W2O93ayjkCeN+PuNpNveaJP/I92a6U1a196pp003fEntw
dluus5lnS+WLyEi1r26xZZAI6nLGMbYHVkyNK4s0zrFqum57IbPCDFT7IEuFtvEWdaEfrkW3juPP
3dCM2WcV09TAQ8TKxjLJou9uZznr/gtqevTVQuTwx10T96CTZrxetQ3hTvSY80+ycKr56GZo51Op
dtWrS+Q5Hr4KE+NSZTh5/siBZ3xxYpwc0MHF7feRinY7YSV8XpPWo/H4jZjpjC96LLkIkV5tHYVV
+dSTw7bmQ66qbFupqoSPTh1TFpcOOGYHrM4vyzYeZW9wd7X6sRGVSRM8IZKsc2WW1HDboZYWVdzm
Rdy0Ot9p5TethgtLcAS6MsNm3M2GRhrvCkBiSg/WiBFoM3KAKx+XbtiGcmpwkZc6X+RekXFq/YEC
jvLKFGalN2we2XBrpbH7Pc0tdFicrXvzsieoj9tpHugTdkAcL3Py+wctIcXaqkcO6DHnLXSlwqqG
/bxZBGfjBWBH5bMxXHZsZtLWpOE5IO68k+jNVG5pH/fmSFAo4sM02Xa4LB2f9/ugN8HfT1yY8YCI
XOVSQXZGVtpVzKKEwDZYQEnTXb/ofeym2mLKzDX2ynVXuYxz21dTJtTKj3sOEeoOhVbSuaMquL7l
YcXkqL0lDwTEUK9ubK4T5VU2WttPt2j049Bes2UisqjsukXALkD5vBKJrDkEd9FWHynOpT6p3EQP
tR8FyQ9a5P1WRzsMMy/3bvdY12jIiy9y6kU3lQalom/LLYaUHYrex+LEWjsejeraoq9ppMNyYpys
osxIJ8wNG9HQXuRWUPpRbmJ1L5NeISyZyOfoa6B5PXTLFX5sJ5CfvbCH1gTV32Cth+WXsK5aAfiZ
fBSv7akx9IVOeZhJSfaGBVL3oIrar8A+3PxuB266XwFIUv/QNgCYldZA28+mm1v1YQ7Y87vo0w4n
1SFLms/aJQ2Q1SyTah4sRnmiped2pEW5gqiiuhxTZ/uvCmiL02U36mizamqoNaE2PmEgpUlvS/8+
s7L7VLQ9OmSq2cpRSBtPmx/sVevGxleLbehdIGz7hWnffEApysusO16tCs21GBH/CLT8k/WtuoLt
6eOqQQOVkqy8NONwzWmzjke75Kkp58mEe7lsTzaGrhwdVadG9OI2C1NTrTRBnuHZX/GtyR5z0+jT
jmfoLRt1FaeFgVdu+bsZcKWWXhZvVRFJJZXkNVo6VnfWotIVgrOykcVysHs0xyFj8pJwthxm2e6k
4hsAizDbUO8xD+MDE+1Yi2xfcJmBFN1qK/vx0gkxknJh1twWrB2HK7nT/ArvsTmraUBngmJ36Ke1
Oapu/YjSpIqSy9ZXUnNb5hNl13Fz6UJ7Zq/xtK4lxGS8jhqymgU46242XJRaz+xX3M7jifQNK8dt
2Us/LfoqaGHfmR1tpSAmXbld+YP2/QvdJ/dgW6ZLj4qlNnuzVGgz3YPp4XEetcUHNi5IVJqK+cbl
WpMydXPxtl+dBJZAWAsNb0eVdAHFimVL/LCvs5sOKpgNel4kXapIoWJ+cGFFX2WTiZs+UfIRNyCG
y1GbsfJzZvNS5r06LsqHWIK2cvbQdQ37OCCc2LGQ7SQ+Uyfb/i6uqfelAPAF1cl8DxTQd12tmdC4
nLVwQIbw4lS5Az2wZT8u86OCZn1pW4V/Ja1prgey4iu8jSZWUbbxRGaBZAkWajoPoU1Z7Yzsl7KP
brlsbVg/meDMfWAOCBXsXjwEaxD0fF4M7/XUm61ObcSfFCbigyr67dI5bx6CashV9yrsa5o2f5Xb
DawG57w67EPchkopRo85n2d+SHENTbXQofkSliQ/MqSsqPgyh7xcsgT3gcEjdemyzerSis6U49KH
MzxYtKWNuRprH+hSbVsR0HFxS3uZJJHlTAj0rdgn2VVYObVUdJmXm6Sc+yUKNTyicWuaUtpl/0RI
y6GhzGN/LMwmyZ0IWe5LlE92rUZn+ls2QNlfhEj+QwDB/w4AfezgD8b+rdua8RyWda63LR/T0a9x
VYe2t6QvszGOFU05X45yStttS3jrz73s1hXON2VTKbeBZWWT+vEapzY7oG7fnqZYFIfNKfQYFy+r
SHZddQNrj95t7OSa1hx9M6n3gx6fkBnoGTbIYmVAYn2Co7WsTvvsa2wUKup8l/yY4S6d2s7rawu6
6UT40taWFMSWmxu7eCeBH95bla8fuCpWDXDcrB82osNF9Ha4GZZhup31dJvZFJ5XG5pbPlrxFscu
HPMtsTM1DZ9KshbulFR7EVL04DENFFdy6N3NnveQYh570FR5yM4zn9xbZvbsSYBQ2aox2/dnKFY8
1Tnh+vOo0vzEqF5PdBFfsAaCCdtZxHLIdkIXoCsriCsl+zNVIMcmJzJbI9W+WNHzS7ZCXTit0Kn3
435KETnQV9rf4jC6A2Lzr0sYVnHcBBvqjEX0yEEF13GaujNo8vmgE3thW9bVyE/XbbG0R7s28l3e
4Px9AA1wyYHFVtjJ9S6sLa12YXDZ8D0cVOyLn5lv/F3WR0CdLHQnQwdcFnQurlge59NEPTugSeX1
KIKtMmpvkEAY2I+3ld1WXwWD4daBjxezNlAjVqPPdO3z40zb/GrUNK+CGlUVhT83DSfAxuIsyZEw
YFQ7LOgo1NTUez48O1J0VT9m8hBjNgHRCemseTPWiS8gR7OhPUyyDfa0IbI+p5V+mKkbLoPn7YX1
pi2BZT3wkRRfQWOZxwg68q4H5eEPiadBH1aRrQ8NBYJcC7/Mb7HPdXGbJqiuMsOtuO6mLVeqLJxg
S5mxwEiZmcTvlWbZewbySpxEbFR/7nXRx3IWofkFuA+qRZB7WyY+PeQkxz8nZ/3JqJmHUrQDiDKE
ho9iG0kd2OjqQTfsIR/YCt6YHK+UwZ+XNc4Pa7cBj7JNvNezXS9ply1gdoGuG55C1QBPeGxyEave
TLpWGwJKx4j4ZLkTlSdj9lb1+GMfED7zLoEJmI8dr7Ucb5ccMEy4UFzbjsIi4jw9A5T5su2y7ZNZ
5jhUdC3Gq10DXqcALKjSnGeHUcTtbnNFuoHaHksSqbzZbMcvfTP8CtK4fzeADKm2zOJ3mgbIdehQ
501jfmzzFkgZ5EkHBoQdriaz9YeER/XYyzneUaD/8znmCVe5KKZfqM3mn2dr7R3NBanQPNnzqGz2
BMYpgPg+6iNkdDGcBc72I1jWe6pa0qCvbqWh2otiPMyUtocRfKyDl07xEg2OlAA5hQeVB8h4oEZH
SMZuqvxgPnXBDfd4GN0D52SoOhJBKmYp16XOhlupgJvlevXneY5fFB1cqKL13Jy8VqSci2H+ZS96
WuZMgUDV0Lch/7bFHoANPzF47FSppFDZ5+geeWMuzWuvzS3214RacbtFTO/A6yPvfMS9LvepwOfY
NdeTbqmtzD4WFaiajpRbj8gpqGzdDgwI4GPXC/12IUg9SRhMw4b2/GsHhgYw+wbk6rrNbQ1GXfNI
85DfGR4xrjbghDea4nB0ao55hZDml7nJi4Pf5XpqaXYV8xmV7Zjlx3b2bCp9QDstQaKHlwW88lc1
GWu9RXMaDd3Lnfb8Fz/k+GkHL8aXxQI4BnwfDkz44uiAsh7gAF5GKj/N7ZBVw0TlA93RfEBrocrU
TOMZrRZVyA7+tFrXX7XU2aptty2VzqN0k40YIeDRjH3KsQ3vtlhEsEQYgyUU1yBp2YfMpe2Je6+P
4ABP9LARt4OKKubPU7ume2ETi2WWTWwrpd93VoPduJQpDOMv4z6u/nNKUOXAjmQ8Ij3AxrQz9FlO
7fYCzTJWCgJ742PW18TIXJRsTfRxoYrEshC5uRmzYgXExEucKyLatVYmDuoaLKOmvWm4aGo/gHP0
a762c3EmAHZLDbKLfcIMOtg4ELd2CMSLzLQse8SDvVkgsZfwaeMorpaXikZMrKoCEmGeSL0p320b
UMNtvU2oQ5/6iGWZz/STg057m7thegGvBCjH3GaR3g8B2c00NRZmMHPFCaztEn/TMK4DZ+BODxa0
ZBfDSE/gwARe8n2T0BoKoEnXFiu4iud51rd2EM6We2rgk+S7RmfAG9luocLywsWxdCaXd/tSqL3W
NtL4vpWB3o4h0/x2Xl3Of1k0wcPtvq6pOTR8FEVdqDzokx5FBhW4WwF3JTuCidgpO8gbaSHgDwmT
DSZTOp96iAksDDSCmklHT/Nv8hmAu9mes04OIZRNw2zzwQ3ckyOCQYA/irUV04uSPuwPxZ6PYOrN
O0zkq4HPyZ32ZXLdtdjbvb9u6R6Le5IF7KqJdAoMfZNwB78osgkkVN4KC2C4TXnRXomklv5cwGDk
bmQEdPzes0b9spuJgKXZ7CAel0R80ZUG+0JcQp/h7S0mHoT/UOQEX9sZbQNg69hlEy6TN2BPzLbF
IH9lQ6b7dc/m/GgK6sEFGYBLX9llTNO1yFqwvnO5FvS8ANLAbCM27faJtb0WtEJRe3OAqURDTwIF
HE5ATcEsaIctR1dJCRAMMBUKsi0pS9MlB3thqWkh6XC76s30XzPlZhBBERj61Yy0Rcd9yXnWl+Ax
h/R1R8LtpizaXfCvBSO96att8ZBPCHWvIzNj4OBJ5uBnIyOPDywfMejSwHeY7PGGenUzdrntrydE
4N26AGr7M4Bxj++BC/UOGDKy77AZ0dPQEc5sOYFac6DhidsOqgVpDJUzw0CmeeUyOU8Hq0J8NXYd
W5qSyIx/tT5D8f06SAKhG6PI4VfB+GuysEQZLwNDBsjTVDSgRuamncquAYr53qOmBXt4S2Iui33t
L9h3BT26pgeQQi7s5N3S7sYcbTNjfQSanPoD3bBmZdbyXd/3fQ/77LwZwFjccd/py6ha9HPTFyFt
pW9X1gGPgylZxSE1ztACV3mzA9XNDkTAbPdW757aEhr/jt911GdduSoHA9Jm4iAGk5DHYVimcLT5
DrsGs0NeI7dsoqRjfHXOhhaCyQVG+tAEYARHRfg6wXCs1029ejR01Wpn4FYAfJu96EjhLlrEQgDn
g5nbxa9iFxfWLLq7AsYT4374NhWlv4XVkc2hRzwucqpsLLi9ahzLbZWGLO43mR95LM00h3hMyyTw
Qe5x1Xert36s+23JriG5Mnm3OGqudnije6A9GuYn6VGW1angwwmM7H6+gNTE6RoGY0tx7J3g+jzi
ZcofusEkXQMQsr2WWR77O7tzJsFWQF7fblTLmvlpbo47kH3gsFpyeQPCyKpS5MM2HWbwj/sLC1iB
uUul+xTlpJsyLzhkLdg0QVbDthv/TPuBjjWi0f6aFhbv2wlCdE4YOf9FSkIHIKUGwr20bko1IQx/
KsYJ6s3MM4gpvLfzFwKhfgKPaCDnIDeTjnyTwtRYmYbUCYChObxWGEC0AFF/HvVraoR+TL9+K87g
EOSoyJ205zzsRTeUDvt1P+uIxlR3HIMxOC1m9xfcT2w9jkAU+TE4cBJhKDRrfBh631+j2OqlVIQE
XXd5u6ULT9i1b0neGHvdZ3rMS6CiSwAvtTM96MqgkIio1usO/iM3hTr0kLjFsQhyWKrWZP11TNK2
V0WO5q+Fz9fuKzEM7eA844b3cHAUnB2bYVJcYCgyTT9Tt0DNK2xhije4aQDjtDUjjOaqncDm7jGO
EIK5oONwwvvUnlbscFv7MQaxl1M72PHEQmHSBRQ7jIdLDIjbf+3B2xku0Ab4cMui6E2q4atymzvC
+Bec9YzNXB/nXqaPNul0g9MAQ3EYRDjAT0kQoNc2aODdvVttWw2y4NOF7X1uj4GqLK1lmA1uPqqi
Y/YkMyYyBEY5MG3A6alZ344UPLG3clOdOYpeQkbgEBQ5bWOEeVbHtmXx1eiHDPYwT9kwlYMy43jx
k8iKes1Ff96xVOyMujH0VyA35AdKDe1KqOA51a3IA9Rrb1xXT7u3v+ZRgewOXiF2RGCJ/eysaNaa
Dv2Iq2894tuodJu6sT8Y1aNHprhpb+GQmHlnaGrAsoBhavg4py7wu2+IWVg8oA/R5aY/bihXrEqg
LMheZpTE7pT5BQInCwGDX9pR9IrAue7OeN/2/gpDKK/m2NG+SgsJ/gt3uAl1hI4H6MNHx08JeNiH
gTpB61yP/vOMijweYhK7XqrCzCsOVbctHJgyBDkHztbaPjvrIkBaoNQAJ87QYub7lcL4ApzPsGWn
XKtNvs3A+WxKZdpF/DIywcZbug38GWwGm258Fiite2iL8T0wIhYfWmC++32DI4nvi3axUL6biVe0
z3i8GXWb7w+OCLjI4atFC9ggkEnqqslcR597zVOOjiqHJnlN9j3ZF+gn4wANJVeTGkvwr/fszsPX
B+bT2o95fmbUvxrC2YIpkzVI6GZbqy62lj83k2uHUtC2MzfCscl0rzCF9jrLhdm72mw4a/IaSRgo
rNfamjTHkgmzJnDnyRQPPEKn/8VNka11s/LXL/HAcEDCiEBJ+B5KicA2Bz7sik7HR+/GOL8DMZHU
CeaxTNwU47LSqu/xNJ3nZuo/Dy6hHlJ0Ee7Vw95gynHWkxXo7r8pObPluHEkXD8RJ0gCBImbc8Fa
tXqR5W7rhmHZHu4kuC9Pfz66NDMt9Rz7TEeHK1QqFUgQSGT+S4I/lc2BSq8X1zGkKWB7m0F7vORI
nj0Isq4lVvLcpXnF0YUqw+/ZxWW53sd2Pn530oUIYCknsfpdQFJpnlrP7SVYwDQWd3FmmfkhMCaN
92k8sM6qoOKh2Zn26iugC2POlmXF7a7w5nx4WG1ymrNdUPWcx9W3PkM0dedpshezk31WZbfR6I1L
vYvVuMxId6z4h+/DfX6lZrWqP2PftZ99y82ab/biaOrAaU6U34dTk8zkAHCWiZ2HfenGz3rspuTP
Sc9N9NVbItZGBLyp/wnBMjfnpU+i8apdsnQvVitfwbATqIgbUeUiv+tiEvlDNKrOfljAs0wYbxN7
Fl1q9bdVCYJyH6HFMMe17N38Dw+en0CfF6NXh06SqK44ikC6EvqQpOt7kqRqDMI6qgO1q5YGSrHI
Oiqqzkli5rV8LxokT/CTqx5PC5c8peEg8mz9YCJo6Zs67VX3XFZDuyCsiqcUzQ4s1HDTGtfU5xaN
nbORLOl6u7a9694bkPIqtPxiXJawnijPonC16n75s/aKJgUdqbzprmz6Sn4cHQ7Hc9k6xOaGCj2/
y/Sk1utxLCr0QMbuA3/eWfnSpVdpF9X6fRb50r8P1j5yoVrIWBSgiHG2Xd8La7mhZhiGg+2Aifzh
e1aqD8DA5dAdiqy2O3c3TF4LVljEZdTshx7opQU5rVVcHEo0FZZ5J6yxd/SdVYs0ycK0INEdDivD
ptVvxG5vVIBb+e655P7Sk67SKFpeCzs8cupWje18GutSiYdeLrr7o8qkyb/OiQdppx0Y9/drwRP6
Uxea4+enuORFzPn+r7rEbzWVShonL1r0f//4fz7VJf//lPX+581Nyv6fn+7+pYH/5adOP+pNmdm9
/dB2Nf/+rv+ogzdB57/Fw28EohfV/P9DPfrLX/7/SUvRDf1FhfM3ael/VRlvws2ff/eiMFXqH8gr
qCt8pPLakZtW9KIwdXwE3Y5Luc/zRRe1yd1eBKa+8w+xCS+VcMFBkRb9S10a/EMjp3S0dlzf0b77
P6lLxWvF0DaiA92pHOH6iCgD943ernAyFDtT7v0InKgf9ME10ljFDpYyXT973sACu6ToVbN0i9z3
7uwl7LM6sp/jqpUU7uC2uX+tE48gnIM+NOdJl0V3V3ilsdjX6DTMs5f32VwTpFWRiV3s+9L54ZO6
Dh+LZPaLr0HgmeibKEWj7mOVNpwSpZNCQu+k4VB4lzh2P1X7uPDa3BArvLK8dXyClD7EZUlMvGRt
VjfW/M1fHunL0v+rBPe1eI0IaSPH02jkoCKZdfvN5vOBrQFakuBHNNVV1pz7UhbyDF/ftf55JQyn
025NTZH+s7Cj1I2Ovx7e2cRx/5EFMr7vw0q4ktyAJ8XFvN78ayaCTtkq/U5NIxCd9LXwkNNq7aJ3
AcKc4rbft0kfk9xZyAJMRS6DjMPdOXJVk7juVVJ1eVjXjWide+0FDb/79UW+1m1KAAYkz8Gmw3Wk
3pbl62uckxS2pRXWd2W1o+3u49WP/eZYBLIX6BbaXqmn3LOj/urX4755Ntu4EqWOC8iFiBVB8Otx
zbCggLBE8D1eWHMKosUU3Z+JjNwqDqcsHdJ3VYSRpw+TpHaRS/96+NfC0e22fRk4YMyo5wKXPfR6
+NgbUZbNifjOIeY3YudNSMm/spGs/qpeU7+4Ty2ndu5EjijjIe/sTYbWJWnBpPz6Sl6LDbmSTfOH
Rh2CWjEb4s1E9CqFbYIQ+BbptfLaU70hNsvBispOL6claGeeyq+H/PvNo3xXUqHB1uhJ5Rt9Y+In
EXoqu/0u1cQuPy6OWp386LXT0MlDGpB8PLUDs96gLkBf/lTby9hCyqS1babfLATnTSRjArQt2SVs
VEE4Dd5cTawBzLTpreckbf3SOs/IhNkQJQQ3zqFhyiQ8UVqiXjDhrF3BVXmpnQwPpVHZsqssp60e
dJmUbbVvvLp1P5ZjWnXPv56z1we59B1H2FLa0nN8Yrh4q7sdpiho7Wadn+e2b1kE9gCtJA/2jPAC
5VsrRuvBuHmzbZp+qreX1MTD/zpZ6Lx9qQTC+UD+F/lvAHvQI4+qn6vCs4jhGdGLHH9c7H7xbkTk
Efe7eGjzr2XmVUTU1pB6eefAyjZwtUmokbfIvyT8VZWuxXhDaWQAVn89XZv54q+xj/liknxXoeDl
CWPSeL3BZjFVRlereO7wOljlIes7U8Darn1qYGzBUbk4yy/h+Q710pSU6UFOcvYwGTTs8DdFFu/K
dbWXmzJpKpCICi9H1O8Gz7aKjwoecC13rtAzIdGlwHWqa8jjgm/N02gC4/vNDb12UxCpFDJHpRXW
EA8EyXsTMViZ4NnVaJ58r/Yyb2cQ5rMUo2jQut051BuE9mi5RM9ikPxu+BlOUK4E/GqeeqGa4zCJ
329o+TaKu2Qbmo3kUIBvgeTNSYfQrCujpDZPpmUXNQfR5YG8cy8wbDdsoLWOxmL9XCbzsvjhkIBu
JDsC/qQ+xs0aWee2lFhQWmtAdBSkaksQZjmWhT7lA4Xogn5IaJbQMvqUzOZnrbcWKp9yaMZiO7RS
Zp8HVFcoBvJQkKuun4Nynnl2wkOkD5i02nEf7I3XURsqf9ieXT7HKQkG4jKG10G8QSwodTK+oiZ5
4MpTq9pyg954JVlzp6rGHPXYOuODFPXa37ZtjnqxQCroljsLIdV8jiWH6xfKxUh+Hm00k+XBD2Iq
kLGpUMb9Zm28DeHMvo+hCMOIBBYUzpulIaKlih1tiicgzK5FbubavunCqc4AQcTQTASKX6/Gt9HI
RX9muw7ntkOa8bcRu9bukqkU0xexon72dtMAcFvtIRhyDm81Np56ijKxsggnd+i7+A7kwmed/voy
tnT21S4XvlIuYLnrubYryZJf73J0hUNjaVUiB67KXoQ9YmzrR90ksG43Sd4hKm8jv07fj12wYREm
8er4EAe9O9Ywi/5UjGHvxs0NAkz1AHVXBEvYTQ5cQR9YyDcbb53rGxYRQufMllFqQhkpyMtrO7FZ
h/WYkF1cRVnebzt/lJ5453LemyUUsL/z+Dut/pu4FggOKNIN7nqzz1ITvL7jXEUJ7ovOfxyHTdR5
uADT7rhu61aSZMlz4kwzy3a+MA5x/zOztZTZlrQYssmNHqJZbUvabVKkXefUuGILkc3aASU1gDJd
elq9BWwbEKfccmpnCUp2p++gZvmfVi8+OFzCihREIxXwCR9vInXqLTzhOPW/ww1uS6QcuXDOX5QJ
JCDUyF3xmxFf537biGTDvtRbCoZK821RPARV0NtJXP0oLyMicDUcmMKrWnYKVJkc2l0/2rPl7pI0
M1N3/M26fRPMA5K+zTRIIGfROvhuXz/FRlTlWmeV+7jx64ST3kB5p6fewgJBtPoZunAJbshelMxb
VON42KJoaxrOVitxqFyc2dveqmGv86+FzqDhUrSEvNUsU63uo2bmU2kitqe6xKXCzWYhAj+aoB1F
t1s4InnCv7m115MruTW9mRc30w6iDlLc17fWz7kDilcvjyIet+Dctw27CVwqrb/1dpC7FeQ3euPP
vlttKUFp1Q5rcFZlES+HtVROHx+xAgzTI4l5y3RMfibYcGJcCaBVaml2lZwKswX0gZPinLo8InfX
k4QxYNpHGwpDWekwFWUsmYq+9zeMD5ViRhRItJvx02V+tuiff/31JLwJSwEZEgnlZjKk0rb/lt07
E5LZRTXWp7H0awLiJaN3k2BG50Ixzdr7XSR8cwJvQ0pBLWNzEtv4S9+cwHZWkzWb2f/UDQ4rpF96
EPkT6Q7zIzMja5w6k1XPXYg+aWHCizGqyNKI88zS1M5F/x7tRBBlx6iXONQovNzxY4urn0OvRPf1
sZ8rzuaXxxY3U8VUzkVQER4IHNvjgNrdHoSVpQ4vesn0+NGuy5or8XLgu8+56rfS/NezDabFmvpL
ocvNb+cecdFxJInf22KODLizYpR1n5JkUQW2gCEXZhdNdpTdK3eVmF6apFVIybXr6ixBXtmkzbVd
DACf6IOTxrpp49KSd1GZ+AIJeD3H31BL2ucpGvCN5D4K1O8yK9b2Y1mrkuYNq1NM7+To2PO6D7JK
e2bXkDJ3w3GavGC8bxsciXWoSrt0boXdOnpfVa12dtncD22Evjho1iwEB2/lvIvnfGQzjCs2D5h9
y8tkdsQdNsgHBdct4509O8M0IDZArRGRskZxf9UnPsnozkdHsq5U8ixFczXnSzSETWcydRy1H4u9
V1rz+mlStZt+HmQRR3she9fZ4d7U9RKquO/0XqfulO9ir4jPROkew7A9rTcRSL99ciYncXFZdUFi
H0xel/IRVQuamkdd2/P8ae5n0d9ZXV9ZHzkk/eG71yrVPq4+RF8dmrp2EmSg8wqVFqUAOse1lkFZ
hzqvhZvs/BYiKXh2EM1X3xMw33Hes1TgMvQAXYlIAqGMk537qGq8YE/p4xXqFMFeqXvt+Faen0Zl
3K5IfiRBJbCW7GZHBK28W0U9sqRXWFKTfBDK7hWq/Uoa9IWDjtKkuK0A75sYPhEJ73g7eVGcpsdI
ltPgfYwqhC9XKpNJHBxZK+i0QjOuNsdU0WE30GFsSYyl+yRq12y5mmI48vQ0pSUHLOTdJAmwo0kH
aFhrgNK9YnFMFrJzQabm3A+GRFOH/SKCWb0rsITz0l/etNK04Hc28DXDQQHL5nkdGu2O15lqTeye
ndmyfH+3ZF4++Ke5ypyyCD05bqmADTDN7cTI8i3xdY4WxIO7zEu0F79bJjMZH5zbyhDJ+7mwXHOV
IygOxncqE16qw0brDYbxWwSc+Wc/jiJrvZGy6Jgpa0HXjGuiZIl7N5aIWr+4RYmcOgWSgykLosOU
EQhiuD7cHKjohbtd0jJahe0e7DhZ0mZvG6Suwb7qbcur/nRjZKvNscwKrR8H9C3NrqX0Z2bdYEg5
QXaOQhs3hVw/WVrYNHorY2SC14ZaKHEqoY4Z/iBmTBToVXVYd0lvPVSlv4V8OfZx4KPL6GsWwFqR
YmHLa0s+Zy63mvTeyvQ12ZY/cJZ0EaMViUNdXeGX4rk4Riau9wdizW2eK6kz4DML+yePwqryIJE/
moYarkHilpJc7qYARUSzS4PEGyyeoBya4TNE0JBWzJeVrPUpGZCQzHdB5m+XnPKkzfqgWFmMIPhV
8xxZ87bAVGttT95bLN4rdLlNzThi7Ew5YoNm4hrQ2zDs7uV+2laI5hmMMeE9D1ujesg9GWmxk5MG
80JBmDjMxcvqidZO85V+Zm03t4k1eGkGVk27e0nrtbd6208/pUPCTlvr4WWqrcvH/zXJl88BjqCz
8l1TcgEOBNz4nKfKpO0pxSvGTTdQtQwSuyJO7Qcwh7jGPH15UPU69iw1wIahja8qR6P4Qk+ZjIt6
p1EYMEujWxZ8xDXAii1SJRHBL+Z4Z3nccem5vFn4sd0868sM1oYdRFy73FPippSlO1NXanLOyxBs
gIR9ebSX5aGivGB+FM44Xjy/2G5+VkvCOn3pT5DIRPHmUje2nzyuViqH/po7Fdv0XhbSisiAq+Qm
t29x0rZjHDrnCFZX1yfbpV8m1ILy4oe6ELX0D5btVXl2tbqeP5tTvIF49mFKB8iuW53FG9jTTTzf
dPTd5tlRccXy6TySdG6+Hcnv33XA99sXuuP2Isc44KWo7G07lKu3TVM1qDiZHociLuL0iGKP700a
4cQC+fniOzDKl7WSZp3u/dPLlGssD1zOnIpNNMEJUDN4ZtKcc350EMDYj2Ru2NyRkVl9le7sLo4Y
3MuSmiqxLwxwbgFGQtLNY0qGK2xl23YeOF95L18GlQXHnGQRaYjQXTHX517WdlnuCi2LcgyjLgYp
xdE88PmkbzpeSBq94r5sBv5dEIeoJwSODuhYA31R3I95vzWTmNqM0WEm6/GzqqKZwidC6MzKmDSh
HK2BaFwiDA6RYggOBTIkPjJbVaS7Kw9Kd52/2GrOiDdxUWO3P78g6FlfJG12HOD+a/NtkZ0U4mww
+yn7JH7umRd7XhdNebR+3vxeU//YiCmZ1Lm/3PqMnYcpEmZec+4ojyfk72q1HaJcj0qJ32Fq3lYN
EN22xC+QcdDlEzPgDO52vz0qf17QtzR8vklBfy1YxhUoXUsXdUkISoNW/E4YrHzVXuERZVGP3tCx
ri640uogFI+OGN9oFnIVR83Kd6wXtDGiqgIobTyZU6FFTk61X5aUi9WuL8BivJsyV9t+6uWUwjvE
edATKoWKFs68biHSZEfK223yhhQ1KD7mIcihHzLUDvx5uxTc5ZeJ9Cyyrqeoa9v0Xotsw2XrgePu
zs8jofoPEuQOGecc0R0gOarJeDT0AK2hqUbog3upp63fCCgEh+FWVK6WXLkrBcnNhJZetC231kV7
4+4vM5n1NeC7SG30tdfT6pWR/yFfh8l6aEmmKQ9Xg3X9iXjL+rImg2n3lEl7u4fI4AVtIM0REUD/
puSrZNa6rCfzpPD2Ns6zpEdFgXWyMUuEn7DueuufONqyOTpwoonCC7sCyN/a4XDzW+AoOeX9Jxvh
SRzvIm8Ryfxx8sltmu96TMfG/dJFAWjMCfP3WGq8q2uXf14l0o46HDgdZvANhz4dRUg/Gj04A6u8
zLSLkb1eLB8J8QQZN+9f7uTyLBuTgYnvPE9gujlEP8NNAfvPctMIKngh+982b9qV2yeqn4RFlLnb
e55jW3xiiZftg5EAkCkPgBUbnZMWkWErx2SL0f3aL0ixsbP5267U5fablyVLTkkk0sh/+dWFAtjC
qUWblnnBpBE6bmsH74fEj6cahUsFYSCXNdLu1dRU2y6PrXVDQDuoMV4kaVl/1aw261vaUC73QLXb
lecYgNgUl4G8VnOkNSwV6+FSsVVptvo59n8kih/yS8DKL9gqEpQNf8dBuuGuXataRD1lXG7+66RR
g/UwXFCFfoK4HK9TN97SuETOjOGPxXZZw88NZ9U550gYecO2yY27MasI3ZA8uXs/Wt08DT28SGV5
SLKC3Xi8TAjQ9xb08kBtKZZEsJjdJK4okE7+urx6U9ADX20djGy4ZLRmzt+QdARZJKe5cR+SulZc
tY8+nt0wIbW4byy57aDiAtmMabNd+6+H3wrXv9R22/CgQ8qzkYg4jP+msEVNWltT54POXUJjBuzN
VVAHsJN+PZSzgWevxqIvk20zGDAd/6qtrv9LG4wpyJGukUu+LJKXEwNv4LaWfA1RR0xWyQYWDWnG
M65li9lyt+brKh+ssp/b31zSaySBZm0sIxrbMAcIAVju7usrikbhAlxn8cMGZqmn1EOX2Ry7DnXu
Ya3JoH833X8f0NUa/EAF2gVWfdvSJ09a2ynwbnxsZgw4T3HOwX/lLznR7mWD/09zvt0hqDW9mBza
5zgQcW8g3LnIZFz1hfr4EjimZN3oikWJxfOOs+yC8ZiZaG0/DJNYsj1G1S2si5YIYXWr5Fj6zRW9
XvBcERVVoDnDfI2cDJLy9Zwv2rYmfxHNx+KytybSO7b6POQR4T0NxpRHAEa4sEExHG8HY2Ml24Vk
RuCQxKZDgX/EwV57doiySi07In7Dx0E2I+c+pe+VaHbThckzl2j765t4+xh5cBKnlwdXRGOX4C2/
zPHb9O5sjfcJSk+mc/2ZD5nOq4YPixUM8jd9ev7beJ7Ng9z+UzREej1n/kxS4gb2cP9y+s0xPvDQ
rgmw9N7o0vh/Qtho8YTkKwBgJH6zYf8WFcQUgcHTjev+cjqRK29Pw88L9gVG/+3c+PWEvg5DwLR6
68nGDkSJIwE238CaE+L1tF29/OxXVpt7O78sffGkWjbM77bg34fi0QGFKzR0G1b9JuLRsaFchljF
+GQ3OcDoAZKwjlwUlr8j/19EKP+JeR6QIUMhEKftGSEkeEuU2jaMlJ8m3aldXTvpDq43bzqMwZbu
UP+zWyuofMyyMRCrppvEStGIYwEJYXnDoY34KMaLaQCAbl0JBGG/R3Mex/V5IUXw6vuI3j3OvOwi
F7LtC43gaPtwaDNXVs2hLIYVkS19NGj0tkdvCuJ2K5CxC/WeVhNbpMsVNYl4h2AbC9FdTucXjVho
GFWKFdvOEKmcqTf8tNwXVmZ4FC95im/xZ0g+L9kFiXpABMeDSRi7VBz5ZBO/p6R0id9UiFs2MCHJ
JK+tEdQV95U78AEyLTX493AQW05nXVIcAy3Mbrfxg69Yrru+pBdN1bW6SvfK+AWm8H8hHw2nJ6a7
Sz7zM5GCU5yYX2xG21nuNyMAEyVGrtyDCWqGLHOKi/HahqehL10xlx1lFbB+kRWPguwXxzXKQy3N
VaZsa8MEaC4C3LpcyjE9LZ1A6I0vA/QVIMaHbAizpA/qaGcNdTzR9aSBhvHc97rRxp8OKH+l13zy
Fj2u9Sdoh43LIxW0XXVf9x1cwqfUADrHe7gchBTHpG0cB1GkQ+75z4UKtAuuPTVP7pPjzUsf3IOe
ReZDpXWWu4es6iyaaBgCx9zTBypBRXCo6oVnu59md22X0LYAKMYdGZrjBbsFRfh0m+OV6tYQIn5K
Kap10MIIp4ndnaRd9NMzrUXwtewjSd5dhaVfle2fFQCMNYTBhWx8iUUNSoBY3Qa0S6DuqJIC4TfJ
9M90C/x7SxdxNW6HzmVpFD+Twsovcio32l2lgwmRoauSPg9dXPtcBk1x3HDCZKI/EcTr4MFU2iqO
ZerFXpjE8fTgLamX7Zd0ik7Y58Q5tcV6VbbzeAbQqD/6rcITqb3k3k/7gh5fcmw/RSzqs4y9ugvZ
fclz1priz9hO63012MiBo6SVR2pekCVMPjeBsZ/qnO1YTUbd0hjM7H2Z0HWksa32mPmzPGQ1bX3W
rOjtA8l5fwgWWxSsWFV+S8zw4DrS3LTSim/KsesPXgcSjQQnPo/1oPeJnoIPvkkaFA0m/Z52TUQD
EoPNWFbV3ot0cx2sbnlEvg//TVMJyVcHS7WTuJOPE195FVCWPdNIazih+Ii+NzovTjkta1Za9mTe
Mcns+sHQB21FLWtj4rNEHT9O8xp8LSxsTFoM5acpcNOD7fb2tbR1koa1ZYlbCVp3bPuu+tFlfvQB
DDFFqdUL/d2B8aGscYzzEVtrkh7NUtEpoCv7j90owR0IBftumYdr0bVLHnrlFOwiX0dJ8GeKj3G5
QnsxfOtcnECHmtYKVDtpmSzhKLzgR9B7frm30N7TOAEhxl46ffZhHvHveqgUbjxMq80uovPCVzvr
zC2NXOybTjnbCo28jT2OR7oZkNXe2X4+XgGCW9dpLhJ3HxD9vjvTJLDi4gxMqJ6N9WXCiP2jsayZ
vgzO+rXrMszzOjIIJ9e1Y+UmhSloIlK3mPbWKZ+v6VbQxCE2mPR+cXwCMZXVbpxEIa7pGFOY63Zu
WuyUg3vjFeUcAvh+xlP6zR6i6F46bJ+xG/o9CKOdhvFMe4W9t9TiIP2+Qnkt2y+LmcnJbIj9uAuH
HPVHvvPT2DN4CoT8Cidfh8ItqlMNXhDSZQnjLNbWD12C7XWX93382CRL82c7GwyHtIead5HTmizM
uD645gDojY03J+tOzsH0XmN8K3bVOmZfsxLbJVxP+bmq0yY0ZnQ+aLiEK+PiQR9aO7pGRC2/doGa
bzNgf0zy4K4MGuHKHCysYfEQ36rAqunn6eT6a2uR1OwD8rMs9LKuea8mRd8tt1GKLi+rf+5x571H
oYSqZUraR7euzGkcZtolmFF9bUX0OFEuP65NuQYnFOZLmDVl/IPGDt4p6X2k4qSBy0PfalTqrWwg
bvO4D+1kHK+Uzs2pIQ/F+Ox3+lFXvX4WsxGfsjaqn8d1XH8MLPD96NcuBrFMnGxOin0zN/0D+aUV
0phtvLXaLn9a7bo6icKJ0KSBKt8niy05y2YiEj1TAmAhL1dnH35mZ7oqO+Xe0D6iahNc/+heO3Yl
jpkS3RfgueY9rSPbs7MU+qEs2/Um7jLMFj4hl2q4TO8raffX7SCn97TnaT+1QSC/iRzneeg2C+Z6
ehocUI1O7xzRDzcY+KerdJpFDXwTVCe6X8g9VTLaUtAPfbXSkfY2Irx9WN0geQxAUL40a9B/4sCP
z2w2/251rB71lkqPdAX0biG6HdqXlZo2OutCvxkbFd5xja36fQ4S/z6ea4MN0xT2sZ2y5ovpB0nj
Im9db1sthxskWjkgQUmfPLFqHJdxOR+EnwdnB+pvN5pVvgvGWADQt9Z3K3JR390uHm3aaDBXzuS6
e38A2Q5uc0+Mfn+wawwSPS0LTXQ7WSam4ZBT3FtyqT4XffuVv4nBe1Pnc1eSwdAQI7ufdYbw1DNO
eq1r4z4NVjTQQSWZ7DtETsNj6o5jc0rcQsidThz/hu5vbXDUdlnp6zIJDHacDr/4CO29DzT+/TBb
ez2GpYiq+9qC9r9ZrMZnrpU99e1to0f4HgfL5HRVyaZ8J2ZpffArneL4m9ukPiTatB+zOB3LA8zv
ktyUaV6ne6utPLSgUeRYJ3/suvXjElTtkJy21MPea9zdRZ0za/WE9y2nNG+LneOTudDHa4jGO0CT
rNuJwYk/Tf5aY2i2C3WLUDFy9pNDinjTU473n72U6q8ljrSm9xSJU1whqDqPvaLXrjvbVfZpFUvk
jiE2ElsP1y7Bzr4KJMTAqSmWqt0nY+cND9qK8wztUVzolnY4Ed2U6B2iZ3r8oBcK3UQWH+hea62n
SVFV7mzcZvbtpLO5olMJcP6dXxBO90gD130NwHWduX26U46fX/cWfXqyd8ViKb0Kpr+y5xK7lVvm
mz7NuF75ru9lFvT0DclU4YKzdzX7IYDl3A3O4pYH6QxFcpsnkLRhWYH27tZ+69lDn2H4H3/I8nOV
0uLsEMMX3uUpaOk+m9OZfpzSCfYqsBMfZCxrnas8xiUdmsHzl9CdIMEVXut7GlDNPj5bTM50U8Hk
v1uA7j47xmq/j5rUhAZgi3uq68gRh3hM3MHdkcIlVo2VbxPh0aExUR8XS9Y+idmAzbzYEUl7PlDb
dD9MvxGEmkDRVKowoUen0lkf8tJ3/ORg3Ln2vDvHGtXwCKdbRucMW/3XeByf1jWJH+PEPMXaeBkd
KafyYULicYiCqD3ZHB42QUK1sGD+elPQsOO+FelwHBN6SZnGrJihEaiasCy98qGtCrWnHd0SDkEq
ia9jX37r42ilN1EBgRXP0R1EY0DDibnDZ7ly2Mj3tIISDz7SqXafjiA+rAcWTIgScPru1Cb/YJqK
7pmd79N5oa7qh6Hp+vgwzPEYXQEex35o0RealiJZs3crGrrlTeQ9VLntHHSf1Dd55Fl3bj7LG9fA
XdZxB4etKYv2tG0cv1aDP5zW2XULjL4cwntbj013MI6q71FOTtjd24l2S91kz7smp7mdVB0+Le2U
EepZpKDDFX3X4plenpbzsNJl9XsE/d2cMmi2fcumpLXLkrf3nPIc/qnKiz1974rvXEL0kVOHHlq+
VruhMsnnDE/4EwDcfES7o080UCiPvvGz91ZGh8axVMmfdlU+FhkauJjC7ei7Ufalxh9Zhx4m+y/Y
dtvrwRU0covaOQt2KYjZNaZ0bjq2AbrTedxR7Ip3GWXJ9Tg56Tf89P5THuFGzx0x3Y4QuHvPNPWV
ADn+DAbv5ltMm00o8L7eqYh+qDkE/7QtQvlN5lsxvGAF5NSe3e65HgMrPRQqhQ8FU67VVeVVab3r
2nTuoZzWGszQnzJnJwriSKisNPPuCtO5zwldSGmyWXAN9AHzE9oS8L0/+8/EYbIY76pUg+vvN1Nd
QW/GrUMfHS/7PwxVG/0cjRD2EwfvhM3LCqbxbPW52vcGs2jaeO7jJh84OuuYY3ne3F+eN2fPwxgY
jgcqTxrIRoii6sgTtzB47Y1Z0JaEbUxKczvTJug5d/s53XVgjWOYjsX8re9xy57YlNRpgwHL/D5C
Xv1f9s5rOXIsy7K/Uj+ANGjxCsAd7pROFUHGC4yhoDUu1Nf3AjOrm3Ry6BP9MDZt1vWQlVWRTBDA
xRXn7L324NKYGzZlOmhn1KojlFPJtLCZRzD7S0c8G24LK+7P9ZnzmyuxHen9PGwkYyM1BWpnPPzG
l77L8yerHiYv6zSAgzLQtSsxWsodTTb8/nSGeVhmP8Z5AMGnP2P2K8cNTB6cbM2EBdtFzCFVV1o8
KpInwpV6MBeyUW/aesBbgTCFQeTpcRGnega7dzDpqBSZl2Zs0trNeoyFAjo3kEc9QyvD5bHsRJld
q5Uydj6ninCFvThmtdReq4goRyQoA7DRr02hhcBqlSbRnnMEsxK8Xsme0nBL3wzqxGUWV2bleJy2
J712xRIXHVZfFlwD8zptLDt3BTp2ffbLATxMdj7boarJXicmR6kP+UB1CBwOAndHbFtRN8ljFGV6
Ffnwplq6KfiQtBJq14Tdr4dAlJnlXsRCKn6DHJgGYxMjgyrKjdHQcoOlBCdmCGr0Uhjh21mX5PSQ
ijrjPegSqimRouGmFTAg8Of2fxWSY4HIq7u0nH2njifj0aDZFN/9XayV6rXv0OfOWhpVlXCqzwlf
WTv4yAbWEjbf4WL9jPRQnswARfnC99YonZM8iXqMsciWNoUuiZNtmI4mSwTTcf9FxBQU7IueDeV0
hfkV6qMnok40WbDQ5OJtseQB3/iu2aIcCt/IezGX55rg9mCkVIgtOg/tC4i5O6036sTcmEh0E+1M
FpidAcNoSc8eh7ND1Gzr2k6Zj6W+8jPESJcqmi627rXDjDk7CZsoWw+S3irmuaYK+zeZBmWVyEd9
E5WTngBiGhHeONQOysq+WNj6YXeVcjOkGYadvRauojeOvrHmRdMD2n/Fl9oW+YOEyKZ31RfKji74
djaIToqf8guVB91/3GabyuzIAxha5CqTu6xMIKxSYn7xF5w5STQcDHTBO+rAyUUlh5qXqaa4TJV5
hvWgFWi2Bod+cC3lYKim0do3bOEsF9o3LM2pHLMyaHsZMeNk12OJLWnIftZgnDOm1pUta7KOCn9l
c99i14XIFI1SvmEHygkxTGsD4p2p94UPznP6Li3QQ2pozVCObu0syQyf0KHyRyvTx3a7FPKlXC6Y
UV25BTC9YTuBYxmqJeboSJrWigs7arDXSxZHWxxqQyhtC6HYaHRUaC5eKOsVWKtZ7nYgpqwnCH6A
LzwrxH/vUVBMDE6o1txdFUTTAJeVDdE/ooAg3cFtMXjHHtKOZmCDpKjIiyhuXUWcvAtXb9iHX070
3SbQopm1sTIAbxIQbUT8wsBWgsSuxqrsqbMgw6E0HDo0Kz8OxwYvxpoiydWQ2O2aOm9ST1Aw+76g
W2BswKYTklxxn0u9NZV6Osy8bF93QtvZpEgsfoHoZ1OQpXV0ITENd984XI7xjZUW7brr0tRkxw7G
PGt1y0i+M0Vqc6ANenpbjVp4iVoy+hm1Ck/eHpcJ1VooqIwsC8joeqUG2is/cHxBCdYvWMHRKipm
U6vAppEZzq1C+dDygQOPe4WiReKPSGS+jpqOg9LIOozoepqiUmyNOwj51bZXS/nRhFjlOhZyxLjN
F7wJ3TK7OL/mK9ykKkRA0Q3Y2fISa4CTDM6wj8wWkVpXLqhCo3CEovcCahxbTsNeXVqzuqVDRLtV
hvXV+RF8AqZeCadH4va1hcoQEHLDpqCcu0tNAIyMVGWwfdmIajAp6Dzux8nqER/3JYZoRAHWN72N
4UIVbMCvmxdKZWfreLnZU8+Ja2ahgyolaxJQA7AzEGBRLjksBRUAdzFrEJjZgM7O1+QCPOYLKTMy
UNWhHoGfOWj177GLy40adpM39sb8ZDFbDOdTX7a1nzeDfdsZLXjOXjKMFSaYUAUq1OpSy0P13I7z
zEItFM6FC+jEOZekWP0+5yCXJ6nuDkj2Ug8pmPqMH0iU9BksZ/ZgUwEXtV5Ao+IFOpq3YPk2Ik7s
nPm31fLzVFnxpL05Gl+kMK6nKypXmUYxoCpmN68L5SlxED4A5FDaqwqhibyxRmPmUOCARXGbUDaK
TaGk8X1mTC0eecCg3sD+3I81aBvrczOvR22kDK2pVXgFtlp7bBBbRO4g8ietK6rHtq8qN05Kao8I
K9FLRQNDPm+fImmUI/ZWk+RJ7DwuW4GxqaPu8q2MhLRvYf3nfptk1nUv+uqsNxpcLq2VXVAXsHbg
IOwvVIxB0UZlZH6v1QX2tS53t0M7q/usq3rVSwd7XHdrcoGCpqTEY3Wdveu0uDShnktsnIrEmYLS
UIf8Fp9w4rcUt/yWoQ4QXzPEhu2Lcl7OVYxEcFQe43CeHp2wV9y6EzKmUSPbFHYe/kZdLAO81/sH
6OtNoOih8r1CiP4o8yNwkSYeHGaHR9xG9uVErz+oVyjwZItndMr9oRYrMdjuyfNAKbQcnAjoI6NB
LwLWA9hRwu40aC1oVPjpi7FR268pxQ7fnjioNGT1LO4UK9UXyc71uzTW9MLTqerv67pUaIUhuMw0
7ccsqP6DnampB7XfWaCyYvBphePfeuREC7LottW7Sjeu+zRumOU7G0IyZt0G5zdagWkGfkGvgYZj
da3PKGpmwBa4VFQgcfLUA8UWcZEue/Tcc/8QJtNo/DBKvcp2aWUXve6Feiv3km8Phj62TF4ZohZ6
WvSbUkdJTNlHf6csbBtteU48SGatPO0h1lPFdE11MrY6vFH7m1mWPZNKU2f5BGvEMmLZ8NnnIVfw
pdmMInQtOlIrVMls4xFXzbjA+WhQs+sGitC4rn7JjTRbnU9DE73epqtHgmzoWCYRcDC/jsJVS84Y
bGiDRGm0yM3NoNk9R5hEm8y2/VLZYzikPo1Ym3MfZqlkSq/SlGieyu9G0zaVjVxromu+i2wZlNnl
31InszdWOlsykFsxM8MO+JKROgBr5vVOdDOSnTyII4h/zVchRYtquAmZBPwZknjLnM6lvuPAfE4w
QJib3gSb0xpO+ESOIpRo/mEdd3AJ0+RErYf+4W1btZQ5c6RT7fyQU8wk/3S9VTMzaD+1WhEh+hzt
oSw84M+tarlWm2PBcnP6KHAZtXKyHtKXRtdLM/R/oQ4fRQz+w3tY4Qxrjtd/5iC+Yzp4VPGey3/t
u/y5/Nm9jg1bf+4fpoPl/MVq6ygrFQB3jGyi6PgnNcxW/tKxsa3t7BetzWrx/AfqoPBTBiYHVAnY
1WEa8VO0Vl9Sw5y/VgM38x+yfLYetvInqWHqUfMZjY2Frpr2ElIb1TDM4xE3AUijKKBshyTrg5R9
3LW6bksWxdoq3RRte/YCT/hPftpU1w4Wrgs6x50vM1t4nFxC30HGCx1srhCiEoTAlgfw2lAs4aHT
mX2VId0Lc3jK4Qr9cOJZ2ZsTG75XD/7wd/v6NXlBfWuwIj+L27DVVbaEU5E5atUrvFLyxE2eJS3n
l+2iAQ6JsgerZjumNmMWu1S5xNU8z0EMnxnzblzjUUjrSaNOUw27OGuT60pd6gARonnBLoWDCr5R
r7ZL3CJKPoi7FrXi7bTUX2Fan3CzvAheXjfkDUzDcFvQwhAut+Zrvf3VVfbpTYTyZNupshlvFL29
t7toeiI1BcKns3LCTLqlzxVtuFu6Qw8xKOpLHKDiiqMloR46GLLDwIboC46+nKJgx0rpmqaQ3cgp
xl+xOjj7Mu6f5qrV9gWNiGdJa9lh2XNR3vS2qDwiiMrOn2Rr3zoV84oDZT13qz6sIPuV9XaOk68y
TpuIWVvhWCUxrSO8x9rx/c9nmv87Nsz18IudW/vrX5fPdfcvhKk/XyJS/wegYgy+wU9mFc6cz/+6
TX6gkPmv5ML1Z/6dQwgKxtRVlHkKdlhclHwL/55RrL+gfrBuaJDB2JT813yi/MUPWNoa9YRu7fV8
YvwFxVCzMVHJDv8IQpd/Q3L++e4+CyE8QpAwf1gqGiQD3CDKOkMxVq3Vq+9QKuAJ5rOTbanIKSow
saHfjFXenhG+MFUenHes13GuXrWqam8kyYx94L4c3eDlf88w7Ty9enYfTAxHK6qBzoypAY8is4LK
VGsfTQxLhHAqG2xrM0+2ch93mHdbjvSUf2p6WWJAwW4mzkW1Buo0sxx+LeEL3BCqsdx//ptgveXe
X3/opuPYOIY0YxXgoGNarb6vng01kLxbZVqb3jGESzYV3TzoxvtyjhQCipyfnOMmb2pbGlI2Gu1g
mqqOU8pgbcQQyheLUSoHI2xKjzqG9qiGkhE07VRsF6jPM6E0aNH7nsJvUTiXvRVNKEdn5M6LfNsY
/Q8Kxjh0mM0uQPXZl2FbxFdkdMhnyGF7cN5aAdOrTdoD1S/p1oqr8kot2Pg69MTdkHyhlG6Xqf6m
iWQGRSbCc7JkykuIppZXifwccTsMMBn4WCIVIuD0+qPow9wbquwbv4i2k4x4/jn04PrJf2TxQDAP
4Ce61fP8HLGnTuNs1dtpxfScKZRQp/gqBwLvNbL2A8/Xk5nKV2NcP4xDb23R42qeWiaXWRXnjzZa
IC+vlfgmCtneWxy4qaYrxkUrR2uvsJk3Y9d2lwv+bh8x2bTNYqN7KMcy42RUdnv43KsWW9H2Dsov
Cmf6TB6XSqMFlM61w9bxB4E/ycaoJxMyYPoDJh216hnT+DVt5vFmVFKJ56eF8UIHfCa2JoIrw2TL
NDpk1Hc4N661R3TDz1ghkvyMoXshKXES7laXYDYuF6ZZ7bpBkj1p+EKK2aNp8frqiIjBIqZzKJnF
d2lu0THEv00VSkoT95ss53zgpL28i9CVuLTk2vNU7szV4lL6k5n/cDgT+GxQQDJQX4ANOrucAvrL
Utf6QKwahWHWqaob4znFvviByCOa9jqHhXTJMR2R4xFX2vfUQYmMSHmPJ6rwk15C607T/95yIJ9n
cXMRoxXZSfX8My0ik7LLQH1rlNqAhCEZc1f8SyE6CnrqY9YtiqviytjVdYYrJiOxIsyMO3q4guWm
2Vm4YSjp2Lg/RutaWyr6JpJtN3vw4vImm+rbULQq9h1KtVrVyoc6nwHsCTt0thEolUNEGNVuXoTz
oLD67p2GeJGlpotFNTpMzsJEVq4rM5sOCUTSwrNnq4Zj25mHkgSbtU3ZriO5pcBYW+y9PaFSv/OF
ZC4ZsSJjfF4xm/iJao94POsod1UxPyeynN1IjRlIFNo5z2S6ZMHeqzRlM1LNCs9Ncovi62owxxS+
jCmZFDdBpK6JcLMzEeqJStCNa1zcN3JlTMuurdq52lqUANBAjQAQOY1m18TBTEaUPRJGuTfS4l5O
asPvhwjeUyhCoJkYYvHpdN5iLDL/KMGrmj4atzPNYg9+cLlVG3RvrtS0cAor9Tm3HOWZCS87tEac
V26IBQY4O9oinByz8a3QQ+kX/UdxAw5XvpfweF5qYUFZJQyt5ieIrwXXUdZsJc2xyNuZ4T3KdXzZ
rx2SZprUnQVzckNTrtqHWDB9K++XQBvzgtgngFA74t6WrzNNF3ec5O5hTkiQs51hBwBx3KljYv1G
Q1JMvkxD4AmkfnMHporubEuv6nxs6yTlUKeMV7RD4gALrENLSK8HPzHKmeQSZBITuZUUxRloVH8p
TaAWyW5ROhbMaQzXQzEZ/Zc4o5rgLgNFk60wpHSPijnEXQE+0L7Hkl7YIHdtOMwuBr+2/rXYzQQm
Zk6V8CrRV/+u0yEwSnsCEzXGJrwFRFIkg+DELIqyN79YlBnuQ6uEAhvq13BjyoNtjC0d6yiFoZzp
yuOsQjxuKp0ARWrcP5A9CDDglrZPtXJc2w6cVZV+CCpCsjAuz+lIn9gYqWN2ioekSN9rtQVesxRg
NOlBQIt2wumMvswCX7ISyn1OplzoNgO+HJCKkYEar52mQ2RE37DfUORtQaIyT5ThRZNZ+YO9JlB4
IqHh55VVmv6YLeMuaR3TgtpoTwcgUtOBITMdrD52LjBDxbXblDGs8K6rlXsHtNw9xMPp4Ni5sV/d
PV4zMGHIUdqjj8rEXWy3486gD3m30rnuAPgc+N7HfczzvxQor5FIhXJ7GRkUDIC9KRsqVaMH3jTf
gbcveIklGQiVSIKpHRjgw1LcmuYw+FqjkVJFl8/GRqfta1xTCaSOob5vl0Z7AqesCY/WrtLfJVID
4VKZoy2ngjRzBVpOUhoqlCCu1ur1JZwI82vNPDS5piD2ZuARw3/Jo9QtLaO7J7eTGhuNgPCWv2uC
sSX4ISkhyo9rj5m8GMm1SmRUKy7cvCnNWBEupPpWgZla2puIZvc1yU4WYWO6FiimpOUbk3jgW+D6
G9WuswejKoxohzyLaWCY+vtiti6g5mhbBqG8MtYrPn3EHA6yIL6XYURkKY1C3M/wcw5R2i435VBp
LjoGOSjMfLkoUAh86eoCOJIqB1KoUzFuQ+MMpgFCUUIrn3Kkq/4cVtoTDeDRkyna76oQZVWUxeU9
vr/mCU2GeRkXcn2YbaIPU6l1tmaki4BpGVSwwncXIUXeziwbiata2qB6Or+7OyviskTlxKyVpI8t
jerblaDnV/LYbiKsW+cLXrI7mk6cuzjQ0JGuybHex5XQ5o1I0c84sdU1aMj0+smhinkBi+ke3Uj9
jDmTcThZmERLYT9ns8pSJ6WIu+jMyjlC0q7ZQvHPd/OIRAHN3rDwj6rmDTVWQT8d5v3XdJmU2DPz
wjgzIHf7Q6iF3oI6i7Xf7O3WNzsozCyocYsuNylxvdFG/dlPUeRnvblprDbb6kQzHNpFt7cY1joP
9Fd546DMu8S/r/6MYSHK/ss3qC45g4UqaeZ2OvFbcF2XXcpydZ6GIvVtUjh3at7knob6wp/jIT+D
s1s/vUwQ2NjFReo44RN4ANvPeye8qhVE5OzgZL60MCuTPRKYWPcYWdWGpqBskmaly9HZMmpCv5Sr
XEXfWtg+wdfqfY40lCgUnuwELiC1tf4ubPL+ZzLQhPNMBKgBL2c6oLHokoe4nk0aDWkMlmSQTL41
LSpARtstAx4m0xSAjGJXZ5bqdHhZlmGL5QXiw8b5DZmV3IXK7n6W2FgFckJkL/eUEHm2ykjMoOu0
rVL5mqUMaywVYABvgdg/bYsomg8tTUIfdfb46MDo8OQhCg9xAbPLFevm3tD6+gl0U3cZOgph0Xqj
T4eX/5OdBgMyNTT+aoa1pvG1jPUTrvl28GEL2QlwC4MbAFrN/OY07BbiqTZ/xEaR/YYOQARkXvJj
Ogo3xJ3RFG1wck0Hgm7rJzub68dulBifBFYuiq/0Jn9kDvXTvAzyYWDnH9RrVRqnnN3g7WwchTYd
69BdAe78vK2GhQBHmYkpou0l3dELRGmWtvRX18cfOYNzrRvN30eV/2flvv8f8awU0P7PZ+77+Ne/
3Of4uXh+U8ZT+aF/l/FUyng2yCmMNiiuX6FZSWL8S4PMocraSke1Xxis/5TxVOsvanQO3qp/an+c
Pv8p46nyX/xrFDx2wIUp8lnan5y7j4+WskqhUKMqqK6FAXY4b4+WkBS7WVOMOnDioUJFMRqgNM36
RHn6yChl/H0VG6MKFSuDuuTbq0SGELo2afjTw9Ab+tBxQ9ZsL5N0wDBrLgL85fhEeezDO2P+Wp1i
wBqPzVlLFcM41801GEytNnPL5kGSiW979bo/KBMcgcWMl1ujBUHRQqZ0Yhy7YkSE70GEXR1Aumgi
f9UUm74cOxVLkUN7PVJAUbp6n0QXM0v27CI9zc+0skyMLZkhxr6Rm0l1RV58h6tCb3osWaLuUrPX
0MLXkJ5RFnXSxRyXknoQihGppBrOc3oOw8tmj2Pr1zUkhl2HRfjy85t7V5TBeExNlCAVW15djrr2
9r2N1eII4ZCj1OGHPkiqSutRL2Mih+1YfRAmySUgQtBOsWSQdiEPO12v0y2IQwF1GxXViaf94S+k
A+6hIGKqlBeOijKmU9EstZoqWCTbPNMVdXpSnJAUjQVXTJKRVjdgE3+gZkXp0WkHb0n1nxOkF7j0
aOw+fzzvRxhQBQU1GmRSSjQrdPl1Wcao9HAYSqsMrDAfvyZYky4HK5lPVKjXW3pd/KFlbiJTVGT+
C4OreXTLUiKXcjRGeZDUw+zZ1MTOZJOKQZ5I7YnH++4zZRai1ocqAw4xbQdmsdc3pBMuohA0Fwd6
UTaw7Prpa68RyQLmsHzAmiT9VEBGnKpjv3uMXJVCm0azddUXaEeOwBkr5MwAioKIniB+hHTKz0TW
FbvP39a752gxZtgh8Th5bUDk3t5cpFpDo+C5CBLKnGdx0mdkxvEZ9SQu/unU83IpEIuWwUBF9/D2
UkiQMn0VkQZ0/tL7ONTPO3Bq15/fzzq63owLLsJ7grxCKdfgL28vkpZqPmppXQdJSMRTC05th/pv
uC4wp1/miHz/dA63wD3rlGixGYOWZdl5MzgSVjHHREwd0EU9qFpyQaxaR2lj2BST9MOYyvrEwH83
LrigaXBJ1iVohmtr7PVohHM9LqVpM4HbJoTVOQ39UouNP39XXMXhWI13XOZTfnsVS5RqATWzDpSS
aLIF7ctGUcJTlNkP74X7UZhKwZ++dKFeVXCxbvFEc51gjbYJIemM3yfF6k7cyruStbw+Mb5g9gfU
8XEnv72XsG8G2v4sefz54o0KiaOqsvQUcpUvEMxxtoGf3EHTIbs1F8m2AWG9qQBKn5hHPrpbC8Sa
sQ4U2XppHb66W7UcMEGGvLmx7mqvy8nQhBh9klr+wRcN9Z6hQQdMX/VFb2+XyDXT7hRulxWAqGfE
7LgXhw15xnckpN/HTc32WCMMRK6CKCHxqVa+TdGU0m6kZl8poeQ6UXviM/nw3pnIeP44j+WX/cKr
e9cpsIWGotbBrIl77CDSVm/QH37+7X90EXDFTNKMWhbpdW54dRGNA6Mpt1ykrsmjk6Sh9OhuRifG
00fP19bZQJgscbQRjvqLKG8yZOtQhcK2lHciq4nGZVY7mzorPTE5r/+qo8lsXdHxifLINLbCb29o
5mUMohX4pSpqHWFpFxtataVfq2ntiSmj4VFQim9lElI+f5TvPxpbxiuKKdWC7s3qd3Tp0IxCan5V
HZhjNzylwijPSphBQU1AnK+xTTsX1lj9wt9sXI5Flp/lOid5E4/eiZe6vrQ3z8DGOG7R4YFCrdPx
P/pFJICNVV85VQBm9rcsS+mmnoecOLRV0C6G7MRH+m6xX88OCEW4/TXp4XixBwcTdQXmSaA0RZpR
NCTIzx0YvlcU2MddVlTA3YtBnx8+f+Dvxu4qTGAvAzgCrpGyHpVej13cOoCVRlEiQ7LVS9qCqxcq
Mk6sjvpxX19+0T9gAuZgQwiFuf75q09kMqnBTmIuglxIsJPImKZBk4sd3SvpfK4bfAb9TKGwiGNo
qoBeLDp8m4LuDOWiYnniwc170IPQGnNjNMncxiG9iebKubeE/khAw3wDMCG54BAzBKba8ZKyptk7
6dj7E5r8M8ikPUXkieAgyRA3mOqHDRaczC3zQT7HeRefU5rsfVvHj6D1WuyBJATt2jMnZZEIgyKf
MqSri+nPC/PaH78GQGl0bjlG8p/jzasEK2tUrbkMYmJF/UJmr96kw9PnF3mRHR2Naa5isd0CMqVw
1nz7FkZVkvI5m5Aqh/kPtFTXk2mWBJUnkkdBJfGzoTzEGuA8edmkimm4BDPjpIu2qpaVrlLWFxVt
TRdh06ndxbsZh2OvzPl5RdWsk+jR7kKEyVDB1WT4q5PY4/9s/aUm4FxVcX4MCKF3mcosoCeYqD5/
KO+m1aMrHz0To6EiJkARBcVYjJ4YCFcus9nyyQCp/jsv2V6lYdA9YDesv8qrjyAaFhVR11gGhDMY
GyrEsdeYseF+fkMffNH0pCmUMo2SQH58uoegqoHVWr/oThCCTqiBry3hlz+/CJALzdbRt7HpPZo2
8G0jXoHBFrSKjTsLm41bjaNy4t18NCooUAC0kTl3KdrRuzG1NrLCOuXdsLnYhraeoSAdCX6HbXAJ
stI8G6N+cLNWojnw5zeIK9DQ1828jEDj7bsiiTcReTkVQVzqyRc9l0vclKOx+/wqHywynFYtbT07
sJmXj/ZMC7BKmeJkEahFY57TtRyvmBWpm0eJ7rWRHiMu+c9y2OHvT/21vuqDB8oLowrDBY21jPD2
rtQJwrhqpkUgDZ0UGJpI3HZ1yyIuRVwtSqT+g8U6U87tiee5btyPph6d7TZTD9hszmFHV3ZyGgp0
MXLMIEXrYyrRvEUsrQ9tPb0zeambyMIFGnW4w6u6Vk5wbj74KN5c/ujTEwyiGndkHtAcmrwC9raH
BnU6sXv54HWiBFwVPbw19DtHV8mmUK3DzuAqxMfsJnaeu5SKE+FrqtgaWtufmFDeP1QmSyYU+C/s
lzTn6Ky+SBO7anQTQcWf+WQ7Po7MCk+2neKBF1ieEFXopBpaFb2xwd7/6WBSECCxGzXg2eGcPhq8
eBvkASprHaRNds0c7fi6sKRrIEqrhoMKO4NMvrLy6MSs8E5px5HXpv61bilYyVDhvB3FsF3GKInC
KmhI7e0uswLPvVeluiWdT3mj/VJ5vZxAWqnpbiZcUGhbIvo1BEfL1YbavvN1yheoA5A2MBTOrfnU
dgq4BFXXpWeakVYKN3+eWrdP7Rarjegph1rL3N/KgNgTrxaCY4uKwjnyJlQsyla10+5LafRir2VR
9U1EFhFRtV3XZPSNnX3NOcdXG8m0nzQaaKQ2VWP8LcMv/+vzV/J+mCsIyjl/sbzTTNbXAfNqhRnp
rqdoquvAohf11LFiA5Vsq6fPr/J+r0pIi8ZhSmMjh7b1aLGmvwZGsumrAFn+NcnRF8ro2G6olff2
jAlc7WznxOxxRHhbqxzriQc1jMLp32C+fHtjIC06mstJGYB4EnsTTM3ZLFeTz/cRnTn4WmmLjeVm
IrKX6kurptedNZ7apL2/7/WXYPlmk7KeUY4GfDGRyKySlI42Yd2d49drzgS8g70yRXh2Cgv9lxza
y8/PH/dHN88CyEBH1cdp5OXM9OqtmmRH4JTAytAnFoiLupKveGASmdttSg5o318RR2h/C3sLg2VF
on3apEvw+S/xfqpBdseZjLwYVmLaHW9fgCPFLSKohZWj1Or7XLOSfZT0PX6X1aUVxbj2Keqn5wCL
xq2eZdaJ63/8EF79AkcjgBSZYmhAbAXARaubhnTnm0nHPpIMIwonw6jPI1O2thJ9dm/QIWwkKCxP
DMP3n9fbh3D0eeGhla1w1oqgScRz1Jf2LWSJ7sQa/dFFFOByL9U9/vtoUu87ytsD8BVGmRYfsJHB
h1UL7cTO4+Or2Ovehje6ykXfzBRxlI2iRnRItVyXfahg6qEN51MMSmVd8d4u+ypNC0psJN0oiKOP
ho02OF2r2w3bKAgwbqGP8d3UzWCxVUe67I2kBFEwDYcy5DhflvnC1m7Kftl6DiZxkswrhDfZjp5p
Ri5xn/7xpuDtL3f0DIRJRrUDYShoCMkNAN/MN1JoCf/zL+fDRwCJVIYOTV3jOPkljuE9C/r3AfR6
SGBaUxLVnhGErccnTtnvtx/cD8gvCxk9dbjj0n1YEwJMTkARzChJPUzmmhtbDliHpP3WW+WpM8Cp
yx2d6SUQNbD1Ki4n5yECPlAXZhsBWtDsdO+EqCw+f5AfXo8Oj06SGTvIY74eJAf0lkNRAJsIowco
Ogph0quXriEeuFgxaf+d65HzQtOXAq6+vthX0+4YFiZKDa4XlkK6yMfI2mSzjpTf7uZADcfhz68H
+ZFmssauim7a0exSIpmIx5nWEsK1BWGAiDe2UT0vytKdW0tRbT+/vXdeC9ZUjRMienGcCwqa77f3
J0WI/cJKygLWusE10+x3X9te1PfbKiqvSVHChbiweU2yi1RqznBR+fhd/ZbIP6mKLiqafiD90m1i
gu+r6q2WVwFbMT/O5fjEq1+niaNphLIyAwd7xdp8OHoVQ0jvYai1LNBzC9Uf5QeNvCaNxHsbpJ5P
VJ1z4mWs3/67K+LPYd01+XCPJy5guUrcO2YWEAEyBpolrRWqJPPkLr2MzNI8i6xFpnRidpvPX8sH
EzMtP5pvkDvWpMX1z1+NuiGqlpK8lyyYCbLwpRpSSVfF/YmVTFn3Kkf3p3NjKDn5mCz+5u1lJEte
xiqMs6DPStvLaWhtrTLurqfesXY4KJMzNbSW55wIekTHQr6SB8ApsMUzv9YH+yrJW+PEna8v8fhX
Ig9tVSTQFOT89PZX6py2DIslzQIL8NZ+ldn5upwovpbbp5qcH16KmQQhiEnG6vHQJyrLprjL3We9
ngSw9Tn4Rn2x7zPn6x+/TuYr2qlsXtfSz9ECWKgNZobOTjmrhIVfaSDc+sxOTzy6D6ZGA5MG7WiO
gpyyjx8daAdwcVUaFAMjxx4U506kg+yDhlsC8gfj+8/v6oPnhxODC/I1MoCOLRD01QfOg1oaOJGi
n9EAmbZW0s5ngCSqE5/+h5fizuh7YAqj9/h2VAipKqZE7dMgLoaFVSZuIeRo6t4UqX5i/XyvHiHX
lXA2uo+MjNW49/ZaXU9yGpulJNCxtf+ya7AmZSEre6MeWlzNRbdr5VbeLeUKrW9MYmokQCFwqMZz
zY7Dmxj58GamIvZTQ5BLlBtpIW4mlQPWhUrdaLBOz0H6mB6i3OE6W9QQHCPKStpmyRniVeXEsPhg
LqElZ63HZTrt5rFpRshm1nSLg5qWRodvDrXpzobI/niqpN4ImhMliK6q2JLePjXYRl2SE5ZDBO0y
bCsDt/9g2CKY9LQKanO+k+I530sU/k9MYu+HBosCq/N6ZzTGrKMNiB2ZorSUKAnCpc6+4b7+Pipi
3iHbOLmPXTfdb+cmTj2qSoNm7e/bx5vySUpjlPNaHIi2koJR2AA9tV49E8DyNiOhJF5TNf01InDy
KEY4/Wb0p3xhjnT0Z1CG0YTRWNuOpSeIVbsGYVIStGiPtkaVQ/6cjOrE23xnb3q5zEowZkbRGO1H
5w/oueglHCcOckRybAEiZNptKof+SiVxadWYV2At06/5Eo9BZTnRZnbKb1FYGxfLOGguseHtuTYv
TfD5nPNebcT985opPRiUnfkfR+OM3otGFPL6DqRwD+4fxtYUdTujWFQgBeUE+xebWpHCsslVGAdL
jRloIU50Q+zIHwuB1t8G0QeLJ3M7Z5u3v40BNleHFhQHUWcaT+E8y9vBVlU/hgRyAib/fi/CW+dy
1KPZr737jI2O5RkATxbIjHEqpl3tpkT1unMEHMvE/+P20VS6FEBOldo+OHWTdohkAD4RsiBqm2/v
UhV9MoBUzwI1daQNHpDUXdMtqbsM465f6gt9li5DIyzcecXS2XAt7j5/7R985KtP+j9IO4/mtpEw
Df+hRRVyA1cQBEkFy5Lj+ILyaMbIOePX7wOdTAhFrGcvPtludqPDF94gU+KEIgng5foXCFDvXagG
GJDlVXHU6NGdNWzkDzXy+ztPzXJRrQ65yt0ARpFngPLZ6qnRojiE37a8aqra3Emhad1lfY7IjmUl
x8bocX5odx2P39/RGpYPKlBUCIlEm6t9JEwUhOKEQVH0lA41rtQuTcq9q3IjEddUsbSXqRPDUBbr
ueWVlc+VHp94+D7MiL09TZklX2xUXQ6lkiAJF5ft4MoQBD0NMPXFbLTJ7SK9cXI/qGh8WtIDrYN7
pVTKr3/+iZFL532j1Q7yZxW9hFqQ4ngyxyeg+h8wIK4eYgvVPFCb+t3tkbYWm7diaUFjXwD16Xoz
6YnSlpAA4hPy4PHsmBlcSaF36PHeHud9PAaKjg4LDN03tOtq0xKMSbNS5oRi2qSg2WEGjh41/8aq
/MS99We+qEtxdBmN3AjMHi/DurfS1gjAG2CJTmSQvjc3OjFzhCjlpGcYHoggdVGT0Xfeia1zCVCB
FAVMqmGtE6TF8A2BE5uQE0VfD4mfwDNtoluth5NwezXf+tLrg0lOIBNzKgsEdvUkyXakIPbms0FQ
TcTYxInq9gMB6INvIFEQinNsVFA/qY36ioOs68vijQnpFkNqbIUCqu5D/UH3xy+i7M87v03duDRw
FsBPGXkIQLCrgyVEggpKYMSnlNInitu6OEDzV1CyjgbXzBLDG+K6/DAbanFhiqhR+nN/ErgKAqcJ
9moIG3kd9Tz8HEA7ESzTCLje4RXmeX2Cp+Ep7qfyGMmmcj9ie5miTvcxaAaE5Q3ZBRZOYwDY6gG3
xvEOi6D6qFVt44UJjbHbC7QM+O7bYTFBRgv4jNrl9Q/KwX3gFs7FE5dCvwD3sJEcl9HahkF1KTMk
7+fQNr8VathD9Sz/0JTh7WwsDsXYQHDqebCvh++FKEK55/PYQ0kyr0DBKABy7cQmm5MUVCiAQmuC
esr1KH6REwFLE6PQNsEsyKq+ytakuFSjDUhtCGpOVi+jIqRnH5AH0nbW+G0W7xaZNJPOKmojRPzX
449wHyUbthtauuhb6+FzBweqq8zLoCSHUraOlQadgA9sdvYTBMQU7k38RE3wcz2Up1nxvVJGKBMh
skwBaoFyFs5rd62e3DdgUvQ8fm2T8kEEPTyzCSJ38iyXwy9jKh9ylUYXQu+GEXwOivHjJAcflBwi
GKhGUDM2trXxabSTRRLr4zgm33Bael2iVlFXEFhhrduWRyr3qFmcj6m9JJJ/ktE0qwDkDPmSKlmX
BKvlQTPOMZqsZeTfj4F9h4zI49B2Xpepl0xSPpZmdsFE8FVKhvsQxq/UhU8qZDGHwbgEof22xQEv
1e/4ap57yzj5Y37xlS5BPa26wO35dHvfb96PiDQsbWegl2tDHqGhBzUMHMQwpx8aaaPsZS0KWSja
2Z9vD7X1qpGAgVajjKfRMlh9/ciGIp0s76ekWKfQRpEtQFbR/S+jYL0Ne4PLGL2aq8JUlWAKkRVy
fMoDHAQGdhJirGrxH15omKREnAulACjcapRRS9UUZvVJ75TZDXw5dpHsTS+357LxcTiIKi8KRQWK
X6sVK0cjSXOauCdwUjpII2zfrST3PYS9/r090kYkwEh06Gnp2Ay5PB+/lfOMvtbRS+VmmExrfuil
RD/ISWFdNEyg3Dgpi51cYWMvEN+hkUFGTGKsLTP/bbwI0ytEYRlvrrXcha0gvGCo+534ZnsU7kmq
1UtndnXfUUjoMpko8pR1NazdzDDRoubNvb12m6OYMu2jt8B/vRcEUeqQLmuXm1N1DwOwd8n3sp2q
z+ZeoO4I6QsEDqyw6xXjxZ5VLeziUxcrgYcG5+QOQV4eDVEGx9sTeitWre5pYG7CsGjQqIvC0fVY
fS9jUtdC6YhxCoJcVEUIFlsigh9fK4gKoDhbwBtXRVJ7QMNaLMooEg93SIiirlqH/nwP1VFHEhlN
/sjlZU2+1aFafU5m+x/Dn+ejNLbG1zEyq/SYCAmwXj7Z6aMyAXBwqlL0+l1nIPvq8DfaT4E8dJIT
KkM/nEY0z4n1BcTpg05m9ypAo3pJZMNBkwPdzjGosCvl2VdrJFj7PutRrsRM7ZDixtueKqPvhBPB
uhrQBu3NU1qALz74daH+JZO3o3lQ6NklU3rVwX0t79ET0QFa1CkYiVwU2VNdTZ6aq7ikNGMXzfiT
asbHwQKPAfJQTX+U7aImibrleDaDmd+K/Aq27I2Vmd9TTGpeWrOAnmW1bf0Nz8bm73mmRXtABUEz
D1ZYNj9RijjxL/POMVJDh9ufGsiLoGbeHmy1N//Sklh7qcmDDGBQA+YYeW8OoQN7PhmRQzWL5xr4
57mDax27zdwpDyxaN99hgRF8qRKELSbqvR8R3q6P3RQWNONn9bGiKOXJxpSd7UhEMq4k6oiTZ6lQ
zhRmNX/ToDvTXfClMNu5sjcS2qV7RbGEHi/I29XWhpHuYwduRKfMoDZc2ta/ndYEWKTGH+W67O6K
Bk3e21t868wSeQvuHiCO9Omud3gdajmJJUV10WaSuwjEHMPIDHe4Xlu3KsdItgRVP16k1S3XBS3r
Sfv4NJDsEcyoRn+aS2P0UE+eHudBqbzb09q6JARi/UCdWFB5XYWQ8X4aGoNpaS3lMCth++kFFZkh
s77cHmnrm2HiJIPYWoiM9moBEWKeqVaN0Sky49aTAs1CNgBVFISTB2SCVPnv1Jz9nYtpaz1hw4Cr
oRBM/Lr8qN9ejbRT0YYogTsjWq3esT/7C/I9xamIx1cabPLOJtlYTSrFBqAWHilgyKtwtfY7oeRm
QxpeIq1gJ0bhljgVzfCPdia2VTRkKLo8lKdBO6ybxpY647FSkPGbVp199lNeE9mqFbcCS3OIdEQa
FHAAR62JQ3fwA/O+VssGyQKiz6CX9+goGx/36tcsC/PbOqNTUgnZp5kxjgMXYNHis6Fnbo8EA34B
Unaxda672xtqc7GxiaNqDCqYCPF6TGQ+6TXXnP+mS+2jjo6M25XI2s6i0Hbum41thAAhkRtUG51O
7SrY4d4PLJ43Yt45Sc/g0GUviGPchSu9OcqNkeycyq1a9dWAq/d0sOJuVEEIn8QMUC+Ix8GTR/rU
emihrost6LFCzYIST1UcylHrUU7xpUsR52iLoCGC7bGwj9DodoKw5YyunnkK6AAwKDFRb7NWZ3gw
YKcmConPQvZAdLwtKVLnP1QcDI6xLbIjhsTVSa4T6ayiXLtzutSNZoVO5R6NMvqokIVWMTQwKAz9
hMoVggQ62rnFsbCtw5BUD63Z/TsL86hPkWcm9Vd/iC/gUx4I6A7sDldCYGFUiu84RVxSM3sScn8Y
0+6z2iFUe3tbbjwUOnRCmm1LVRJ80PW27KFKBQgjcoWbTXqo4xwXEjS8dzb/xiiYMLEOlDzthSp5
PUoCBF7GioaeyWQNiPKrBVoXibIzlw3W0sI75ra2FuYxx+x6GNyvILNHpNG1BKR6wBcBwZc2OWfz
6F/oD4sHG5vDlyJP/aNch8ZRNWuEW5ro1+1FfX8Al8YlSaDgqqRTsjrrg99h/+5XFAFDtcDiqCnO
laSpJ9RFip9VpYnz/2+85ff8dp/JnRrUMpgPT0yoe+toFrsYoCMeHE6LJXJd7VDg3xjl1ydLpw+B
/CGBOqS+RYX19wHzfDHZmhXdszp6Ja6PGCn+elaL2PkM5rb70JRoAgHZwIKxbIzi84AgNTaKVaxN
eFcIX3MR/yYfEkWu3bfoCE7uDLyyQbDYHKxj2MeASuapEWhpa0aGElviKy9+yUlx0gaF4oOdFrH6
YNVThWd408V4jXS13LjI7Wk/O8zlWqfJ8hoTJGDJ/9h5MvyE65x9jwSS2o4CtAJnVT1GmKSdm/lS
h7paeXEzU33P5cFKUQknA3YUSZq9aUzlF5vmDD6iadVad1buJ9nZN4rKPkSs0kOPDWHnBiY2mIaQ
jBmdU90oXXO0Z5SyqqDAaMvQSthr2Wgm7kih6nlMRBcdEW7/lhhSUx5l3x9TxP8l+fvk9/rzaEVV
6ZT5OKb3dM+QSKOrP4i+UbxUw77RxT/JBBjUZ+Mjvz5+6Ous1g/JlCf+AU0erT/Snc9fbu+1jRYG
EeyCQUUt1wa7tLrsVSmNwekJG2kDBMq1TpMcbKzt2GkLDaedaUKYu5gmjw4CajNNgv6SrmIX0kXR
k1X5eHnb0hy4uJJUqEHsodPeCt6rrQn4gj4Z0plv1ZjrrRlj9dFGFVYrjWgmHIzkA2hHFHBywy1C
oRwIi1/gO+o00AaM4unfGWXHDHTwDC8mqoy+39yXIv/E9jzeXrqNawGSM90ldDeW9HO5JX87pqKs
JsXnLfJQ9noYZk1MeGst6piF/k3Bw827Pdy754/QlaKXgvW3rVIsWj1/QVvFYVjNwCiCfDiwrazD
HMb9o6VTGBzjACyF36APofw1lnO7E4Ms78bVZ1gGZ4r0XWiXv0PRzWOmdX2I5jgc/xBLtQBjwPyr
kiSZU3blL0PvP96e7eaAtIGJnA265mvd30hCP24oESAd+tI/pUnefjIXQzN7ou6qV4bpdFa7Ry5/
964B8qdZyCvPIhOwr+9BCa4cjmnRSe5MIpghtQ+5P+3t6Xf7ZhmFGIa3RAOQti4s2gmqW1LA1KpA
KS+BIVPGldLwGDZTdxz8JNl5rZdncvXtyK1oWtAQ5dlek2DzkRZmiiwyaZ1AlB8WMEUmJE5N9P9o
BItDr5bG0sbY6+JsLudvA6+ulqoP6rET5D9xFslONge95/fNHhJ4Yzl5mYnCwfIDBltj7kZTb3o1
mgAwFHl3kuZEeO08RkcT65PHxNhlAr4PSyAvEwkuFegFp7CGhUlBIKHPWYUnPL3Us9ml2ksZIItd
BuzUxorKSzt16WnqDf8eg/rC9SNUSGM7lj7fPiMb62vQDiXuhcFBn3sVhpVjjNN6HoQExNNrbmjB
h8hA6O72IOrG9rkaZXUoUDMyasmCQYwjJeqAuh0fVKn5l6INbB2eD4e+DCKioxcHNCgo+blTgYeg
oMOJNWt8wGu5PtJb090hkY8+Zgp5PIU4W9GBiHjWR1l+Hpr4I/aVTxoASCdCFs4BDnFPjcU8Nm3b
7ByIrR0DFGHpLYL84AxeX9xVV/a+UJPw1DSS7gxG3hwxN/6iFF3vqrqxR9J7ny2zYdBbQZYaMi4M
ouU7/vZQjCKTUBcVwSnsq39ElKpuPOnaxwQKuouDxIuhTckRHFn4wAXcUkjyU28y4V31mvHHmN/l
t1hA2UFGcMUZq6ZvjldEAfM/ONmlFh8lbQhQDWpmHMkHqiGpSQyYznv1go0ttHQE0CBYAG2wba4X
gAQyyJSWjRo17XMexOpnO+iyTwqYgc9KqOMuh3xm6KS46Ozt3o13hKGpwHBO6RgtVgG/rz21oFmZ
oig8DaK4D5QZIyPfr0D1pPS1BRVFrDMgq4/fR0wI48x/ToW4aGb1Snnjn8og8hqqnlp8/8sME9q7
KTGf1P+kC3IOkKt3m7p7hFIRowRV/RSYVR87xEyPQSkdbp/DjcMOIZjsd8EeLv3Q64l0XWEak80a
jrnaerZA5RlrEmOnBLg5Cskj3wmQhViX7al5RhFsg+A0kEYiZ6+q8A0na+cAbn4UMHC0iCBUcCxW
c0mShIYiakiAY+YD8gQyDu2pgrMgU0MCO3aWgtrOVticGjyORXViEQtenfpEjrCAF1pwanT7tWqB
hRpYWe/EhO+rBATSnHKV8J/KH3WK66kVta/HFhAElB/i8kmvTCQLlVnGiy3svDzQUtxux+QIHFD6
IpUV+t11Kh9NDBg/AVZDtbUfdQrgeN30c6sjLJkoxLA15p9xmacYYqFk7uDe9sdqK8vvBt2AgAFF
bcTHrn93HEeR30oyn6TDdMpUkTwy+/DXf9jDlGGXsvly864OY5kUPm5aDCKbTXvS4sw4mnVeun8+
ClEyDAwgPFTmVqNook0Gelx86BnBinwS9aFbooLbo7xPnFixBTqziP9AoVxHqFmX2LovWm7SQI6/
VsOsX1KEnZ/MGVnQiBqNC14MKsUAynkux2d0XQSIAaCVCcj4M960vVMkNeiWPK92KghbMQo1fJlR
1KXAvo751IDGfQAb3eMt6X6CLtMwpEpnnHHm6k7GpItsmrcF0oGOVGsK9bAzvTgum71VWhZ7FXzS
ToAUiGQTjc11UXqeMYHqklbypqywn4JofKgCyTrPWPR4RqxlT3k5oBpq+7/oUWW/fD0gAJj78bk0
CuX59ifbuAHQ+SOyf2s4YBF0vccDxMnrxiokD0X0ykVwS3FClGN3pvx+lAVPSbQNpGpRg1w9dk2B
97Y/owSF1/HoyG1cX7BS2xPYeH+FMgrrudygnKc101CXJzPJlRk7WeBkbl1O0zlCqe+At914VsGb
HGSkZHdOFiW+d5+TYelk8KbSZgC2fb2ETTRptYFerZei+qpEykOpZeUrrSFLPsp6MpxKcMq2U9qY
qRy6rElfDF/g2FlnxoiHGP4H90Ep5BeAd9MzuDGJR1h+MhHm/RT0evIDp2RLP9qAbmkKzWr2OQw1
9bXSTOzfStFNJvLCkfyjSxUUzyvdmiRKSS3qsmM9IhRr08BND76fqJ2banOMcfyU+rAcI3tyoiz0
A0dQ6CrdRsFvEgn0IvBdvzekxepKrWOwMJhs9ugtP9RYdf+FRH+4VH3QSw66CdvCGGIjevZd+Nx3
pf5FGcbsV47h4N8xTgQRupcyauPdZPRsZzsiL5Civ3ELsD9ECB6ZbpPLDOVT5sZFYTZHIjAxlF7W
mhDg8cQNX2Or4gQUSRP9lAZbyRzkCKJvgVp0X815ggkPGeSrgtsrlpEae+AUh2p+6tUWsecSnOvr
iJn2kxnlGH7C0KnPE3jr50yh7QsKSZUelFqP/CN+tPo57IApO6okpz9CrHq/5aXePGNZOS8ee82z
RTPpgJTvQ9LhhObUyNvnAIhKCi754H82+8q453YRaKZX/nMVx/4RG9Iap7rcnu4L2uD2ucXNVcdO
L7Ult7aaUv4bz4AWNffBjqIDOZFRo7OZkCqg3yY1TibheejB+w5+KPncV26n4OSDcn2CsZJRSvrh
f9I2RmynUsGVRCKEm13q9jPew/mHXs6NLymqJWi7i8H/OFZ2+xKAxwqwck1AUyuZZFEgkpPgi5Wa
0vOAGcjX23fMcrqv7zsQQ5DJ6Y4hFvOOThDUeE76CSa7QYNmqB8i2NAVinoSjfnlz0cCybMwUtHE
ILO/PopEFpVaBxnVccRH7ktsL9ouqT7IdhPthJ5bcwIwpsoGQTxo9VVsUMRBEPZjyEikBl4VZPX9
XPrGoemk77fn9B4ZD9wWpTIUcLg7adauhkosFOQxogQ5FzTINmlz9lkSNP65G7QzDwnOxHpD4x/A
sRsGPbzJBEHunR+xDLL6hvwIfoBMDEyrZ3XJDaUGtA5jVOSzzdlLRzNzjNHGmlrPv2Cweg9xukYQ
2xoOht/8zLFucLLOLu5rqf03sH/E0nDftv5fkWXem6Fm/upKfKebWCt3XvmN70IhCa4hmazMlbxa
rLESsy4X7LVWavoTVqL/pE3WHeFL+38csPNZzAW2BVOE1tsqdrYCvP5ybEE93zALt88M2n2dEC7V
bCwX6lQbHR1gyJ/vO5o/i3rVoq8Ffu16hwd+NMQMQ2laBPL3vl3MCtV4OPN3zf+wlLCeqB9xcNGC
Xh0mobS6HeYMZSeh7HQRxmgAiCr0Jdt5Z1abe5yolP1twbmBjHo9LdtIugFtD9vr6wHUTAGW5mhL
RnNsZtU+pqAuLgOP71EyFAwTrDK/VEQSO5t8Wbv1HkdShxwPLVys01ZrawZRMFGpsL05VlKPoiH9
8nC0vGimf41Gbv25GslOUiPf+6qbI9NbQf6JC4W9ez19Q8bqHF9S22shex/xqq4cPaysO6lHajWJ
huDLVMT1UU0Mdecjb0Rmi2gl1l/08RYd6+uRrQB5lTqAk9uBej9OZanQ37D31Ke2TiX2YoRmhmA3
rVHDQ0WvJspH28slP3Kb2PR/wv56AG0ndhrim/MhC1EoAoLCWOPedIIgnP1U29Mjs/pA17Bg50Z7
2KNlVd7tlDd0Dt0OSo3Lr/itemUAoLAJOBglR9qpr7XG05QxfZTLuH7Mqbzu3DVbty9eZAS2IPlI
1ldHsa9jPAS4bz0pD6sne0IEJyjb8lgUPU7Yc6+6fatljoZh7lNeD3t9/o3AeqnTkSewV/BDWF2q
kTGnoYzniedrYriIcLQ/qrGQnE5FpoV+F+QwORq/3X5yts7Eb4OuJaeGUvEBvjFoQ2vytTH9+F4T
WeTBy8ueJ1uv4TjXuisJ8/PtgTdnSyUUnCZUIbLy64/bmtj4AlPi49I/Q0SkLlxLwzdGbqsa25Gw
+IQk1+vtMTcqypRgVKC7Sy+JTGJ1DjvTiH2knTghSvizSMlfSM/Df3rdlA6dNvUewilz7fS5rnoi
DvI7/OUDJ5CazPNbgzt6yho88aSJ5on4Zkh19bExWvODOiNYkLFFPNT5zXOl28CBaBJ7tO/VS0px
DZgmWqvIw+X8U617rfMseLk9u83tu2gNwCoFrbNGqOvxWITFwIoauYQ/uAz86r5rbAJ5LBReoxRd
1UQJwntZ4L2Grnu9J7+ycf9Q3eVx0Sm4UoZa3exhPQuyLZ6XtqjbRxkLl8cIR+fHWuC+PGt58Sgb
ffZgtXi/NGjaO1VYDR8l8jg3VxLZNbE1umTdaJ0HpMawzuv9Y5pBr06myjj0MgDLdraGe1WaZWdA
gstHzPOM6ha6knNmPkapEhzRu5C/GFY/Ok3ZYN6O6N9RDprQlVXQKCO/5WDOqnKP5CAqaopGa3mM
Ztrcx06jiYJPU0IDVQ/b6mRlMz562AF8V5Qgudz+WhtXKEqIyP8Ce6DwtQ6i5S6tJLlmTxlt1j+W
Vm8f5SjUdq60jeO9SL/ToUIBm37masOHmRH5qlURUBqSOAbZiPhpqcRuUDeUiqYkddWszTy8RS3v
9vzeYvPV7b3gVtAB5fYmMVnd3kWk9EOPeRQ5VZxdylCr+nvI65i24PIlY9CVlNOP1IiVSxlwINQw
AT6cjuIIM2yxph46/S/8HrtPbYk9Ao5okvxgydgfojrdNEgyR0p0CWcx/DHDaWFdLMwm7iWi8HWj
IpkSS0qlZc1yBXfEIG0PQsVUsA6rwp1VvXNNQ0N+joTCk+xuD1O4dYo0AL68d0uVb636EwD4GKe6
IEjDBtydVF932rJJz4bi71zBW1sQwBalIi4gsL3a9RUcNZZAFo+JKlEfeJGFpl4gB/LOFnxPYWM9
Cd6XAMgASbxWnx6jLMqauSbCq4chwr04smoH+C2CfCOhWnqI+rj/1NR18NzYxnw3+CnmT5GURrQ/
gHqSAxVTmzjtaEefbm/SNyDsepNSMANbRUWJwtLySv0WYhS2wANKpLY3tKZbSfaPMQZ4KHfZMQ+M
c1kk932RfrAxWpsD/SUb5L+Tfn4sp+wuqMvnrhqOQxkdDDn/1FMYL1vtkIjxLCnFUUXaWLKh2Qds
mE7rXTg9taMiNbOzvhsPKUW/BTYAeZN63CpqiVKzS6A8WB4JEsDXDnxKVnb6odGNB8VuW1csONGd
dVu2xnrd6K+DVyBXJpBf3SvpJCfdPJuWN4mu+exHsfFkA5vIKXqPCdOtWtshe6//hsiufofQh+Vg
09k/pZqSlFP10fQ0QT5/9cE21q4+jo8x1fnMCY0o/kuVFAQvJ5RTv6WJgWdjXaCpeph8X/2e+LGy
x+7deDhZQVonqCyCd1rnBWOHpn2YT5bX2j/TNJvvkcLNLnkJrMzqUW6u5cR0wqpOjloAE+L2Um70
aBetJgO4DgBbCMarVzP1FV+U8Eu8mH6wI+LqXvGbkxTXn+XAovWt5J7UpZ9yW3kJTemXDnVGjZo9
ad7NXSRoHZEfvT3f1wdBQR45SECkeTjzflCGcKnfz7yXeRQcbb9qHeH/e3viW7cP4HvSoSUKBM50
PeLQpWg/kRd7WESiSZRZ2NWGXEG3R3lDzqx3KjccngzQjWE2r094JKPs0vG8tcH0AxKv5eVZPToa
eHFXTbLIKROa4SUNlcuY5PUZADJGgEpofLH8ETJrJPSTqQTVaZ6Xxm2UD2da2eHDhILjPeKEmpeW
lG9HM0w/oPL+5w3LRWR9wQQtIBNMh65XqZk1KW9KzfKqXk3uafGpnqwOjRMGan2y51h6DFDv2LlS
Nj8NMTIMaBhnIFyuB6UePqPUMlselRlMFK3KdLSiMnYihK1jR6ES9hTtSnBC6vUo5lyXteYPlpcq
VuHBYjIpiw62V81F/MUwouYhmiP7Pst761ONu97O8FvVEIogi+AMSgULmfh6fL/uKzuVGD/BgPRo
EI4RSybRBRtOA8/W0P4k0mggChhmRxYJ1XOzU3d+xOZKL7AvkHy8juvmp1RGQK96qh9WqGMW7Qv9
3CLB4d4+BLdHseXVUTPAK45Uzi2cYOvmoWtyFARsqf0vcwEvpwAwA8VvrdaTqs1EgaVhqyod1gOd
ItzAQtTlP8wFLAsaSIS0QNmuvxre1lqmdz17MwoDLmTzU4464s6lvLU1AeHBH4T2tGiiXw+iWnmL
hDC34Rjm6lNqzdGH2SYQkyYrPmupQENkxNcVNpZ6tEGb7cxxK0+l18UvQNEPruma9e8LLSl01Jc5
GqGocMfEBfhQJh1mB5Vl/WhNO/6ua8lYOJgsybMTyYaEOTQIfP2OjDOxHax8ygDXndz/1fXU3Bxb
KnoL78Re0OvIDZRIlYl5BFWhoL5X2zB/zVhP+0NSifJpxkAuOGgdfzpSUi2dFGFnL1yfwYtmp82P
2x91K00h1qZvTAwGsn/1BoLKCMu+SolhCujiQNwNogdeBSibwzkmpz62WmccRllMn26PvPXuLaRh
OorcQTAsrr90oqqVSUOdV2gOwo819hBuZSbflbr+ZHXWSyjmPVCkyf+4fpB+H3G1gfXUAuAi8w6h
rezSRnlNhYqnNJoC8zBLO2dyK/jGiwMMGDK/BqnYaidXNQbBSccrmw5S/j2ri7FySnS+j1WDdkVI
5PEAoJ4OxyR9Dc3WvhtQq3RHDa/xzur+qRTxx86BkM151heyH0gJ8MTXK17bktVJNEG8ABW4c57r
/d3/IevY+K5Xo6zmPWP8GgTLxTohUnBCXVz3UAk06So2zcckmKInSf4P+RS6bNgmL0Ut0m7tembs
3UGyl2sWT9OBRGCeDuZS3Li9Y9+TpFhAdHUWzZs3nM9qA5kYFioFUEWKS2r/bHR2SLySVe4YKuGR
X9B+1uq8PU2NX7uNPml3hZbrP+k/9k+K4ad3YSJJh7kDdnH7h21cmiQCCyqU7FmmqHg9fdRj9bYv
UKwJZ7N2uCSbxYySTKmTjUOWZDTPNEnxekP7Zsl1/+X26O/x+jYST8uaIJkAQ39tYZGRiMw0M3yP
lLGvD3YcDI+hb/TlIYLE4eYjxoduYjXBi6SMckn93x8iR8LQ0AJCh6yFY+UkJ65Ex/iIMVMaenER
pcs54GQ5iZXqOz9549aDV0tevPBDAUWu7h4xqriZD0u1yVaHx6nrsrtKqrqvdhoiNdKjnSIoenly
45s7vJuNgIBWxOLwTWwJ/WL1VCeyQtGsQyCBulH3jxKP3SHuZ2uHib8xyhv8kVMuFhVc43pD2HEa
9+ZsCU+ZMHB1bKvUGsfQy8y5/enfn3WYp4AsF44eN9y6lCynotaKphee39ipK0tJ+BLGdXww9FGc
RlIeJ7P95OWPB10aLSCLgMEsgJjrybEVyzJRsDHRfbWpnNmyp4+FrXzzTbV+KMo5f63FaO4EBhvX
OSVD+JhLsQKNsXWLB3+jiNpTKDyEtIM7iq3Ny2RQV7ACRUNnlVpppZT+h9oGbzKOpv0BKZHSK0wa
mI1F51oX5Z8nC5TIOPbUMReY6xoPFHaWH1iNZnqp7adnLam6E7a31fH2cr9/NRkFyivafGC6oNhd
L3eZ6mGEj5np4X6XnmtiCRdVERd1vZEEpdgTlN0bbrV1G81uWnaV6cEAMg+NXNZHuwe9K4vOd9Wo
//MIneNPokc3TUOU8u27/1aHilKplmZpMr1RK+vT2NJ/TUtp2Nk+7y8cRlmCc+5njB/XHaa6MTXs
HRrTM301cTW/GZ97LdCA30mMJ5vqgwBtcJijcY9YuKzXddBDkREcNi8+BWGa3defLw1KO0un0vRA
P0uHCm+PQzwnxSVKRL/Xhng/FNMDysGCQhpaVzXLFKkcgkfDi4pBvUDJ8y/ymFTxzqWzMaNFDAjL
DDr3xHOrMIZ6QRZAuDK8NJSC+ySKVezVQW4UlSh2buuNoWDU0qRZUIwwsFYPq96F6E7kIRTvSCqQ
0ZurAy4ktlsWeJffPmabQy0id4tvGdCs1XcKmzBq6sHWvdyICk8akMMNBnU4KRAJdzbj8l+ttgT+
YKaMA8YCBlhDsWmi1W0467qHNTYu71YRHmIVW77bE9oeBRrX2ygE+Ncbb/GIyVDo0r1xNpU7AIG/
GmHs8fE2eh18HM6WDkcbWtUbYve34ysrpGEYYWuo5ZJWVwPieWMJnTUV+l2fJjVKm73+MgTqa2xr
0adEA5iI20zEr7LtU5gYyt2MWIlrpnrrBVaSemVTy06LXNKD8Ievt9dk43Kj7KaiwYkOOqz9VQCJ
7ZaZA+PToQ82s0uNOjzg+tGfEinV7nGR2Iv4N8cjOoPBwjl5x2Km8WdbaEzpHh7s2j0xjXGSJqlH
TBGXlUnKhj+mEiDQBGaIFBr9T2Cbq2+elgN3AzBffwYLWitQpzMri863V3HjqLxRoJAfXqQv1qdS
xH1clWnEKOakv5h2Oh2DdG7xFOCduD3UxiYmO4b1TkcKXPka+4r/eZprsdBImQzzZSzi0m3TaC9+
32AQoNDF84DSNx1y+uTX61ZlYjTQhVU9HJGlO8m2/JcmCUpaXWilJE6kS8XRqsrxgsXZ+G9W1JOX
j/p4qdGgeKLvY9zbJj1WI6qKGWGfNEUDQ0kweIlCpxPh3BxAWpofjTScvD9dIDrO1EiXQjLnT6xu
yFaritYsLdVLDCr3aem/WlYd/JdBqFhDYmJ1CDWvl0ep5qxDqVn1MA3vwd0VzQ8zqPLPt6fy/rDg
xUzuiIAVlSea+dej6FmQxCgcUK9Gxs+huRMe5rYl/wCbgRR1tGcv+F6Mk57R7wOubgNpgD4ej6ZA
QUNq76a0LiiIhtm/Q5FEd+FDCIFQ6foDOZ9ATqYjvYvG0EN7avgrw04LnrmwX5qmqI4ionBKYpqf
mhIVv9vr8v648TMBty81abo06y6iFs0VSEAhvClKqkPVEWGWg9w5AAy0nQ+9wWFgLAQJqAxzX/FG
XX8DzJFsgGF4fEcBeovw2WpXKQrlIFXx6Pl5SfkdjfCLXBaNu0iUu32iSwczr/KdO+b9weeH4KCw
lIfJFNd8Qd0m9YNGIjxsz/rz4If6QZvsvYrURiWcYaAn0GOAhfMO+BTkc9r49MRpZQQICcCAOgd+
2DmVVZG2GSUKMxO6kClWZ/clEGtkKBVl5/tuTXWx7lyamIDz1ilpEYfkUwAJvDAQOsauYXHQ5P/l
7Ly640bOdf1XZs31hjdy2GvbF+huNKMokQqeucGSNBpkoFDI+PXnKVE+VoN92Gd8ZWsosYBChS+8
YbD/8klKBqGQy2AiyFm2fUtd+EajXJ+irJ+8fbxMy1Vee/WFoONlnM0oMIORKVIqItv1ow9yhppj
Kp6cB7LQN+YrY/W+TalHNm8a0KimoroxCQMuxFTnNonSUld1Y6UPtAlK0a3t47K1mcRVeLd958SH
Li7xIzfqS0OdO6c4nYjpwa2ieLIJrDBusDSx8L2mYa73Y06bzDCyHOvmnkvdsf96hvQ996PvBCxX
sXpO96SBnHanzZMXuebSXJtDVoblmPoXQoezb8X5rna9OoA3bzUai2IDzJQsas/f0YoR5PdZfZVV
0wdrbsu3rx9q33lnp0Ewb6W6e9SAiCC3GzyjQpMCOmTngZQ6NHU77+JgMAE2L3FkJlZyvVojfSlK
HCBis/nGxIASJokor6oZ0V9ixX5v6L19recWUhTVWO57LfsDeqN5T3vQAEfsNFdGb4ibvhh/W0s4
G4EB4GGMq+Ghrj3rAJMiCVEZSfYGeu/73gDckuRxDX1gTY+vv/C5+aU0R3Cm+EP6ttlttYMllpVS
jSZLMyrLIo6oZzAeRAN6mpZxCaiqPth2gjnWlIEnzQX8BE6XTUFXkfjWd6Olb2rE/Idg5zGP+9RF
2yRJLBF2cG6uEPZ1rybirwg6C+4Dk0wfMnvyr9phtEItWZfIWXHtKQd72i069JSxq4wQwf7xfsBZ
6C7hfqQZ43c3QezPV747TvthVQjSKVmuvTWQO3BlehMGSBZfCRljwlwVO6tDGtdt/JBRfLeZ8fbK
naO5WPltMyNY8F/CkH2SSelFRQUrU2hrd1Pm3HsrnctPr3+cc8fWz3O1WfzCaFPWGF2nLjDbUPaV
9dHpHeOhjXNr1yJ7f0TCztkFILF2r4985vAHJIZYXUAuTXVCLZuf8qc5aQK78zKO5dFp74YZAXej
7Lqr10c5czoCueNK96gQc0ZuQiugt3PhQpmOxrLHW7J0xFVmNXezM3cXjhEVb25W3clIm1VXVRZ6
6mXCMZIkzs4y6wnfDZDf2gqOydPw5ZW6Jv+TSYSQQQysgtStfYoGSaRvu5xbx6nnYx0IjUZEfgkk
fW4SKfHTc1NdJWdbgUzbNBG2oAJZyAHZG12rdxOFlptecy4B8c4OxWmhUDkAhLduyqkms8QxSo9g
s2j3bWA+QSHOr7oG6MPrK+NMT4WU56eh1AL9aQE2VTkABHbdSHMd7z7wUhF1cVPc2RC7ojmIxe9a
U/6Z+3MfumOb3mQ+sd5QSy9sS13eDrX7tYRFcCEm+n88Fk0VxOfO8IH6sQ6yvqrYF1at60fPwJlz
v/iNaR6yRndDH0IZWhfZtDyIarVlGDttd+tPtuj2LTYbV+7SgGdDPKn9Z9Hr86Wq7JmUkbK+6pyC
OcawaqtEhHQWH3/kE9mpi55FGolmvl0D73cjWB9SDaiWbpDA2NDp0vytNcxXo5neTwpGPRTZ20Vo
165Rf2ycfrdY+pvO03bTisrt65/3e/C43Y8E0TQ6uNfJn1Xr6qfPSxPdW7uS6rGvaTFN82FabgMn
GQ991qOMhYdTVJmduEowCQnF2kxXOMG1e6K78rDM1nTQUNc/FNWSX2llab8Jhny9cycXWDiXxCF3
V+PTf8FUMACIOzibC/yhkWqeDkA+7BAy0SXQ3xnUGBNPMRzpLAWu3SrULWu7JF5hu5GSn/u6iK4J
kZ4Z97luI4Mez/1Os0bzqJnV+jYNavCIQUYKX1XOFT3vi5T0cwc4IDZfkb4hQW0tK7CqnZc8D9wo
VbCPTlYI/JiJfXRiG7W2ckUa19eyXaWk+/TS/SbHeoSTXRYh8SkyjlIfIgnD88KRqL7ri+9OSQCU
NdkTx/7pdw80AC8lV17UpfEdF3v95BZJ+9SPyP4KXf/mZp64qmDDRtaKeOPrq+7cnJBr0P1CwgqJ
2c11Y05jkbt57EYkPMveyOYVX5/skpXymYiKvgFIYcVTI+LfXJ2DEU8dtWH6UA1Gtk48THf1Un6w
oTAc8j746yAfmGMYqgFV9Mgytt17xWIYMum50ZDG3iGerWzfmohOvz51Z/pcDIO9g01Rlfxpq4dV
dallaBP9l7oohhCFoXJHRfrTarbBfuH//z4tqFFI6dxYSYNCs3/va84+HeaPrz/Iy9nFjR0FRlSC
IG8hgXq6gKTZGW5STmY0L+VvpFzmztHgBidB6YPWqvsL6/Xljcdw0KmUX6hLGWtTeGid0abVWJuR
vWraEFIGGcKxrNJb023sv9wnOR1ruzy5GVBFLChnxfp857rjH56J0uR/MH9486DrzO7D5+x0/som
LhzpAlpcFuib/hDoB2sRzcGTPZmVt1zK789NoAMvWU0imHZbBWY/HfS41y4KS2tEsyf6sEHK7YFg
qD50jjEfXn+1c0NRhtJJ86nMArA5HarWK8QWkL2ie1/rhyEDXaX3Pi5lXlxcGOrcKnTVa3GIwCLc
dgcTu4FbjYECCZNtP1iNEDcybsUhASF3G4u6vbAMXyYC2DWQ2kPewBDA28LfOK6XIs0aXm3VKWxN
FKcOGS6p5C19dYj1ttprEPb2cxlc2gEvD02GNql0Q1KlDbW1bASLnZldUhoRnvDy2GD2EdZ4wVyY
0POjsJ8h3CFMty1erL22tIafGRjfGvauH6iTIAtQXZjGcyuEFiEJDYo88L42K0QMUiDvyWdTAvoQ
oJYVl0uB34rdygsvdG6FABTk5iX8R25qs5kRnTYgXbVGpOddGebJ7O5lOpj7hPw17OHXXkhwzsQf
IGcNHMhQuHJQY1Lv/tNGUwC2ddIQhC6NPnur+Wjp2HrihAX2BYeKBZSGFsrbezeIzSu91ddr22zb
nay9bhdPor4w1S/fn8chgkdhRemdbRsAcUeyRc9Xj6iHuIel8QcAbgX+ZzAqDzCRPv/VvX863OZa
qPXGgDNoYxHY+bCD9DaLJu7LCALu+9dHerlSATOx8ZWYCnHZ9kDrEBmoqpqRlBTGMWjj6VAadXvB
peXlSqUhxs1D1ZA8CNLW6df0uxoJ2iZY0WHr6uvMKZOoBhl5TQFpvXC1n3khbLHQLiIq43T5Dn39
aeF04At7s3HWaHUQpUbGedjp6H5fSOjOrAdGoVvm01tmhW62nh/rzoDa8Bo5XdpSmS/v4yJ+Y4yd
y9dCy+WvfiQqQ+BSYBlAXMeb6nT6xBAzZdZsRoNptRFqISUqNZ324fVRvsPuT6NZ4G1oGiFKC96I
FtTpMEHdVgnZph4NQxdbuwlp9N/X2nSsfTshJxTKJc2K/VQB3oxk1mg3OehVESWySYebFGPa7BA0
XFFHLS7EiNqhJt8ts2/9Ntq51e7Wxlv3KcaAb9p0GmpcWlYAxr3bS6Rv68zvHk1t+Orko/iAIVlu
hLEY1k9ms3RTWHmaNh1Ep0GvtPKpLB9SfyKDqoy8NVAW1lhQhQRPO3vNB72cDEh01mT/7nQDt9es
+i3712fr5TpzyefBuFA3UHT4zQrAOoqeqTvq0dxV/VHOmU6Omqa/vT7KGS0ubitVz6RjQVFkK6mQ
EtbDb0OnPp41+r7ZlL6p61WiyofUQn7niEXLIU/UTr7HL62Ft+qP/dsgHyxqrrG13GWaM90WQ9w/
9GsRQzcEwHVpM6jT/3ThsG4oeanGCp5SW1THCpOqlMLoqSjPCNa7It3R//ARMp78dd7Pja2toaOB
GDi2Y4knaBwH4IS70nUm6iCT3e8DwKa3lETiz04ns0o5cPXltXBjq7rygp7oKu9bC3hD1h2czkN7
1GpF9plG8Rgck8xhgBRl2jXsLOwp4Xn5sD0bQF11SBpYG6ErpGh3dtfEV1ZPFRA6tWm+gTu03mVe
5z3q9ozNmd72dbePPWzJQiTQ0nqHhOVwMEwUUHZG7ARzmDf6CGVsNLu7JRflLocEC/24KurPnVPj
INvpmvFbRmh3nzW4ulwt1UL1Btl68+AjKN+EUwH8fRfniByHXSrteV/6zjDeWUHVkataKSIsKe1I
KsGU5V9fUC9DLyA+hK6gFoBK2VvM5KQXmTnXxRJZs1vfKqLs3prS6o3sNZAyVZDCMO/qB6xvLqnZ
vtwwjAw+gwoiKdcL+gaWrLSBA1rz0tHHKxO8697y6/HCWjwzCvm2hYMLMYOHFMbpGUZ4bmtTzsHc
D/mEPu2Kn4I9u38ZeYoxhtr7itJJyLw5kA2n9VD769coafrs1gV8tsvcyv8P3uXnUTZBV9HCP7ek
XGEstcO+apcmCixIYq+viJd3M+8C6IMoiwlDluJ0xia/mDTktJixom7DRmZWaBf1uks44S7czab1
8qAAoQcIkTPTIuPdpGttKa2xXUxwHfZAWSadq/KTJB+VN6VmrpwIWtnedbOe1LdaIaFip9aEl02i
L40W5pbmu4d+tfvPQqTjXeDbaXy046X9EFD3TndSaBDqBExDBMLaQAsDuQ44Aza1+aaPIeLux9bI
L1WRz+woVpuqwSg3B4B0p/NXFJhQLVRHo8Uv/Jtl6hPaOJ1i6+pmvav9Tjto1UJFPk29/euf7txi
59AEsgPMygNcczp0WU85rjs5ny6x9X2Zw7mnhKz/J6MoKKJC0fkk2aejJACGvWzxl4gUkjqrU017
zYovJWYvIyrFNiDT/Rcy5XQUqcsKZqS9kMlb6cfVGfsjAMjy2KAqtKsC1Oxen7szxE1qozRqVP0H
IOI2pJ9Wt5QDvdioAlJ9W/bm2OyMbP2UWDFq3mzucBbkEcFiOB+hYAVvsasXRw8QZmj5Y/0o67W7
1ptkxG4MVwht1NGUyxowTZPZXtmyJXcR+R92r6cf4CTVF46gl/OlTh9OU2JCYAvbTrLbCW/QW3uO
pG1M0STr4i5dMvcpdmYT9+DBvZCSnAGtqM4WREbULpGTsNVi/CmwJrgZY+RiZoSkAqDheZbcZGkX
38ym/sGdrTxC+QRWCkKKV2Rr1c5o7OE+E9aFKPXcc9CwUemK6tRTDz59jnaJc1ef+wkkbC3+CWyr
hHFE9+9tIxL5p6ZRzgIkMFX1wWqn5V1teNLDdM77XNuErhdOtJeHJ1mxEpAjDFQEy03IPJeZw9L4
LhFOT9GS3nDnoF63r5bS/Mu3AXAhikHc2gqq7mzuHC9PMaYqGWocp+T3cdGGfQd850Kmdm56qftT
SSM2UIT1zfTitRW4o1tOEa2B9yj1xLtypFu7rKjQzOXd2js3szfZO80cr50+/0Kh5hIQ7kzyT5JN
OkpCSmwN2vr0E5uL443lkrKsC4SZHFYSRo5m8lDaVhtSFW1onwRWNNdDteunpbuJcwwimizpd1U2
2hdOCrWwT6NbnoZaHxklGR8FidOnKQRFo1FzxqjKXOtRdGLdT0OTXKAonllJCMcj0aZ6nvQ5NteI
0frwLjpG0VqzRd0/6Z76FVuUUNes7sIbvehXKR6kKlMqnVOS/m0VbJrgmRNPtwA+qxZD06DKPpXC
Wv50zSwlYk7k2oQuuswDIasYkODH2casqsE+QKjOyeXaprAB7iVrFQ6JNX3EodHQbnAszCXyC2VN
BAtF5l3j682jh2zQH+XY4BlV47qbjzpLBncx91KytL2K1WtRveR4Uo0iwLmnX0oXtWYjRoY9DmCz
A1mn/9uM3vPXARugyOxT/10ZO+XvvlYk13Yzefe20ESINjRttwztbGGP8lZWnrmEeaEHvJThXQG/
BSSdQlR//QLaLiv1sBSQqW0BN1KAgdOHlUJobjwPbTTZtbdL19UjapnWC9Hd9ppgFNYSyiiU+9Gk
2jbtY08q1YG8jQCNQT0dyHHKVDRhnC2/1wBJXn+nF2BPNRyVcRhrgPsVCu70pQjG/D5VqCY0kb86
idtHa0toYhiauLHkXF75q9OBqWytd/ac2le6jnNqUOXaVee0X3I5cZuaSUcdAQJJN1febTXr18Gg
LZfOuTPTb9JVVphexMHp/58+aQnALh2JRqMmddM33tJmd1aZBu/M3pXXhtbQVuutWOJuIZtHOJ7L
Y+41ql2yAFHJ7VyYu7VrrHdrYF+SWj/3aBzAVBrJLijDbA6cesFz3RFVG81YwUMPtNKoaJJLXhFn
NgvhD6NALaAyty1geK2OzUwsMLteZPkGyffuHgOrcTdktXMv4tq9R9u2OKSI9V7IQV/gQVkl2BNg
zQTeHDD4ltIVVyaKfvinRKVTfazcJggTS0fcRRb68DRjO/Ym7iDV2l38myhcFJ+Lebrw/bfHLeKU
dDt0nxYEXCUqLKefH6Nox5w8a4zGFavzTLrdTStT7Yg8xyXJ8rNDqRafkkFSwOvTodBV1bLeR7tt
LfxvXbFY10uTfXIrkV7afepe/PmmUi/lkgyQXJERIGx6OhL6400lvGqM2hivUz3F6scrCuvJXWRy
aAvkX2ak+PbxVMr3hV6vB9v6y1wCnoGkWEVmAaG8tb1a3ITZNsZgiFYf0IWVVT2XRX/p8Dwzpyr1
9m3q1jpmzJs5zZ01gJAZD1Bo6wIcZRfvyJCG24rkf//6mXZuKMheDvNKJ4Le9Omkph1oPK9xB6An
JSeZnZQ3TbO0N1h/PL4+0nZHqqkDEsq+oM2Aw8JmTa6ONU9pAlIh9fR6l2g0qAbfKa6khZmztVrd
IwbBfQRI6JIR5wtysxoakSpq9FwVNBw3L4kTnCUnIYcoyZYBIzLLCB0xQNQPEhka6VpTqE3r9qlL
VfKtr0d3AHg2GFLcLmkgrmKT5Jbt5kSWVRV4Jtrr+zau8wtJz7lvoVzeVXFflffVz3/KQUaaP3EK
njTSJ7AcLrL3R5mI8QBW2Lnw2beHMFgThbEmluCIAACxyXoJ5ZcBA/s2Cnqh7xabgGiY4ksX5vcL
8XTLQsukkAT3gCgTwu/pG1HwBFmSNKqKPhfpoZGB+D0GWL5CCM+NG5AJbb0rCidIfqsXUxpU1Q3M
inKZJjHauq61T9tiqXCgzXLYKV214uI3QCIRI5T4sGrKEYNJyuszyFBcXNAPN5AnoqmhxwdhaCN2
hGBWrlfcnUh7p3F8CLxS1gdhW0kCaVNOzQGfo0yG6HxM7xnHfsLEOhFhnDupH8auMKtDpcjYxwKN
vS+5hV3VjuYgKKBU9MPblhm+q4YOm0H6AEm+y4pYirBiqT/09ogLyOvbaBvy8OVQWFX3uqKDvjza
g9ye7NwRUdmM8163CnGcghDjJmFk3oWx1Dmz+XyEVpTmScRpzLibz4eoyALsuhIR8FW5rwIz3qP7
WwA4onEvPC3eIxJ66eb+Lhh2Oir0MxezVu5uYP7bjGQQ8EKBbWe8YacB/czssthXrhTB3hrX4MFp
y2CgVTrl4HhjfowkotS/Ol6KF/W6wDnJ3CX+HdWedTosbra8aYeicY5203dpZJtI4sYydgvadeUq
DjMi+8u1G8jscYHdO4ZaCvX7kLV9bIY1ZhCHOEgRV7PIveedllszxkMkduae5jXEfK/qE6jURIND
5E1JVqAsYejI1bO2ixA3sXk9TH5mLdeymJevul2N9I3c5tpWZpiLjncWw9jDe40NixX9OgYNZ74D
g+T1lfP91j+Z2ICgi22AYh/XJ9Hh6W6s216vNNEV1DL4nLmW002uhmF9m62iqCCMNEVo6tKqgfhZ
c/yW8qL+tPAt0PRvnHKHtDuCuvo6Nt+sYc2A/lELDYeqQt1pSXPPC+N2HB4HsMEPujG2h6Bbu/5g
G7FrHNHJYrKq0SomeODK9GGql6Z6+/o7vkiuOWdYMcpAxqKryFc4fcc0Hay+GGQW9Zhqwz4a7WHd
25bWvo2XQPNwmMwCsSu0lIughBYn9+MsgnInZthhh8a3DUrRcfMcE/731/l/km/N2+dJ7v7xv/z5
ayMWkLVpv/njP+6zr7Lpmj/7/1X/7P/+tdN/9I+H8ZvsB/ntl/vPovslGuo/PvdZU2//zcmvYKQf
T7L/3H8++cOhBoO5vBu+yeXxG0ln/304nln9zf/fH/7y7ftveb+Ib3//9WszIN/Eb0t4rF9//Oj6
j7//qhqu//3zr//xszefK/7Z7nP9+Q+Kcs+/6l9//9vnrv/7r5pj/g2uD4xaqrCUmS3V1p6+ff8R
6/TXX2oUb9O//+pbfyPq8xHIVSLPMIP4uJBe1Y9s428gNxTGh6/OD5xf//UkJx/n3x/rF6onb/Gw
6Tv+sYoH/r1RoDhx1qkyPg7GRCv4Mp8uIl+sutawl59YtOu6fOnStE7t/djVY9t/qGhnuRiStPNU
aGhsDoao3+ZJGrQ9VepEdFMESddZ6pCqa56zx9aqm+xrG/s2Tz/27mrln8u+aDCsXLOpF81DMNoy
Ma8sXRhBdz3JzMmreyuJC7/e+aunleY72vF+9qRjC8IwiHsvYn2K68HuOMwGrs43+UQ2At3Q4Qo0
3iSgVgqcOp4fq1u6oM0jOzckTlalpgVKoWmBjlns5nZo8cU16i7XcUKtwUopF2GDgqd3yFcff2F0
Xmr8ey8Q87+LfPw0zcS3eG4YOMs5hCHE9Zu9WrGPRG37ySdQgjWXmFi70cWPhqqoR1hQt0lSq05w
3H7RZmed7V2WmigSI8ILjPLjmLlTY4KbBk7e7/vKiOtqP/RmDF434ePky/Wo9Qn6HtJaITSHfj/4
iknixxaT7VZFxxegodd6ZSjKarIEnBav0eewTIa2TQ55OpU8F+YwFM8OhKxmGhy7JLfw+w3aKjbH
m2qOscc60AzSvXfWVCUIMRaLMXp/yKYwmg8cfurpak1Xv9CVjc7QMxYYVYmBU1/y1x2nSnrzSuuK
2HvSrMLrur1Hd0w3bldrrQfvWMTQE5wIdi2J831Si1z8IUGfDVO09lMze/vcHmLP27WxP/L72zbT
xvHOn0ssG68LTC34k503OaO1jl3z2q0wdB5Btu1sa8dyzgwNpMeAaKa3y4YBJUFKXCZVi582/Y+t
9vPWUsn96ScH9PQ9oEDtxLa2x7MsegetoEl+XKmXJDj2OXa8Tjd6Po2us2/Txu3Tg5msxTLhVKHs
cp40bMGQujLQFXSLCznlaU6CAAygeyS/KVCR/IAm36zAzEl7M5jn+EOH1gJLY871ZE73hjtBrD8I
d1ZTNdJBFuk7zSyFO97N2VAnl5xaNhmKehBOP5odqlZBuLXF9az+lOUDitsfvIZQpXozSs6a/ChR
rHHtdwEfJHbDZGA9lmtoFhQoJbJLo8HSonllTwtsfchVSzROSzCl+2oQTm88QLNfLO2hmsvR/9JY
PSql93MTW8U9Wo2G++71j3samvISWJmAd2Q7oycEaHWTZjloRbY9mI0PVBny1IHrgf5mdbCHqQkW
TGG61hpvAhQ5G5Axrw9N/W27srj2YcUBIiGy0V+IMlXSQOljtZIPbuUOS/x+IEOgVtp3bss3jK1S
De4hlswCtxtZ5eZOx34laO9rina19UaYuCWXYZolaqeOI3nhFA7Ygql1AbVB9jQ5DS8PHpqBEo9D
klir42Qa04bf6cp28czQhKrKKdyMhHG/xVWRz+IR0m/OLrZTWWJxFDiDhn+HxQ3AJusEGPc2WgB1
qY3bdSWPucyLx28OLDFw7iyjHHiiCota/oGWZepMirXZ5ePr0NP5m3KcCwTDMs9PaQeJdlB7m9rb
ws/8598yItLFr8bXLOO9ZrtTB8ss0or/6Nd1ol5vrtU75yh+tV/mpmsZ3G4oiaZf4+w766MjLJxE
2Li13n7hEK2Z4bpbOakPq96lpkC0AzXZvSEyPeUClBQ/LbSnIa+J7HpJJqDA73KR0Uc71sJLxvgd
uoy1q32GFaemvfQSWmDvsTApZ/HbaPQl/9FagNM5n/TC73PjrszNpiiu8thscBmHycdu4IBdx56/
OolSPTWe54L3QsVs1J7ssVenGira6jlbLZu0J1jo6h5tHC9J8cUl96yMaCknvSMHHdzSCSBRx0On
g8qarPYL1D2Nz/TjVyUq6HIfnOcTde6TZn6sKr2bDm1SdGNydLJy7s33Q9Oqj5uBR8vLT/04+dhY
FR7QpvimoOCgHrinIzXcmvrSccbUsZkwpRf2hjrF/n3oUi0jJlZRkyqd+fC0NvtSI7GQc1WnV/W0
CN++Tq26dxOolsq0aw93ffD8I9Ls0pi7cB3Srqx3No5xlhu6yOtLEyexjEkgffDr4kEs3TCJC4H7
tmEN0YNCAdV10hP+r71VJsV5Gc6EGK3jj6OYaN1lFda5wVJuZE54E+r+LEotGlZFoQNnNQP3e5r7
UQhxbMpZIQTMCmLdk2zQ+kl2epNSXAsrtM8szqHnddCmVVnifoxqFCSIwZHl7IepjEcrPVQwsvgo
kKWd4t4pqW0+vf4tvkMn//0tOCMVvpg6FNY9kOhBi5yGlqmLQ9u6+v3HZrAzZEnjdQ2ogfx4aa2V
M8vXHYuVt55+vHzdqof68VesLOtayFV51WvvyKBV4GTB6WNH9ZMnp6cRomzV7cGsFezwIDXViSck
CffRqfKkazEjxQzQfsqN2cnQNgUdLxrnqW8cs18fdaYxeZzm3JndO5yqFh0Qq2OKlvqj9RzMPE9P
gxMGAzz/AaK7Omua55PHGBcVg+Z+ru5Pxx61RQmbkPyNN3KBZKe9FQb1RuGGdTc2ffrpR+RhzObC
i2uJyKEaoyivT+0OonzN3iBUUWtAeshR9rvEzhNdj+qcUox3lwy+7L7qjoZIEHRtxyTesYx1EBqC
hNA63RunsJM4OFSVsULvrBwDeGNUGLE6YPGnW4Htvf6lN20A0gdQjVglcRexUbgVN19aVLbF/eAU
T567QkEAiDEuRORmzUFh7n6E6bFtgzXYIc5forHlG3lqOLfWYk3ckGvT6hQ3LjzWaU2HxyJ3UlAe
qoz0v18E3aTtppMtmfzg9ObEy5PNq/8puxb9v/tejI545CL0G+7OXu/m6WtQBp5YjrPpI2z+ddF7
neQkMObBco/m1Iytv6uhoXHTV3Pd50CSZIxE2b3m5659LZOcROcCgH77EqjhUMJTfWsfZgCYgdNd
NDuTNgizhdK6SPoCeCDMa5LlYUGeQZ5TU7xrrWtTm/pJHOWCWYT5/vV53ESOdGDZx4brsLAhLr3w
4VqlNGhnttNTQonecz4BJ56dBUcLo2LJF0gQjwu1R9nzrVGqUV/X8yprucSjefkcwLMcGt0cmarr
tJmJojXtym1b8fR8T5lOpy5Hdj4hGE5d+sxnmUozUBuCXU9o2KeVykFen45N6EfiDshIKaw7PA1g
3s1j5MXQy9S1Oj5IR5sGJ0wj0Cz0ZagmmP6fbp9XXXGbIynpJRfSyBczwMBEnbBoWQovL44VJlbR
FKt4SrXMJRPnsPC42sc4wDZs/+PwsepBInxBU3RcPsax4ZTNhRkgjTm5ZnkImigA8+kNsTz5pps5
mEq/gXAQiCcA4zPHn/W8wdK85utdlX3PcX70i0ay3X4ElFW11NN4lzZxPulhUTuUBiKjSNWRXWgU
d++z7zdv2jvqQrCF8/2dnn+xRVCfUi1A7KJLdlM6O5KLrEWHaH6faVoz5A8IyPaNdkB/nUbpNYhC
xMtuzXpUQd8U21ywDuQTIg76AY0m96VpI5fwmAS+WsVCl0O+3JCtqjK70GISgChPdZNHyZ5T4z6Q
FYey5k4T//HH8Z+PrL4vnVxVwNkFqKN1d5RBrSw+FoauLg3DzBKiC/CGLh4+5titzYcaSyvuGOxD
beKt5xuw0eXSeyJ02qLnZ0VdVjysDQGin27XVaXskW4QxxifNMcpizd13ICmvo9L0D9y1+cJ74hG
Rk9+eSeBMdJc6HHCoLgc+3E8BjQPAPO3e9uv5xzDinJwF1p6uauJD8xLw02rWGq+HZHbFzzC6jho
ikfNc/w4yQoVWmq2vZcuOw78jJ+tZq9KO1Njq/tKjMChJTn1avNgQKFXUnLXlym/zJmBAWG/9Fw2
AN2BGOnuxz8w2NYslJo7l8Se+FlNMJD3hF9NJpYRr1cp1ICnsbdVUUfPQQJXcMwQUkoO9US4QF4g
5oD/MZ9XVEeZmS3Rz27JfVoKbnj9gKgxR+iBgEDd1casaQwHesGUEsVE5iqNrKpeEiTM6souyvGf
MxLpS3KLs33WDzuzzL24PWRDQzyi91jQUAAf6376s42975mU0S/MkZY3BFehnxexbu2SeuxJbLWk
Zo27Vpb73c573horBTLOJ/D8luj1ME6r0dfuqjWRmVuESbe0+rjPtNxP/6zIzcwxVL3aoHtnl/06
ezcyCFQMndf26iVXRKy0EfowGDPOjo+aTfm6vUESPoGCUdZ6TsIj5w6xJPRvq2S9dZukyMSbKl7m
YHlix6zNChMjtukCKPJ1plIJ027XbK/FlBWqa+N5P+le3zOfVSIqByb5aDW8J2EaUIj9klkFA3mJ
VEnbj0zzx/c23FSFR/VzOEVJW/2WH7eyht88J3fgLRpT8pzOvH5wvzg9QffRRgImQKhC6L05tNqy
NeifNSnIL5XnUL0h8rV4o/mdM80jt5ftTiortBEGJqdvPPByX15/hheXB+Rgrg06n6AN3Res6Dbz
mnyU2vhON4dyfpfqjVvcL9iwrR+12kJtIKoDrLgvFX82ODEObAajC0JbGMAlTZFNXpRDknSyoJeP
aRajsXg0qiALcspPppi1wwRlIu3ukXXpAn1nGCnSpAf2YrGg1FfE/bp+CBDZGJKrSax87QOmjhjH
I1oyEbhedTCL+NYpJDCiPk61uM93mlG242OywOpNwjbX03w6msKWhRElqScGUlHSbqM8ZhxdwsIL
O7ZS/UI+uOnKck1T2Hap1SjXDLxDtheV4bbTlLjl8BjUyHrKz/lsS+K8THYD39tqDAYNDX8aOBDq
bDFVHbmxV0PuM/ab/76fE5y5d1TUVNXA0Ds+lCD/5S809FG8fK+j4tjTh/MGVQDKn3+xraV5Lm/6
wZjtie4unJogdAud/XUL78atskPaJ8Qv124cLIQv1di1THZfa+o2MiytyOxvrae5s3NrrBlPkggx
p+i0Z5S7pv9D2Zktx200S/iJEIF9ucVsHG4StdCybhCiJGNHY+8Gnv58PYD/sOUIO84Vg5TIwdJd
XZWVmXWvWslMthMW1r0bxpbkFEoObWZbCtNsRmNHU/6iWti/7R1oS8QQc8Z6zJYdd0M0WWHKpCxO
vBIeybLot9yOyXq79zG3TFrYIEvNf1QJvyayFIB6MA1rEUsdfEp0TvGXln8xqDxKlil6cdx8ntsv
oCulelkzJ2Wv6ZyF6J0VCHqKs7Jdjej//7YeqDRDwoAd4WTQ7/g1fRQdsXZBJfkC2F+tr9621xeG
dLAE7Kya+UQSeGLC//tzYWdpXS8UNcbY/XLfXiv9XLqr+4JCms/FcUVj6tIWOj4OyqGtEVSY0P0n
TvgLTIjcjJYDo5e1F6iGXHU8/MsDr5BMqV6u68uMOLfnHseudvLDnq4SoDJGeYgauo1xWqjGW+89
U3wbJh0x3xTjFUpctwj6q8hUhy24PZAHfQHuCaWcTv/+jH7xr2GfIiWisaCb/JA0CNN/v9ZImfWU
u072opJwokoMy0wvBBc6V/iVHKBIo6Nd1En/uZgH8LNDky6q+E79N5Hr7qVI0soINgm60apo8GRB
RcJMrjbQD/rfr/cXbF9TmknXYJwFOKtoKcXfL3foTOQZTe2995iLRyDx80yvIuU6C9+1t4Mjl11U
HD2boWHLxaSPyslS2swx+i8B469nCheD3BNloV7VgDy/XIxOE0ZB3+Ol8aecvYQZok6uHNR1fNYQ
rhxwQyPz9fXfH8IvZsb6paFipRrCeJKt9Y+yP0pVSnHoEmmCzhivTT9rKLxpVJeUB3v0NJS7CibJ
hDr3zET5sudc6eDoA2PEtZJ0QGKJTGroodngsnd0tG47f5mACZQGpe15Saf8maGk67geA1ULEgeI
v6WX//HvN3UzIvoLanUbec1Bybtl5IEGDv7+aiN3ydCsFPPLjo5HrYj8d5MFPyQ75cHqt+3dDLC8
Nsem9LsyvcsbexghMZmVboumg+y4m7FnuqwRz9QtlWAdA1d9WFs3SAwGTky+YxzMcaB0jR1XRXZ5
7nzGlBswLDJmb1+D0fVL5+Li0NePn2ftdWictmTBlpgEkmTjo8SXHlDn9oViePg9W1E5gxMHA8L+
E9rHtnIuPoxob4Ft75tzc6rKDPrY/dTNo/FxFSM+0m/761iXWSNS67ToF8fkTOFQvriWSLk5nBaq
HhX7rUcAwlazmndcv1IZRyB6orbGnw4iNmfKY+UIfX1QhrxFXqjzmJE6MkItdBvjmtZmi0tqUCqy
4UMwW3n2X05O/zhtaI1rH1RmP2mPy18Pft/L0tUNyvFlhjLOnlwFKPhblSUR+xRYXj/DwKqS8Trk
JQMR439fRv/8eL0pYGdoubz1D40kuVZe0HJpX3Yo07UbBJsMjw19Ph8PeNoOLhOquIoqLXjp//H5
v8yrZG9iBAAtBAmCFvL+4/6z0UV4vXbz+9RPdVVVMDhAY6ROOhXTwZPJCn+Uy1mpzTogB16gvbqs
kZMRdYKiYq/NDFtq3HAiIPPDpDV0S6XZ+jN7Or+IiLWUDF5vBvHYpDNaB8O7feq+smq30v2mPp1G
bKWWYG7qOY5MlJ3+cWS6FNx9alSiRh5XeZMxzfTf38Y/wrVmkGkSO/prlwrglz2tKr+0Bxrp7/cQ
RTni8sp34oBDudq9YWVMDPP9xmG1LH7WqBdZ9/9ZAGge2V/DCxINWG3wA7UED2HyL4dywlhyL10q
9aluRgMbDGIZnyHLqSJUY6Q9Xv/91v+BzaKH424wXNMdywgI7+/xTEtCU5FM6acMf1LHOcDCpWCL
rQX0ipRRZNH8TbpBncTjMCYdhABiXaUOpQlGgfgD6Qhf/v2i/sE6oTnAI9D5IL2Bfx5ZjBAfFyHq
7FMapTqSLE7pcNyX9DNJf7cETdKwUy+tgeL9inZAJ0jr7ZzhWHNpWWSL1CcvGAWP0V89qushR2Jj
H7ZAWadOvb4GxWAX7WVF+G9/6GQCFeAwVLVufW8JaEfuzC4c/IVsdO8x5s6gl7nPXN3xWuHbwmjZ
bJgXqBC1T9M0bgMzCR67qBnNBX5v0HrHwUPOksHKRLVq3zVTXlPFzbK74Rx9pPNZC/MVLo+pVrrY
VBt49+9P9tdcgE1P4wtyBAMgsIb6VYsyjVZuRvQJPu6VZd0H43wWuTknZ0pTrNegA7O9/yshAg/+
28L2tL0ck9GgjGt3FbhJv1TXphQVq322z6OXrUbIfNK0cWn6RPiY0ocZKX06oNI88nvml0UqSU8Q
pDLxzt4aIb5DrWXf5UFvGW/WBNIAspqGoD57X2dvH8+C2gdX9WCs++xIJ5Zte8iyVfRPfRrIxTzU
QZa5BeerqbvijawmqHwVcE31XEkoVvQ7KZqWWjNCNGxVpY5uM7tzOxOIIkT7dhNPuun8tgNbosI6
CXujJlqt+dKCCQ05tQpE2CdhQWOpL0ZkD/Y32AqVEKfFq53gtVwTj8M4cI1pKE8JdM7ZfejsZM3M
yzpRCz1LkxZQelzR8bQQI70yF8WlWqImebL0CUF54EWQx49lMrfR8rz0Ax1u0qZ8Zf0AZ65pebdg
kAfMZg7sEYUFQJIb5akUo0Z7vGEIlfHbgtWVEofB6aF5xIKExPjkSi24jKEr9EuFKgWaQXDJQ68i
2Eu0PysJ2TouVXrK52EwPoZyJE7V2FGwWRLTiILv4EVZcUmrRHZBnJUNm/jYd6Okx7huXf0c6w7i
vvSUgVrbNhZSWEiIQ9Clh9FZsrQ5kNJnhXPFumaZ+k8p+Evh3JtdRNH7wnjPIu+A+0SAJNfzprb8
NmVKmm9RhwfFdWp75q2jKYFInh1aO9QH3U4FGG9BIg+ziRfSl8m0lI9z2Gr8b4Ndd35EtJELDF4p
kWfsEpCheRU6ERrLViNZ88RBNZDXSG+qY4Clfv6xdQLTomF5ZoEvOUSRq7lQLKUjZvowRWgU/5Vu
Uy7+fY9xkkM6we4B6iCVJIXH32M5W7uBTdx611lkucPQ6zZKRfHJwlmfJjtt7+QOdzUc4zK4ek0V
9S31vZ0Ed+hEJua+McC+fBAjUfDYgu89SjniMoVfWPqpqiboe0igUvlkBzVOy5ly/XuTZzCxmUk3
0vI+7JSoRHnAzWswj1PPv2WX2i4N8a4oof/dGy2w7WUC0MmPmcjnb8h/FjwTvVzWp8q2es07zpkp
CNxZHXqUJUvcCt+WV781VXUWThK1xy5JgxHjERWk7tEaS2U9RFHTPhsBqUNseinrbaozeZRh6jFA
IgvbI4CdiO5Tb2asqItT+yPFRROdJLBJyM2WwceqmaynqXdneaD3YH+1/Ci/r5Q3+NAgguK5ryO0
/eAfr6pWaVyO/Tc/y7pXw7LL58o1lBWvo5uPQ2ynZlLP4NUZLIfHjuPKDo/KcxlCeyicvh5M5mn7
xo9oTp0LDbr6uCTZempbFmvgDSGOksoCu6HIjgX9gE8+4Es8RO4E0hytj+OauGkcVcGCA46LKUDn
uuIwY3T8bs679n3itP1TWqYr8xdG78MYGs4liUxxYt6HbsV5XvNAMtVcTDfDT3JtKw1BBU8wJNO7
lo78J7P1vN8XO8w+J8PYvyxGnzym4OfXaugxHp66wT0KfN0A7uR6wvbS5ehbC3U1nXF6EEWu3gl7
sE6r7ItTWbg2uPvcolYPrOVHG8ryYwdF633tmuM9KHv2LAOzLmMD/eKpqvv1wVyq6COwcXVvpYn3
PrRXHP4KqCFxmVbhgzkV7ufKm/rPEX2ZCxwa4zB7fXLn9VPLaYL69GAZtcHE+yl079zZbz7iZN6I
A7gzDYxlNr6ldi4eI8HUdRxcxo9MYLOPKGOciwyE/WQ7qXGU67z+xG1bvKV+Doa3JMZRzJi2MAvK
erNoAdwFYinvnNxb3q22MT756dBeLFpr10wWY+wk6/JQtXmIFqIX7ntoT6E6QZpq+BQrORngAw9t
6yJDZc5IcA7xMf8jLNUr80+mN4vj7YJVbBSXFITxMHrEw7w0P7kE4JOhyvCdlwbBnbPmAnx94AbS
2vc+hdSdpNgSA9ujCEXzbaoLL4/JoMQjSzM/zFEL89zDtaIDn2XLhKX1mAJEfVPMZrnv7D48JNSP
V49w8iKYERlzZjavYFErXohz8S1ryrw64IOq3neebA5Jm1gkP/QyYilnB3m2rJo3AipCfJsvRczB
Ux5gE9lOvNhG92Uxggkr9La4llM7ETOytXyhxza+SA6beIWVdZmg48ahcnBblXlnx0ktrLI8GPmc
TcgkVavmc5XWw+9WMDbPGf3BkyHrmXkMc2DmcVrKFBlE/SoLGlpqEr9lNKSu0GO/z4Pz6iNigEhY
qrMxBeVhjezuXPoBTsLW2JXRY+Qm9R03VjkH2jXtMxlFFqFklMl87DqbIzkzCobKh0lLeG1cCLi2
VZjfeuZoH2TkQetGdvy7AaM1i9s+dxnKbubVD39tvLsiM9wHsS7d16jGYKssxpnN5aqn1HXk/ZQP
RYsUwquPVMDd75Kz48FaPP8zfZbupU460z02WTme/UX6r7Y11P0xSYz+Phi9AOovSeBPI6uzBeS0
HcEBbAjPJ2aW5k+dcibAr2Roj23pBU0cBRHG9l/cWoYHe+gXuls84XtYg/bRFHK8MoZz+CDoQpwm
u8jy8+xF5oe0hFrCxLw64YYEsQQWwAfSduMF8Y34KTApPJdR7jzChyjymAdv3kt426fQmepPAP1e
rNQafksckX4uU7MbcHGC2Y2litt+tKLCOxfKguKZJ311SUWYf3XJ/u8CY8ne3MEZri5mwSAnMjtM
/mpXsUoaZLxDJWtGLUTdfW4zgBYwnvaCWybHIm/zH2GLixssp/CltwSOQYOb3jGVWeF9gDwDnDZ9
qNe5feiQynDh34vBr793q9WAcNDmEqVD7O6c8dQzypnf8trovnTH6DkPlHtacq8/O51EIuPJvD0W
nuE9uq3y46A1v4LBuQ+qVMEhqJwRqZKVwO9h7x7zvq2+rK6dQST0BGOVyzG60xr1Tz5YJR2Xssyf
jdSwDxzC4kPTq/nOj4z1ahLNLnJZkjuXzy6OwewaH7JwnulONZFRnVVR5s2lTMOs+GmQgq+vHVYS
NCLWPKSiLFdLYwuMxNFAm1/6FE7tSqKWH3LoimSRdpTm6fSuy0ooL3sF2nYzBfEOT+y10CCbsXU+
TOGgezwlAQVmzFaihVj2UOtktUWH/zTSvqqig6pSueavQcVaHo8FhHL+i7dh3yRXulQKbjj8Cq40
NbHZTnW5xNZID/JV5WPa/YZJV834s61bF61Md3dI+8OuuEaN17jf2Zsab1TGSC/7gHkb9QAz0uf1
CZ5I2t/1iYEE6AB8tbQxu85vnot6GucpTiMML04TooPsZAy90x8No9EtuKRZwp8mnIHkHv6rVT/Y
bkmKZ0CWlucucNvmxZVMOfgyehhG4TgA7JZ/oBudWNaBsTSVbT4A0CrPv4BJpV0e42bewNaRsHGX
0zgnRgg01pVoEHPapxlCvYKDCxlf6g3Aa4r2Q7UVu0VUNdlxssh0jrDV+Ofo1jHp1rVdkMENKHJ/
wpgppxFJpzl4P/5sVtltWD5Jj7ne90ygYIuFgWgv+Bo6dYXcqlz9byRkQX7CWWsyLl1nlc37neJb
r9gyCF4Hs35etwo5arEwowbJeIxBNlvDH1RNWn9hLlKXC8qrNahWImaDCrKlxjnWaRQKOyuoLqWb
EEh1FHjZW007j4ph6ZXvnxKHw69/JpdiCUsKLWp6q6o0mu5M9loXhzU0hiVlsETa8pk54ir1Yqy0
Gq/VjTdSpoBMLxs20FSOZoYvHcSC4sw619U8HSbwgLqbKr6Boa1/RsdVs5Z2JjnTCTSpLjOl7gqa
OP2rl62OaBVjr+uT5nkwCXNDFLu8ARG4UgW1fnA1N1g2yGq9JlGQYMQcb1dT4hQyYJN5g/4HSjr+
+Faej7Ol/yyzvZOm0sEnVNY1C2ZvNq6VOzs5KFnAoxEXqu+lt98ls+iRXeGG2xcP1MXdDMQs6VS0
9yuzsdV8sE0O//qEWaJkn24E+Aau4QC1JMOugWcXiqBlMwIa6ktNAP94U0tiGfDZ4BgI24KyV+JQ
f6ldTz8e0YWstgtmj+l0TXO4Ja/T4Or+jG+GPJByU96Mdp0Bq6Q21cF4CnNavT9hIKY4fgVJ2HgB
q8cv1ldowMAqXZTi43GlWKdXHgvkBwNSCbkC0Fws0U8LTNHtWXWurZR56gNjtmmfgbbzxjbO+mzb
a+b+NESZuRlSRXIik5HM48KLiZinopdP02voqBGtf3sj2i4i9rbXtPcAU1eGdN7rRKwoM2Zk0LxQ
piGtlfdYlG5bjXGd07kSceDUPILC7zR+RGWhe4Y+47RVcaklLCRyn6TsUahia9NzKRgAVTxj7SvF
b8vBAPZFtaKXXreATrwtW6dzWoMxEAeTVZvWGpjq3M+0DHV/GXlkZGLDWFA5PKnUY4wZDd5M39O0
YNFB+7pwddvH7+aZGkW5UWa2cUX/Rb2iPeyHN7GYiIoeRJQT/itG/3CXAxTknKuQ9J0x2vVWjVNF
+RItHALTor4WhAXzkwkFpSU6R1lRnyfEPvNXqrb8W6NpMvJQ9JFVfjCzaoIzo5ye4nnoGdr6mq1p
UT3mPuxEfK2Kxn/ZYgmeHLrPzDQcTpgxrY38G4Y8K3cxjyaQK+ZbwAzbpuvmXD/zqcOvn3+v4E7Z
h3rO9RO1MZVcX/fmbTmiCSDrvRXvqOpYkk07aQoHBBkQuBiEhvkWcZh7dvnUs2u9rzKgsfRdZKTS
b6U36kK/t2HI4/p4Qw42StqGAg14THDa+V2VaYygde3xQ72IpP7W2rQyphj2tFrMeHFhBOWHLR7t
kGVxC05wcPTlVAao+mWpGQF9SILGbakHb/hvG0m6E9sj6ssSy5DYS8IlYS1QPqovQd7waK1BpDwp
dyM3rrd28oZRbid2ySgWnhSjFvVpzzAufc47ACr8UCambkDKJiWobTF6P+YX3Bxf2gg7i5+DJ7DW
OpgoJ9RLRL3O7zcbTj1jl8AvLoFmxFYwOGx1xC+28j5toQxmTcGe2FHQKjRpNw4bgKLbqMb4Ti69
DjT1OOj/OHUSwDZBAdS9TXarNxK4l75ESy16p7YzXajpXYIQhMvva5odmN0okgBmRLZksVCJNyC4
xEIKGUrX6pvfuDRQdvXxs0rKdeJXYyshsCuya4V8YgvEvmks7IMV/xv+JyPfB40+zgkzC49RtOjX
ta2X0UXGk1+KXEpCooOSb3315wUy5lUtSMRhDZSw/WvyecEch+CEFwrj4s6dKtBkXbHg0pEAaFDn
PNjyEvuWFutLYhKnj+g450ROpK99Xy/wrV/7Jx9jSXRPdEYjT7RFWn3Tat02T5AxrJjXs71sH3rP
+io0mRhngD7V4caXiT6e83rQpKZABDrD04xI9YJI5cY1ohlowKdcYZCS/E6E/SdsKnnR7lrOU3/H
RLPBmU4ZApSqugf+DLv+Yg1I55r3TeQrRWfbr1n8F1D+0oT/i8EGUsGyzmZYJTMUBOh3kwtPkwlX
pcMs0uIOvaIm06wYoHCVjtvrXY4AUq9W3xRO1h6qpmrH7wxiEUDZTu/Wbn70zHkJ5NmyFt0qMGkh
82ScGp7fm5gjTTRHLqM73nRzcEJlRC7p44t/O3KMarid3zeQP6UA5eLqgHTkbdjoAXsDgq6lfoCq
a3QG0Po5x1VSzh6vc++qb4cXP/fx5XVAcMlu9+beLNYmyGKDZq1o7wD5aTrdCxhAXNpa4WD66o7m
ajhIw+vKrY6zQUl5lLJD0PUMqZvS9Jg6mQrK407spWWn5a5RGESG/bnAe+Y2j+22k/dlvG3oJpvx
OHpKc0Ot2aGjPSi6r4OlZHdizPQ0LwxFclzuYs90nO3957UROOMblP3b8ro1XNIUUxRxLaPZIzXx
A2wAvQfT7XXUzSDGkpgp353ZCq0PDvSSb1m4iVMND31/gGVfaDKmJyt9Momp1zu0SDJYHXGuaKJ7
x3ZjCwxIZXiEvVFAhKNjPRQJdUqfsVyyGxlnciOZBC992ujggDhZH1TMjTf4i3VFqQo7oHH138hn
X/GH98aQMcBPyI47J4JaX2+C1kSiCh7pmpQuL2XZdYPzLEj6UNo2BUNgOE05gvm9VNRrMR7KopqA
6BWkWv70bCYpPN+xpoYS18Zf0h4G/kh2RFdH2TCRD2tZ+Uy/xVNS1mjWbmn03qRveoh04XU2HHyK
mQyydb5Q1vFerE2r1pG0cGHilgZvJ+Iczfrwxtdl4ArGEDKPANivdXedARleC9d8cUu7/4a5iCbD
7OkuIEzPC6S3lU1XJvAOLKR9zfStrRu9EtIyPxwThlAul5DZVXzJ6SeWT9nsNKRjZGV62ygbi+PX
sDL1JtufKxRBvVMiBBxciEpGvXtNSThhEOgQ+BNDH3qIvPVhO9uA0jWRbgGMlKfAMTGiORa+U8Cf
2NfMXnnAVr0VIAPd4use9vOtbe5tvEyI0SZXtZdJWJmPg3Vsqryn/7FVpKmA3sdJXWQjz2w75Pc9
jbh0u3dq4uLcbY25xQrQT8QzUrq5PAsz55HtAduopCapcvM5vOpdili3RcY6mAowhuUSbFylcHF0
1N1bfu6CLoW24na0bS1m/A71kbOH7GKL7ZOZTfywmOUtdygKwXdb/znPEre9THJ1pHVtb9l3WLgr
H2K0DtKfhyzHoInmfAedpjhvD3pbchGZIc9o+5E9lzq/CXgEHABmrc/OP9/mZOvDLe0H/fJNDJbJ
HKCScwSseLSzo52J9J5MquGoXkDxJsPHQzLCbDg2ncxvGC1JZwsYH8gJr+19rW/vwRlD/dJNb+CU
78NUX3pwa6ruKfd+kGOjpOu1qFT6LN6/Az7Qr2inHFAQ6gPaGrCqgTMcuqkHVWHbFN3Q6vv/k0qY
jfrsL9Wsl2ujlM5iMqvX4aOHdakzZrAWPm+XjuyXPLYKCKBvhD6FnazP1tcsgdbHIePR5COFuqVA
0HT1Ut/OAX8DNMAob6K0dUUAcB6cTj97c1Flp90SXK0NoLTTi5aJKDrUaoYuzzu1ha7EdkXsbAUa
R4kW2RJy1x7xODQM4A2oRvOk9MtYNhGrAMHmr+ykxToMNMNlL3pXr9KV2c7JnaZW788Jpjx/U5dr
+lpuOcyeLc6RhAl51OQfLM/HREJgive9Rf1FNo4iQgf/8ZaxbaBN6oQgmAcPdDBIYyxABe+GYvSG
DW0ruTZYthRJt/69VLbuR27J7n50I/Qny3Qx3OdfugwBFGnYxsTdmJIdqAYLxr9BI/aNekubQCd5
WxY1uJKwVG+Zfuq2mllXbJGiLKa5BRslvUmMe2vTodn1QP0zpUj2dPDeuHJ4JfNa9rW+Pzsjw1Od
2HaDW/Ydt+WaKr+R25eNtLqLiJ1xoRcB6q/TpyRBo/vWlB0lf0Ag0693g7vMvL3BZNsZuvOFzbac
GxK8cmBeJ8SEbCqfg6kyV3noTBVZZD26nBFFr1kOW6pNT2Fg8Xjbk3PWsF3O8KnNXsQQPfRJGGDw
whlm2ZVuFO/4nOcUt32RWJrDfLtYDvJF879SREWvTlTo4L1TIJBz6fi+lQLhFuX3Rw3d6gZhgGLx
1gN/0FyaQCWZrZ5C4ETfPfibHN6yyeW9I5id4oxzt0p8tU3BWtwDEJRonZds+NdWABkK4sATIg3M
3M40nKUI90OkHuy8K+lt3crfv5Gy7by+bTqT3pBJwjrqRzQ4pRtUDf29KloaPHr4sX3YEc29pKcW
07n+/h3GZxpe2N9suemv2aZUidty2CFMtOFL379CJ4a+W/do3192yKVNi5EBL8pW5jnzDf1I6cLd
qCq3hbyRzlAijjy8ZotV4JVkseSJHsQ+xxiGy7ZTehXK4akmfIsXyvZ6eVd1MEDD2FUOqwzypdZI
QaMP2BT76bgJGnYi9YAGlGCQd5Qp1snPhrWf760Wg+78DEW7n5F0GOnAIt3jXiCFPg9UWOtTr3NN
nfb0PjpoaK23HC1lvxL/djxFUNTptLKf9VbdSyXHlzptEJuSYQ9WQcPgC7CupNLFabNlboIRcvww
q8F7mNUMJZLvEJY54cBBiqytJcu8OVOUdqelfHiwZSNOwn5SgjHtVzugZaDAZGKrVkTSWdY3lPqL
MvsLHODQWjCT9zX/rrICh30JM45vfF388/jYJHqR3sBxsDFetbMaFnfFJtbcfHkDDjdYYCfVlrdN
FBRA/xSlnavTjN70dXKsec56C9YN7Z3jKI2WL11HKOOgHqROklHdaB4QeOnK7Xorg3spPbfEZN4A
9nXLpHZiOJnj7W+aUIdAIbe0pqkDHVMNbAgCOmJjAbfp4NC1AUhYfVCmO+kxbfF/3H7GROor2vID
61biT5NV2+kp6yx3LD8S7nRiDjdLLwFGeelXai00RgBDcSQIE1ge6JygA9xAi6wy/I7/ON44jS40
U+57q5mF694QshIZpYhzGDYE951ptW+KIK2BgCIwXXafi7iTBwNHVed+g9vp0rZvsiVgZ5YOftkk
ZzcAYjsAdqFOpIZ0OtXh2DNMZA9SO+RsbuCxD0eTV5htDzdUQUMTAyGELgaaNdd1qBK1xhQkg1Zc
8yBkMyzzq5EB8lJRho1lqfvVQv5BzuQz/XV9alG9KO95jNJoiDRWuiZtlf1UvUkOdQ7Kxi4+jCXs
Gv+S2f7shUiqrHTCDimAekXu3q/TdCj8cel+or/R3nYGosfymVLbqo5+i1/J9NuAgsINjwjmsgI0
aF0xQm4TwKHLOgetf9RolPU0FEHTPcwdpKjsElVU4u+XbJ6ca7M0onptWEZ/eAZt3dfKn6L57BfD
Sl+zqBdmwqZQp+6F7KYvZtv14jmwnKS+JDPXB4vKGZZCXEo7NBbvNOCZcAHzy6b3qmdtnWs7WcxL
K/BvfLDXYj6WorBhBgk7IC9ICb/QTdxILPHIVMvpaEoF/wtnbHnfe7MvQGqo76zHZm0aecSLu/DP
I229KY7sVYqHMK9Wsz+7QzSOYIAhAr787FbSQAXKxKLpyYA9XC3ksfbCoNacFqAyYq9JZOkg1DMb
J6Bbi/sv3cO1lwsspLAYZlR1EMtcdRA5iqAizvG/8ik1iQ/+0WQbMCIpdE3vMSHDt0m0s3IOonuc
GvPRj53ZMtV6nOlZyXeV8Ov+m/AaWC3RnDGchzFokzgv7mI3SCkr8y4vivrA2uvndy2+HO21A/F0
n6JqEMaDJ+ap/R4SlNvvren7BRin4Y7L13qF74Rf76Rmd46HCXEgyDCW/m+4udNzgqj4W8abSJM/
cezWSWkSsUR0a8Pj4NYDyA1/xXhuChzxlYnkeon3kyIP38U1G3AYMHfaeIQZY/vvIcnwZOLejRbh
wGMvSWegBFMz5Ayrde9SWi/NEteTCYoqtrBsQGJhq7bbQbEnyluKb99CEXMUwvm3EKSd4mBLkUSa
aCStuIl+7U2CtfE3mZsEBqwYClM+0Qkkhdr+SLH1L4l+Ojff/opl3dxn0F7Rjth7GSgQZcgOYx8k
y1HdZHX7gbNBnluLNHHs7habHdhmByjUeuNPAig7PwRYWCMosdfV+5zMXW+G75S7NkZ4KkeLdDPP
A10irRZMv58DajIsMsdbIvq/mk0nR8rqiG5DKIT4NLZh0rzlY+knPyR2U9NVmbNZv4zV6Io/tvbm
drfLjjsNWp8ojYgKOF9kDsLsVeZo0wwaqlfUTeVyEqCLU3hGL5oq5+hkiT6oy63vld+ykpSbtOFw
YHSTN4/eVLThZVEj1MzEtJGMvusYEl0tF8yDRlQzk0c5MeCvYcmBlGLC/cR3GFz5ZSLxwDvNh0g5
Y2BaghecnLHEneybzQgoy7iIocpTMX8IBv580N1B9bGi+SEDvfJn48CBnwmmrhzzPEV1fejauUlj
VZtee5r6ru8YCNPbxqEjCxfPrYo6yE+LTAtSAI8JZTlpER7eMqsu0bhAT4LkHURnbHfsj6VpdEyD
plF4RDmmaBlV1e/lmHuvY9iWd8IOp+8cPmN7DFZzwd7SS8YjzEM+tAqy8QEQEWZsP7fy58zc3fSO
uk58yEAxn2to0vdhMc+nSUZsxBF82f3RYr/RHAeU1f0lmyv1vXehlMXhasv8IIepfevS1u4fFzhA
xwAw5WPvhf2DNAv3EcEKhpOrRF11tr26e/Y9VbwtKK/fEd0q3nLhZuecofCfs7Y37oKEOO+5Ypnv
7MqSWJhTZJtMzA6IalUrxt9IQ9J7RhbPFRO9xeQExxSu59UG/f4BBq0YeptmsD76yGQYQJbx8Mp2
sN9oQZTek02Z18BlloV1yGhod3Hf5yDkFnMjLmlAphfntLX8q+eteYkeNkwLyGD28LY2NQyk1MY4
OmaSNr14ShemXNm5G9uF2eE4zgCnuAkq3N8LCiT6dp24MoXCORaWIx+LJLW+hKYIvk7Syr/nWTnd
w3x03kllscoiPzlHrW3CX6rce1sOZXgYwe1VbJtJf49Tvvids42TYV6H8nfDcptzlrLvKPU+T7Wf
fUmoh7BTkcX7xozq82iP0QUbcXV2HGV+tWs7e2UWn3/wopKRjMaafMgKuDuBtCs6sZON/Wnjd88N
Br4yzo1sPsKwq7uLUwf5DyUM6+MQDpk6lbPZf4f7ijEdzEYAQDczZuxCS+xxvaS11KHrZRKj0Vro
VBtl+xyOqh9O5mTX9XGOGgeiqZnPl8AP5LciohY7NulgHmw3mSGGKPehSDzjyeOMf1jTCd5gtngf
mexYnaciwYWqVtHVa+oUTuQoZXKFuzmlJ+KS+BhOS/rIdJUhPLVkcC9YtsofdjumNKDnkI68U7RD
f+RGnI+Olu2/NxXyJTrRRWge2lQlT3xsFQ9pwuyqeay/V4azeJ+KcMayht84h7o/8EfOmfkN378m
uTON2Z8+M2tn8bynUKogyE6U32vkf/JC3pAq8SKbIdFfKjeD0IvTAw1UQxwMptBPoBgisZzTugAF
oygfa/VuLdNyfLIlNPwr9JzWuoKjldbbsoyRKg5hJEPvNZ1hdExxYP0fZ+e1I0eSpelXKdS997gW
g6kGNiIjBZOaRVZ33TjIGrZrrf3p9ztuxmlmEEjOLtDoAsnMCBcmjp1fMdtYW2xaxlR2+L9Ub0zT
rgo2fiakuVY3xWb40e6c+NJqyN9kxV7AJBoF6NqzF9CV2d/LfltuSO2dglermWPhPTQo714uWwK0
W8+YpNzZW7a/bcZ+CU4mbs1vszxym/KMYVuKC+NKoFN+yk0A9vsNrVpzbkuwohs0EeN2x7rbmQ8M
g9J5m0+lt/9U9vyUJyymS64H+w+tCTQTCCdPecJ2u2VwoZv17WaY0dp+BVgbuvITVkVV8bM0ocNR
/N+KFs+Gh0wsBZkUqDmQAFzLTN11t8MGgdvbtAH76U4FPiQsC6nXtqyUXurOa3Nf2aONHK7wTAgb
SdJauQfoPMl/2jJu+EEN9Dlmv0L5P9zMZsshQYF8vQQOjhdjc+mdgetw9ERzgbHyn749OfxdjuaH
cxHmIILaTKML3+3RRRoKlXxcmO/2zQRgwU8iVNu5jJDuhvHBYlhLzymfpvkTq1C+r5c5h7EIu9Fw
eyc+ZepCDTq03Fiw2vLLcWIG5eu0REhvP1RL7/Hx7b6bcnscK1YT3pszRHynskSrsRnq41uvT6Ko
/FirB7Gwi6/bH8zdkCBM2xon03mDp92cbS8qSGm41DO6Pbcj2W/Azu1dgvkIN1C7QBbuxe+LlGeW
DZUctNOIrbs+Wd0MZ+1+M3M5bc2oaf3q3luH1k0vHmANziku2FSZwYOjOWrf4MGOXfTLpFs6XtiO
zDYzH1JEeXv8tnT9zMpvm9kt4/0M8iQ+Kil5nGAxMfWJ/2dchnIpmVN7uCkVmBagttDvgEk1yEe2
LhXNe91SiszCx6IEK+ghbS/0rHfHeQ25PmzXc8Q5FDtYp7B2SkOjT+T6djwzcCi1Iih/8YMcgnnl
xiq3jInGwrFoMLEcwTl9KKRBG6IG5M4br8H2Tg0hA90iL8auLaJHLvFIcV7dSBJZn17axu14iK7V
DoxQHIWdyrgvYkCd+kbbCXGms8z4RUbuWLDeY3GIv9JNMhnBkLwyZxsvwVMfJ5Be74otm6fgdWt2
65r+DmBagZ/YfuHx7S2mKTyNNpgAEh/w9GJkPmQtkBw8/ZAzh3manS0iXzprR+vloAw68UJEwPhq
HfPOuzfyaE0uie0OfvYmh63HNU6Z1/KrzwuIeOFPFw9k8giImNWOi9bAxyzn6eLBt2PguZbN2xld
ntuDkNuO4YDAw7uvT13drAg5ndGn1X1W/on0EqSHGypL1S2dLK/COaSxxQrS9lv4+p8MDCXD5B9L
zNChq+D4Bn582r+kAMDx7zo44VV8hlFSDw1u76ZRByc2CQqjh7UdTJ7ujD0UiBXumvJ92rIWdgzQ
4erFNA1hAojf7a5Mdj0+gp9L0QT47skC2re6S+rC361OrT1jXpgsJAgZdLZwYVggYLcOUpow3uQc
VWGpLyN6HMRlRvu8dXld4smGSx8Mf5xXwLfj4IKX2dKOj6VlOVX07Rc3u+wMeNYjI7aikJmJprlB
WOPyHyrJMaw4RQRL/YdGOBKnnfGfXyW7BZWOwajH+1IJLlMbtj/UiMMwSHtlIncRP0zaR3H/Bldz
/GWhKhctnpJ1HnW0QOG9HPZKzUCcXfVInbo26XnzN5FyakXnsCcxqSZno5qkGcLaWTXJG99HXcXo
bKN5xMpHqzm1j2PuDe7evQWJ8qzuHuGMeBnZ3Sa9SCTHTh/feDP+EnAmsJbh17UdZWwfUtKuhihk
vdY+T1rVZbeIF4HLgJGDFvQlxk+Xuqjz838Olpw7L/bgceR6qAvkhDBsk8NeJmLIbQ5uygb2dj8J
lnkq4cWxwXRw5+Z7MLcLLNsRwdt39gm96DSLJNpfJ2i6aCi2h6pfsQI1KKBdKzQV4/mJ+FSzytfb
NHgYrjRdIo8O3tU0nEF9m8oN19ca3dY0KC1dVdh7klXSo0MVJJNKNwT/N1L/a8tKmwmJCZxnEXuD
KJ7Ez6cPA2OUQGDAnNfmThsMIMwyYRfcZKwGpnGeqoEw58vcNg1zJVpEK5ZmQL34ZSkOgx6tGDLF
Qf42pZyo/FPK7zFdIzAT5p1qCKDhE83YBHCTfZ6aMKnm90VRy5amjbgyNmCfoAwWbmrq5586diTX
yx/NZRZFJ8DcDPOYa72sC2SM/HVM3tRJg8PYhXIkrJtbShGG/WXAEIJ5QQtCdhqYMj6iQrWER41E
YsPLZQerHuyQmJ4cwsE0TS9HKvj6Nva9nN9lupCBvDsz+WwKZtRdeoXJTCU8Bu9Gs6UU4zRwMWrF
KzOq5Fs1l8GKc+n/cgwE+jgPBkLe7UJLSZ5UOPXyIT4BE8CdxZBawAv2SKekcqtCOvtsHjRcawUd
5lgPYCeH+bPFHIYcJAhnt+QCORqLKawNTbiEskNXKDdZ4t+wPNpkgNVYFWwvCb8SmkJoGD0beDmX
hxXxmhC6fB44SGTEWKwzKudbzfZSoLC5pPgtvHOgJRUf0HVCjlJK3LWi4w9yIeaVMrQLh2Bbks+q
prpEykK+GA/aH86lw0LRxWtoH5V0WLejkB0KIBBWvZ81L+aF/a65AfOgx9QYRZguKwkPWEpMj6Tf
Ca1iyAnW6c+KJ++a7cGiKmHUQo9QIL9mHPYdmExxP1hlAlVU80HH1RaIV8HseeOW0X0dgSBvL3KF
PusLDjpLSChjH4pd+rDhY9vDuSsEsSrtIQ7cU1WXZS/wULPF7tnjdGzYp4bMFRhxnlnjqX4X0lIo
7Vu7S13QtKUg+KHCn2JNuK5NPbypprkRvCuyYk2mM5yMLTNu7YxmCWZHTSAk2RGOMzMwT+hxJO+y
eSF688GGg5A+pDjIU9i1NKv5Ak2uMQ0X69k7dvyOelAZ184tc5kjTmYmBpiYRot0FRM6cw1ktwVx
zYVZDZuqfa8fpm3gi9MTTGi1pCGxpIcs8P1uSAmof902pwFc0+Ef3eyMQiBp3sRBj+1fpOiJBP8I
wKIBq3EVm5/zOsKler9l1UpXV1ERNPzEJskQ03/QyA+OA/LWR3eFzqRp6drLqrAMSOv3JC7t4wrf
1iKvmJ4bDjYfWvxMCmpoz+5xbo99W9wNG4PTtvPoJRbI3lnzovVkNLM6mINT2yVk6N1oTm6iXhhA
rAwyhatELdZcIHJTSY9gOw1qrE2wZB+WLR+qEFWCADwb5/TkqEZ0lVAq5F31EucSS+D2Fq+djIz0
AZFt/AExpLWYLzq7pv9/AZlaFroN6GAYOt7St/WIimrFpfp109QCHKLHL0Y6rv401V/KYxlZmJas
B+z97Yo4LNtJ6yrhICd7HCKFo2pZ74I0IXHhlJlVWrxobcPt2puyMZM5ej1yCGVMjpzXWYby0O/g
Oy2KUW9sUAiY3h5jEWcEhRqrli0pvgj4JA/2sMuaZ/OgOmHBQSmhWQFsXIKSWSwoOH3VUScr9bZM
gu5p3lvRT8I0NQoiL8DHuUcuQj+9fTQGbjlpO3N62NshfItLo5cgDlBqBMWyXo46s4pb+U0IMpNF
gQkGY5uXxiohEOGjHs9wAyujzwjFGUgKzdsPKFl3fqGgzgCILqYpCaYXAPlC3BCDFq47BmhhRkqk
kkxo5Q+loW6nLq2NzqC/Rp9d9OnFK9cuIIWeRn/rCC7OhwEN8DtrTWd/zknsPabZYiyx0A2zpd9R
tZ3WvM+s8i1NqRRXAFgwx1yeQ0iZFRH3hYxgxx+EtZopqQA25ybm5L3N0c38Zssc7Pjr2aT+lKkw
W9s5EmpUk5vsRLdBhuNAEp0UiarzJjiWCB6F11Ogx2ApSLhblhCFP/QZcoXi0acOhysTRzBRg3ed
1cJ6huweyb/pctxVVBuD7vdcnZvZzsvw04YbOPo1RanQ16PpMIowssaG2zrv9fvCeFsABAt1Kedi
2gCGLNgppnASb5ETKzDegrdhzfFKG8mCXJLW/qCPgzNp5fzCUgP1Oe+bCHWlB7iOsfXXRKigX+JM
/MNgz0GyXg/3kFQxv2F5yhozKBYmy/PxkFn6gZnDnOb58pJQ1r3P79uVc655mQMfFcXZG2ABLXe+
0iu0ihGfSDLKl5J+AAKCaG9C0Zkd4i99g5ol6CiqF516gbsVmUcvMYpwpSkferuMFdXNsyOXp69X
7GpahCBjHnaFSHykAOmU8AG+oynYv4/5dP12VgTwWaGpAGZyYCkVIKHlM5PaIDXVAOGz1C+aqJT1
KO9xT8IdgTekOwZdQbAZS1M9C2cg8caDZ+PDJmOaw4vnrrQgDXxJIN1CrYD7Yd/SH2xfzdXZXUTN
jLog2HDS7yagn/DWNkJB7j2lAtLVfG4nQvOn8wp92F4OY8hKsci0sqTEsIFtP/BLITlrkYxiYGdr
jMn8w8Cqaa4vbBxA8bTU960HkX4Y30gscIDl5Sgasgao9e3rRTgKmIbOaaQQ8/ObZMFKiTLGwtCc
tFkbk9kHe4b9GN8uqvirJ29n4948O6+ax3VsjaB86fWIsABXvS5evmKIw2J5U8bwYVxOVl3g/+ny
l9SyqofWzbHjDJeiB+0JTvVIjKlxSqj8+S16zdJKI/pY+heMi5Bfiyd5NXYS0hganBCA7bRXPVyE
0xwGC1/CqO5pVrgNqc/RK9S+ufSv4NLxib1HPJV9E7kZBrfY0Ljx+tmZAQH+XLCd5sY0eY7eLpeI
WRiXOzoTB2x4w1SaNgnHdtF+RHghfTqnJ5sWOfW+yshVbSMKiIE/6EZRotqAbd/KpJwyECYD8kos
DP3nzxPXpwnYHtihYPnDoYnT3HVAalr2PQKKxnm9ZGwzDRMiWHMQqAMbddW4G+xlbzKceOfcyR/V
uHv+Kn44S4oBqNjE0f/irVx7swRmaviuMdivwkO/pKdOkTIaoI0e59p8naUC0STCSmkkUlUZPX8x
V0YxtoVlHs4/8F3I4WSjuDpK5nEzdoMXz69SbxW51jpTZbHCHCRRrdiAE4Dm/+75L/7hXXig6BbR
EC5tcYse19MzrD2GpMpE7vTKUxtugGgap25tqDa5He6CuhaYsylCV5aouv35y7i+fxoLsroHFg+B
g/S1dyB41zwkyOdfSVoyAy60UqGE0sIWbhvHfpFp6LP88998HQlv01TAY9F2MUYDFQiuz7YIqhKs
n2PjZao0IWUQc+65kAPe9ohID/2UJietSq0zhZ2sx5oj48L2jH+3WmgNP7OEuh6ithXwLDwaFZHl
ON51u8OHYIKhWmy+1CdszWYbD62gGqJK6vCNvafUMp5SwfzkOclI+B7SsDFuwzrSRvWD+odrejpS
eh95veeC4oIbuTsWzoqwBZ9tNt9vydi5E8LcMTA/l4Uv7WjLIWH8c0deZpGco468BNrQCbHJ+b03
lzBJfuKXeWUEQ5oGic9O4EBfCixM+a/Mljq/2ywPqf69Y2G9+0UzAEcoDD8zLL6Ka/LofkG3sAk6
8uE6g0ZcPQszNjkedLv7cqnCcE//cLx+bIsH/EVcXIHYOVg6A9Leqn/YvAu6P+ucR5RTY7LCYHi9
BvgOLJeaNk4wfXNcWkpkXyTIiUvYn1SFiP21Gog7j43x9vn3eT3x8fdwPZJfbXxYPPcHc1HW5xkX
/Ch4pWmd+jje4nrC/FNii/DQBpLCBZ/T2iuPl/r8RXhP7Vh5kDbpNLB0WPhwc/3BjpU9dJbe9/Yq
RzbHpjZ3QxP2r6I5KuNPyboauPaMxgaRiyhyR3oChUpvy5SLUoF7mft6DLytLe6QZJtwR+IxKT6n
hkVEiHPyB2vGJjKcqG2zO3cDwOZQkoiF1kIWO704GsHgXlBiZdvTZW9X0ccjeMgMxMld95abZJ1h
q7Hzw6z/EvkSRfnNa1L39RgSDR85LURRwUIMEUkVFAW4CzVQqDobOkBhiuEDsycMKd/00uofUTNJ
GHkZnk3OHPTzhY68M4Q1VL88pQk9FxvU/Dtz7ow24Q7SaaruCiXNSsJBSvjSTtPUvAQeRWB7Y6ID
GMcXfZfitHuhfZCan55/e9YPY4j8DVYo04OthprvetcKQvYDePnZK91Tb9XtUzNxknxBQxJlEUFX
SxmBeSpmtqf8zXXzsrN38UCEmS4NOnMvxA5/Bw7mT4qcpG+7AsRrPporLkMLxNHQj38G2V4jPD5w
LRZxgvBYGJxem+06ZOrRLjf7l5yiWq/+C+0dOUm3ioWsQ6a0NxrMp8Mi7dDKqQ0inWHHmD+bHVcr
boBDpU/OiB/5VkCr+WpBm6GJ9wGg3stgNwDV6aLGlZPcGOuh9/z/qkMCE4az54BbB5Lldhjafdff
B52BAJV71UsNXeqysVNFISGDGRUqKy3Wbj9pMl8jCywBiPyjkLWZJv8PRWExd2LYuLQvszQPWGgq
Tnz+n9++vwwwiH4bRINgfLGF393P8jt++H6HhhVcPGnnu2wkV0t6XW7puFF2PGqv/oUFQQ5yT2JE
KssTnUSnRNHPz6YfLoDXDCnYx2OXgwbL89P91adn6ZN3OLzAQfdYPdzjZKe32QQ2rKzLHu2C7M6D
2xv88fz3yw1+v7+HMDGpgMQPlMPsDxtCsS4u2UjJ9pizuOy/h+GEa1g6+DGdBS66N4Zb3ya96ieD
3CbP9ep7gU6CCAdSalDG3NV9F+QLO3vV9I9EXaTd9Dpw22b7FFV9vj9o2L4urMb5Y7R6wc/BheSM
pbf3LLZzabp2+cRpaQgw6N3PZDfQZ7rt7UpaLJoXAJIiKzwoaMUYQoEkYqPZYWuBQwYZuPkIfivc
i+cf63UNhyE0A9tlM6BHIHvd09caw3dacY/IH8doxmrkBKk7K4ITmYF90WFJUcweei4VRuJt9Oa/
TKS6zFg7QJGb/J+8ZO/6YfOsec2hXBUg2vWhZykhaMM8yx8VHTU7RG2qhlS9p+dv/sevY+UCMoJ8
F5hsz1fvNs/wW4nm3XuRiK/nl29a5HKmVB4Vof0nX/hDacamyzGKRYxcT5Mg36uvHIZ4FReN7oUW
MymvgTVBnopBxyIAj4TszeVjukGJtGDU+5gvvbYnCJ/lLaldsdk/4qhR0L/TLTKd8OElpshplHp0
PcTLSnyE7QHkXWIliRp56+3TWKLX5VNBTzxxtCCqJd4EN2mVRJddPmAIa9eJNEYyQCrIQXBVUjIt
NfOmWRQDQVYJZD+mSU9jJpwU4bdepO2U4xRMP7CJ8fV6l6mjGUIr/IKGuZJckWpG8PQpsDIp6xhQ
MiPSfs52Ew5qB650JtcD/lGm0J65NkTdtwe1HMNItBCtTk9YC1+ijx9NUnv0wuZ2klti/vDN6jkM
uS9NatiZ0r7R/hlwnUVwpSnH6uxSymHzy4Zx23Ab9oabjKelN/rNvxsqkjiih7zbSUBTHQHTXHBz
QRi7IPq89RIy396qh6WPRXo5znEO58youzW6Q91gpLZ/0mg1zbRD7n80GlRDko6ONCcP72mz9swt
v4uJq9mss7LK1WfO0I7kYQbdLIIbDcDhCyEBoNnR2VRPQP2SLqnd2s3cdyWq0BmfE9pqLlUNvbP2
X1SXYX7C9SNfPyuiNGyCMhtPCY+bQJEKF9Cchlx2DNfaEvmVoVSpMBH6+rZlWkX+i8pul+gRp8Zh
+j0nQJJsGpra3h7dqLIkEuvm+hZnxqEChCOvLnHwJ3FdulP4J1afoVhlwXmky+93l9lsRfWlzWyU
jwqqMiPBRB9D5vnkW9iNOpemLIjiOPFXtM3GIje9O61Er2leRFAjLSI6/rGrVjrS79F5kxT+Um43
uvOrqQJIqKXbqXuf8YQd8RdcABDZn0jmKNzXvYljD9r9fSr2j0py5HTIkL5WiPrI0kzzPfU+KSk2
gO40/UXbxHI/gcTO0xuyc6vWvsXwytg+Be6OavQN5kYiT/YQXgO9Fd6yD9gY57s1lDeDAh91W5q4
O9FL44orcn1tMxHQJGWwcir3LU5ubd4AIQSAXfutRqBZDYXIv1d4+s7vgrAYDQAP1dbVosherQK6
gIs2383+gJ1u5e/UsJ78lSlbHBN3xsOqww53Du2huaB+l2GoEPLYoMl+3xo2pgrnWXGIVFOgIKWI
gamUg7lt556JBzNBi/tNiyUBjWntxaTNsfwc08D+gg7Xm+gblggp4JkSifk6KJxkgVKmfZzrNWWz
1Xeqhli4+egktbJISfC0gZSa6kUYhcYf+FTOzgW6mZxTNOCktVdq4oyHbYl5dNT1Y/qmRM4x00WX
rCTDqlVPf1HckpTkUfmqaCGVi2s4aw9Zt4n5aR2pLhA+wmzka1F1dOOHtrJh3zaON1f0jVVnXcEi
frjKaERajjDyThvt7Cv5CkDiPJkouVHQjRZruqq9rs2zIrrmLIdCSOy+6BRgLXTrYVSxwGM6i1ZC
udaYqSWd/c5KvfSVlzX+juZOLZRZHYcsotXaeIy7ggjTAn5tZJAFeYoMFwV2p2wfFvV5h8lJ72xb
+JEAcd7uKUZFj2yZDC8Lvrc+YqpX821sH6vewFNgkdfKP7VS2kfvxAp7IT6xycouoD3lFGb8Tfd4
aGW1ejXBAXf/NE++/LTeJTTAq7xI9PKg2pnaIUDL27RAsYc7w7isceorywTbuCzbP0WdgWM29DoO
wNO5NnrxfbGUcF+JYDDGc6nSid6T41eqzsHfMpcOscz/DDa0iunNskGNx4Ic4T4/76hDv8aCalr+
XL/SUesXZCrprI0d9Z69z1F/QVDR25wbjNQ0S7gLDqP7JkVzeEwPyp5pU+IjVHqgDq8cygwQEq2f
HdW60qKaYtOaBPY0LrAfPbMBWh8FYKNOB0X6R6v0yygaNykT1J8sZe+xqm9XtRskFjk4aAJUQVIh
46hgQZXNeKoZfGRRCYslUKkcnDgr61VuhJv5skNyBb7Tosv5sydVJf0jAdHE8psWg/G1zNGDqeiv
UolUNRLWQnhjQ9TNc2UGoNx06hy3UsLT7ZkR66jYlQhYyCD+hQAeWoJxEtWFc2v4sA0bJAKHHnhw
D2Mht10EKqM77ZbhmQiOOKlvfFqN03CZTJN02MuoDOvVsI2cIxhPVwJ6uydNmRXgIevsCc4hIfJ7
HZ2TDhFAekYa7Rj7bYkkgIGgdJR6QdaFox7oSnFkFZvUFhoUxOAIbbM+IWpnI03fiAxS9vA4U45s
usadVFGliUW27QjHBVcTERCTNSSrjvLH8mrbo9CqlZUGVP+JAbMPfrp+GAE9R1wzVVhHr+iwsc1p
rjnlFpZ05DUeijdNeNAe3q7+ROpDVm6c0aQLWymFtSYkKcsrNIMi9TLZCriqAWCUuaD2I6VAMw4X
slStTqp46lV5qL2LNNyYKHBXuTMquFEPTyUtVZYJvipIVZNnUJUtDGc/wbIsRYALrxMaDE+SRZ6e
0UOOrQ0TPTNCialVo1m7FuRqzuVCpRaLsNmBRdoPEJaCh3CsuyZDFhX77pdKvezmcDAac2L6iNZL
Iba9c3xT8GVnTpJh/j1O5tpryCKQBLoyDISDxBFAUG5FIzHyQ6vsKRyUDk1Vwl7DYcPG6c2lmj5r
4HcbPIxgb7OY3Bc0l8ofECRdiupcMbUsygvefzfgUNG8NZfMsaA6KWc9X7l4qYek5xgE/b2fbsIw
20v/QTcrjGQZC+ucoHxL/VOXz0ezmV2yQIg3sxghQzJBD4GGFZPOKT0hsPE9mDecgi0p8fPTF/1N
578aMhYttmRGjn7IOnqIHbrp3LNwnNL19aB4K7jWY/tz4RCyNu0N+drJkP/z+ePddY8iCu2ARAbw
MY9Ac/e6Sbd7/tpkSV2+qMoWGrg2aNWuNJvCzLTXzP/TFzuQHhGPgNGBcQCTXbfiysIZu7DZ0xd5
mXbhl42TQoCcoCUSlGjEziBe/VLjssAyf3zxf/y1/mfytXmrGjDD3/+LP//VtHiMJOl49ce//95U
/O+/5Hf+52ee/sbfX2V/9c2Ay+WzP3X3tXn9ufo6XP/Qk0/m2/XV3XwePz/5w6WWYPt309d+e/8V
7v94XAX3IT/5v/3HX74en/L71n797de/Gv5Q8ze/6r9++O/ffrVBkugS/cf3n67/WS7/t19fN/2Y
/vJ/qq999hd9XvWB3/3m18/D+NuvhmX9DZKygx8LrRdCQEN6L/hPH/8UWH8L6Tgd+XcYwP36Sy2f
+duvofM34FCYtk7oQjCmF/jrL0NDAMZvvwZ/oytqu/iI0iYG6YqCX79d4ZP3+O/3+ks9VW+brB4H
buppbwScE7AV2YC0R7hCJ5TG0Xet1tIC7LcI6/o6txDw7lOo941xrqe9SraLynVwjR65b0Pd2s+v
jCY2v0CTRX1xu247v4LFlvQjzNT05vdegT9hQ3N4G8voLstTKrIVB2S6HvQBWNJxc+9gTFRWNhjl
OVWEI7evo9rAoW7r2FIT4tG3R7ty6vxfBDU1/Nx3r0k/hO9v+gpspZPNI4XCDR3dDz0gEsGDvrtp
bBfDAblU9t+6EoEFICVoFOGOnt/2ygRPGxIZrrELAdc98uNqexaSpa7+kgBZfPDuJ1f3dHlhrPCC
6bhL69uhB368su+uDoBmGLfBb77UJdxkXga5w5TbkdNhNTUtcZg9OhTYxWccFvriMwbzNY+oa7BF
AsrJ5wI7/7UPhmI6d4EFTxXNMFpavMVZrOdHO7Q68/06B7yu56/8WPj+3byVK4fBEACmYTBmcky+
Gkyrs9Qt2n3ni+SG5v+yER7N1a05VVOd4G/QYZN3s3Rbx+WWsLwpWLuIuuNTA9DIZe4O9qufwI1T
fqBCt7U9VmlXj/GpxpSR/czb0XlzUjeigk938Jigo0OcRvE5d6cWo+4iI/GkOz1/W97VHEFmAEGE
bTNirccQmBn3ZLhUOfHScdq0fw6L5c/vB26+a29tK3UYpkd535fYxCDoQm54GyH55SgK2c7y7ktG
y1Kc+GSGdHoM7LasTK6xr1zuvCeBxn8NzY/stfPqzhWzppg8eRr6pW3Hi2r7nDHAXlvwadiycqq9
BHvBDFlpFPqvnbDhdSr3qBBKFM/M8XD0R966mwmPvfUG7FVMgGS+aCAcgUtY9yXh46AZA2vdFK4P
6ehMa4VJjcROfkKZqYQo2vm5JrXkwgms5v6o8mjOndcB+yp5FtABP+8AGjNxrgP/Ttuey1KLSmK2
TfG5NQ1ueDZnoZSgV+bauz7dppt1zxuWhOdf2jHWvh+LsIuZQxSeqAlttOJXL2135gl8yK+g1dfV
CEermTzja9Ol4raVFkNtYXgTNNlbJEhS5LeklCDjCkebNlkYBEjqT6OddI+QQ2uiZ4mNc1vs1Y5H
Nlsud7fWc92c3HYNsfLHE5ybzKrM4CECnjD+9V+hxuV1rnR6WDnKKA9c7F/aJv9XMYPtv4EcFGCI
5eAKyBzlGf18wfthBNO2sUn18jw60QCkoYzw75YUuq2rhWNA9oeu1CylwgLnmSk4F8xxwZlpashx
FJBcqtCp7AXp7cIW8RanezksTMoaqSDKCoRUs3O67ohqylNTEtlDUj+o7TU+7lfFwE3HSsGEmEz0
WmUySSK31ojB77c3cOmagLTibQ5HVo78KotcNWVcC2dIzGENRl9y8XvYyvY9cfBMltPmj5TGcE59
I4HDWZTxnF7g4opNTsViIIi9s5OTdjcvRh6EX8g1oP2O5iuMEInpREtWD8kn6vDD4KM1w2lvW7zG
3sx7IR3uNYnl3OvmTc73dSqnvGuxxIbgqXLedcqkr7R22YSfBIozBSo/P7ivIG+VGW2HLHrw2anx
vKvBjfY2Svt17d7T/QGof/E0LBqZQjpYr7mlH1Oi57Ax3eWxMIcpXN9qhqduVawVksjqEqKd5B0U
JeLV+UU7dUJFq7scfx/YwIcJ1fO3I1f7/VQlBxEUniTqkCKEsvZqdK7xaE3Wtoyf9OisSnuCJq4b
ssQOrjDJmwkGyP4BN0F0aD/bcqnrnl6B6CqFUhSA1VAQXV3BQIJBx5nH/yiDg90+8fqI7K5TX5bY
rPRi0ewlKOCDZizmF91AFkR9qYrMIEoHp3rar+M7p4tguLyN6wmeyvMPCOz/+gJhBUDQZG+GGsD/
XV0gNrQuZA4n+Uj684SMkIQQ0fSONMxlfjmlaD50bpZh44Qe3Olps0DDHfpPOu1dJ6dqydCkMkPX
xBBuRx/l4rGvh3EMUZUBr7MHlhmoMDi7QzIzB2PYIGv7vq3JS2VmhQlOVyee0Lpz7FNkCh1AqjWE
2kaRE40xBndT29g+hifbIZlyWuCgC5JaiTatVHylkWWHxFIlgGnObY+maByI8w7TPji33SRzT2eK
hepTgO/lmKhVr6s7yMwXbIi/1MP6G9Eog2H5ZQW/5ctjE7dzEouGNRq5iMavocajVq15xDWDg7/b
zQGq7w2OXr6FvNcGJ8FrYhZNXe03PeuMTjomwFTW+R7wgcur91k+kYk1cSX1gnYG+playeIl7hHP
u7M009Xpmr7YwCBfu7GE2x+DNfEZ62FYgzjBtr0/2oVDf3ub4LK+pRcd5qaJIfrLlraUmwpRPHDb
SmztziMuR2ct9+yMDBl23eLmxWtXVuANcm1pyuwlDaJzTia7E6GRoxW6nHhMAGWqDePnI0Dhrf7A
RI5q/htPLYt4VJnEEGFziQjx1KrlVF+HltzHblhaxsfZ8Kowu/GRtc/OnVavavxZ881jBo2MLsWP
oosmkt/n55X3FBaHbEqRAEZCreBQLkaurAvf7YsxqYt4mfbDp6gvVp4Zr0c6U0bXy5/8udh5/kud
W/ynIbeBV6l/hDpb+kKRHdas8k5ji8voHB5xyXrr1OGIbe8joV4yVon5ZcCOwZsFYfdpiZ63aZRp
vAK2U4IA6DWO/xK/K3Rz9zXEHpE8+zTB0BLbLW7Rj47aC9VoacxAJrpuzDim8JUaNS0stDwsmnmY
y06ox5iXVTMjQk9NEx88J/8rm42wj8Kz3rbIo5CAPQfbP+MD4VmH5aA1ltz5FLaS0afpR/p9rmoD
lgQjZnZkQUUMcJU1ZCVZ985prZtwS0kVPRftLKsFKVhyI4RPy6SEtRos4zlMt3IiTBHuEw9V1wnP
v+uDePndLsO2At/AgVIlrhtAjleHk86pce/Ka/tjOKYONauxutJjDI1FHP+8vre3R1VAIz7dON7G
6Sq1nDrYpli3UKQaqUUhb624D3b42hdD8VlVdNlSiotaty34E5HVyk8lUcv/Z23ozO9JCZNzgMKa
V1cyXSmBO/91Npuc7B6ev9erYQ3zgOMKycYEKsBW+uF8S76XT1N7Kz/o862zlQtdtyqexREMiZkQ
h3Ol0EomlN34bisTXDr/Cdv885djye70/aMneRSOqoN1ORdlQ4h4Os2IY8PfCHemj8Y6bKxvk9cL
/58NT9TbShhahpNcY7LDOYWiOprDuvwVkBZU4zfeeXlmNjnhLRWSr0eFlCWQHBHjxXS/LLxKdm9a
o58sEE+phWy0HB88Di+w8ejDcBp/euFO67bzhpzvwzeRJJkgIukZk53sxnf9Hs9eiV1Ogyn/g24m
k7w58Xiff4Q/PEEOn7SDkCpY+GhCaXx6IWz5Zko8IGrGJcMP2xIfJhHQGrn4q39Mtx47kOUnZ6ir
uozOFE+A0sx2ORYC81zdPUbqfYH9bPshNTKfqkhb3z8lozmizcGWTbjC8090/jQ+rkcOjE5cWiLP
c6Bl0a15et8LkNqA6Wj7ocFzjwXNGW0RJjDJYGvczOBdADMEqpHFfhMWjSzJupqpKiKv5pf6Lz13
knWasHMp31WCSHbkf2izA7f1BB311OfjVSzp2+Zg0Tk7b+oEoSsH31pkAdNro97kSApPDO/MTRiN
Q/DdUTsJBMUzgRuMcamHVp2lvg+2xuhvOFiO+yvL3SZMGJIorFilN8XrHw0D30ncs1bP+lymeS/6
e3W40ir7kX4EN2Oo8kCv+PkM74TGP87xFO3qBLQElZyOtJtqYSFICu4qxO8UbzUSSm5D+VbonQ5r
0Ixr1CeztXbE/bRUi7K5HRH0RY3He3fbtXnHh6TokbkS/ckJ2RY8Q4c2PrtZYY/ydZF6FrE6I9EY
4mHces6Ibf9L6nH5Dwk7cuLUV6SrgKdbl7a5aBQ7CTd940Ngo+knVHahEmY/8Uib5kCnahpdMbpO
Lfez40bG89WJwTo9vcfNjv0SYrLUcBoxpbEiZZIf9imf6a2bMIFtdRjF3kE2Yv3rYA5SZMEWlJMj
BpJSqcUK/xO3HsZjlVrwu3X9aEat8DgoBqSa1IWgvgZbjUogO6nHRowLKCfLFl9N82J58bHpqgOn
tRLZGRBh1MN4/qe59Av92lMGYZSX3hmG/G2lHgHtKSmf9OOHiiWfzdHpOHof/o6xKrL17c3s9Nx6
oCbRPvqCqI47DpcjbkGcN7imMcnFWnkJ6JDa98XkJ+H6ciJ8qm5vtQGM9o3ZwEYFQU+0jYRjSOFv
prPMgX2AJtmBgufzuJ3K2pSmHs6T28788Fsv/T1D8AWahD2zC7beQVyj0ZreEYwr16hpzhqk1bQ4
Uw2iRUkc6mmQg5E+UGpLEn0G0i/S8lMpvGtVRLmKEb7j/sxTNyayORmfwWZwo6qEfn5Bd35Y0SFh
mqbJIusgOELL8XRlM0I4tBZWf+/xqemEDDBwBh0/6oiIspksVty8GeJ6viFFeJ3iv6I1hXBLQqUj
LbSpsGHw3WMyYUzzTT1YWeZ+1Qf6pSeSEKyfGL2wPuMvGybj3TdsVSSqrHSFIVuxOq7GyglEh8d9
qwxmLOHofCWpHAQHnM3ZcEysfhlkurdg4nHLY9bG03OJPTvNiGVxsu4PI8MaorgPOmfsx4/aluH5
h/jD7iBcZQv5CKp+yP/XnXKUn6Y3oqV8HwO/iJz6m7H/iP5ZQnmsDV3oDf47ZZq+t/3D+/r5S3Cv
Tua0LDgTwFfkHYa+ByT49D1afrcsiV9O7zFbE5G4RuBhQRynLwUpcMSQmgAHT+E/aiv9OsO7hSA4
GAG8zm8JgT5+xkhoD0998NQD71ereRZMYiSRq89qukhgFwBDKA6XqBnR7nEUWKVJEnezuIUwUCJG
gRbmV/Mgrc+xxlwPG/GydqR5oek+/pqIwrIbjT3n1TW4FAGEqBi9eXA3TFVPCK7k+3XZVSh5lS7l
ChIW+XBrNUuTH123Tf6oo5IIjlm+QZJPEMknIM5TqQQ5OUjmsLgLfZSDtGyuezY+GXyOO63JO/3E
m3Ubmgq1NQTyktCOgVP2GSb5mv+FoEw8CfQJXcwpeQJBhoA8/0nBaF2X3tAm0C64jglEC4XduqqZ
wLaKYuns7p3uzOlT46S6iHqvJgBOmh0QX2T701uQXtuTwRFOFhnZQuhZ1InSszIhHenGQfF/mTvP
Hjuu5O5/ogY6h7dzJ1OkSVFhl28aki11zrk/vX91T41XM9KSa9iP8QCCiJm5t8OJdar+AeNVlkE9
7utp6WWpM0ncrw/yaz7xjwE8ZQ8SKQRirm8TE76NgxMf4YZgLddPmj/STJPCO02+EFTeSoJC00cZ
YpUSo2SJBFwaUeiheSDm5BVfwoV6ruSTJkfcGREp3cCRJ7AYz91YCtXFpIM17Yx6jhzVFUusjddF
dUE6Qr9dObkkXxKzz+khuDCCRaod1lKz4SPLsMK+Oru5Fs8F0wMKY452FKAfzuWQHlOppJ6cYIg/
9IZG0e96QF9NLo3DfsNupmfsekfWkDdVRLRJBineC28deYE5OGJ7ecjQDIjr72Lxu+thMIrY/b1v
d7KHU8iUAaspl6937RuNSKYRJGgUpAIg8gDV/1QaQDSqRHN/WD+CepFQpqyRhYoeTsOC8mDaswNq
82q8ov3nkhqVvTIZOjZ1jYssoySmEmaK+kPlVHLhuuMeXUJjo3ko+TuFjml8p03fYHLD35wWcZ3P
Gp8EJg+CkJNECz0CLOx6XZVQu74UJzqi3mM2Oi5nhK83kPt2k+HYyriHASW7tDTS6wUeaei83YYp
+jHLSrcZHze7oQjorqdED37o+P7jgn4GpbYswHTCeyaRQE1vS0lzHgSBBCLtJSqso/4txZOA0mYO
y4XdYOuQWbcuHCJRPr6ANZ9IOhjkfXGtmI3XcuNG+jv8sDi+VKlSa4vJJphkg7FfaTZgyT8ZSFCL
7Wv5+9cb4E8jBNYIJ0G4XxBuobXYbyKVea+cqF6640cvW6X8OI8DDYA1VWD/tIQTAhk3fbL0/IVS
Go+aLEGPRrPVObTWjjA/SIKzCZ05u088a9l+bMTKPr3BQtNz2mdvPSkFtoWV7OuDv+EuR9ESuQD/
sQBXTjvNSZNz8f3aDqhXUDnLg8Mh29JkPtkWK+OM9Pt8BBi+oy8uw2P1I6lsauFSypvfEle9Lnl/
XBL9kFXeT0gr0S7AMd7s+3bZcazr9+iHiVpF9YszbNQ++yqk6884kXYaCKL9x4NsIMVaUycWBDwj
hKKaVFLrFeWlXxrSOPwAiwHN/wsSUjMNkALMXL8Hy+uu35sK995Q9v1+prIVfojcVmqF2bAJIwN5
LawTbhg+0nQm6xT4VKqOW1OLbq41xzVBNhfvRiwq4ttj7qjyzmiX8dDX0nAV4vDxTaSFbHevW4mD
e2hHgC0S4BYCqPljghVxa3y6zzj8IfaB66NleK2OjB3AuA/bPCQM/GbHFbC/xyODYVyaLk/GPmqP
W6/xSJElNa6vHxCK5K0vC3rQ/PP1If4WBUOWDMuvhPhN6EiIZsoa8Ic8cN7tyNP3Sf7DYXkU9c8Z
eRv7viv6zA6e5xEnnJ+qtJIEIONTutOO5xRrzi0fXBt78xOaL/Z09dn/3ekcQYjEPu4m7/opnObg
coZHG34Y/Wnjq6w22JHf4JnN6LAQBSdfWBIIVDfe1LWEKe7gltzJTKNyDtas/zcOynkbVd94b/Qd
XvXPPxSCOYlAN4Ra//rFv6EQDIvND7/sWTTDVfu/0AkuKBCnLumOEq2EW9wmJtjY39YJVu1g3fb/
Z0LBcPdF89jeNw8CiGr7ovGGvInKBatj5Q7sAEmTOabMYt/8pXjwFl8FVvK4F6ZoqZLAlBH4Qjrn
6D+/wyKh4Y1DTFeRYvmalHCELB6fNH2ilMQOHzZkgn17c3hYTEBE8cDPQI2JNdpfKAmruovebvFz
ubnq664Vnuz+nQoK2wMQa+smOUMcWh9f6Qq3aMj2zk3hTxDr7v8FeeHZyM5sI+zI4QZ4ljRA35cn
PMcUiWiJ46ZpQ49494jVefZXYsMdAlpb96jd+0psmDha2s31Wjf88k2t4SjoAm45FJ2US0ujhKxa
w9r0viEbaJOo5LBVjSGywuM5dDw4GQnpcSDwvM7ta+XhfvZOfrn4iJMHyGpdlYcTDI/QL36JaeNO
lLE5U4lK9Wsd4iTwRhn4WzMRxpbhHHvCwBT1n/ifiRE3QQueHeDFMLvzHXDZPXrgG2hJl8tZlCsO
UJxZrJv/njSxsMD/sdCzkJDEcNCNEYVO/nubK3ZTZ0Zqfi/wuCEbj8YweV00/h7OieHOhl7DrkXy
gHT5fJD5wf28ve2yfhudO83N7qbM9kp4+CU3ZBKkmsYpYqumKshy+c+0hqPSkordCV+fw8cbyWHI
KYTWHLqkBm2qV/+CyHBnYnekmq76B0YFgtRsbecP7bm0kfvYjVfhYc3EqKSuShVDKpZIXuvaKMtL
FvAlNWqEhP+/EBnW49dCkXY6ntgx9nB/wiIE+b57TdMu7iqCFa+Fh9GTBo18Wej9bbx1EjxaTvyv
yPWSfjmmP8gQ4xUl2eHXWcf/thqxtm5pzlCe0VueOXxwnv5LHeJ6avzTuUU0TjTq56SQrKpNST18
AAZ2TYpeEQGvBbO/HmaAOns7S1TBVrjtmHy/rTf/Q8F2ODxZIEjLAZd9TCLyjePFt5ED+/AVHVs4
qqLUpV8e6lnU/E0xf0UOjAROO3Y+SyzcOBFkN7r85gcMbzhMEcrKDRd8G6AT5GkQ1B8gtFgsT4eT
9aw9KPvhZ3KPucZUg35oTxcQ1NTu8xz8DaOoiJUk7Bfw/++dESfOo71JOc5Lm4Lw4dZVUwp9PWk2
ocnrJonl3s617X0nIw6EtJV8khVi3YCUvBEjG6/Pt3WIGvl3OIKeIICqCDvr/WfQKREPuOylJODB
PfjouOuGkc3ttjtP536mdf+MjG7nLk8I6QtIaFz8lpd18xRNzX/rUFaSp8bphTeC79Syc0ILD3kx
ODBypr+xaw/x1g9AFmi+sVyXKP4diWGv3h0MSo+5jPabtvOJmsvL3uSSa0DPFM0zeDkNrytgAzxc
znUdOBIH3cJJ56fRGBzgRoXJuYP/yFU5LydfyyaUoefOA/RHJYwSdnFxMV7xJKuheFE/qeP5xmJW
VsVIMLId83LnY+tt9/9urU1TDMi8IAjJ/lDFXd0vCKWXWbWeQBeTvXUeGkDl2/F4eNWcb1+ysg7P
vb/xswPg6W+F565p/aM+0NIVsitaOSe77lE9eWeV3h8A6EYfkrzJl/Y2NxGMBhGF45foxi1FstG8
eIN5hDVUU7eUbFzfemn13iujhpbMYU/SYvgjDPHxhJVHkv+IZBEq6Qgws65uT8EyLVvypGYG5zCC
mvmAgKvUtBrwW/T72qA3Ov6yT4yh8Ze+XMhR/8e2piM0vRu42QE/xlAtrc+NhQ2R84SlCXmn8lJ3
+Hgm7yXFyUVPzwUP/wQyOQ6/ROfZMur2CnBT8eWwO+pgX6B1Sl+y72KD/qvLvsxg1WfBU6jjqe2o
bHmhCE0e/ob/TcIyGV5ddBk1oiQ0duj3Pu1uhHVbcJMiFsmg09HtbdCGR5iP5uvtlMiSgK5pePiP
deEOR3K3zKOk1KkLixxmeYDS4EZGRU9L9oN39ICR3NgukSlaRbXBvimqIhqReYitFlpdajzWK9A6
9noBHtg6zc+EWlLMaadZYsB93XxaB5qcSLM2R44gxqVptxhSmBEe1LF5gmg8cI0DHYWTy6cwYyKO
P011tOTj9/GSg+e++AhZRPvPEceio3+n+nWU66wp+Js+CwYvlK/I2MN5D79MHU7R408WWvE8RFI3
4jFBvdTmKgfHIgLyCg0DAsSR3Cq+G/htoWX35WVB3P2S+VYM5OA5Vre4tzCz4rWjXarYnhjrwYy4
Y/p9EhHPijnFFefjO9nphR9rzCPocFPmyfGVkuntTXbGwe5C4UVWTGYeIh9PfkgqAIX+ORwZ7ACH
5ScqBHnk355ln8T1u3bLc74QV5Go9m1m5bPKVjRjkkwMSoqAFNjxQGKNlSNU418cKOiNdIUpWn1n
eyKp+jEx10ibWW6zBpWEn4ljubyC0Vo04/c0653TFmJnoqEiPSBikLAUfRZPK4D2TNGIacyDD9nk
c7doyqVo2hwA063+AgapDNFlmHpUaHdyW9d33fMa+BeCutdVfjNikVvIlsBL+pPQ0jo7pzO0UZs9
WnkFRhJ+5O/pyIh5NnMrhgJ4Zzmh9FYuIeu6IeHzmXT59TxEboRLxdDneFevaeXJcA+I3fQJbhsO
kPf+HJtZd32xylhtzDgr8dKEyvK33ofJSzElteUfRIOlUjbXqHE9hcaeJCdW4KhwFedUvUwblD5C
XBzv2V7a1YOpzm6GoHnwIUNyILTo4evUxteN2fzioAJ+jlGqDiJm797M9DFOOUidciezHPyFkOdk
Do4baXN6dcESJvzyWs7TuOuYA98rTc+Tl0Qro1hl3/0/VPYc8Zln6M1mI15G2oonv+4/HiKeM/6P
iyAeYnPEeSXzudPsrCyh8Tv8H6t9voF/AeJB0whdLVnVAwEcv8l0lMB47OM8mg9a6B5aKovgNL0l
24F4pFlBVpPA8AqtyOdCKiwq7v9t7wTKsku4IBAKVhOE3LnFhBjnePUAfuWdwAosF54M7fO1ecIw
FIK3+HrMGb6JOEHPXJU1MYahRPonKJj7VlnTwctLoKXmzPHfEdN8m1pyqSZ4IUwJ4ErAlt42OLmw
DHX7ZPpOsVMqIaVFOFVnXIghpRoZ+ldImlFX+HoLOG+PpgErE08SRch6hRjJvel5DCwit958GxeL
YKeatCykgyuwDbugNGwD10LnU0JG6NwzfyucrJDqKIrmwrcF+ZHx0cHpXX4C83+F0RkCdWpqpV9/
5uB1cVMqh6QhsbqAZAp4Dmj867xcsXvFkZ77+r6hwMyM2ipLwKdfEyHsA5Z0FNcNmCQy5ZKRJQsk
Sz/utoB9kBEBPP5/qz8YnBgmfka9Txb0AjddTubf1h3sgQpSXDJaVHa6O617t6OWS5r0L6UI9dzm
XiUlkAuZgMsSCVzBSp7B8ZSmHPj1nrpq0f0x8QEM+qo+iGCaKPm+xXEA1ftL9cEwz/1oJRyuRGL4
fyY7mASnHHxQSJeC4TeeXzLwr55fFQcd4I3MlPBNhv4fioPh0Nf0kMVxnRmpK+D/pvDgn5tW9U3B
X8KBQk/19ST4h75pxaYhTB5yC/b+3uibAkAT0sJrZdNMRJSjh2pargFTgQGKpHquBCVVNp0gRmK8
EjstxpzbuIq30RzjORJ9o2XfrrwqYuhSWEBdNHjL0fl/L2LIesdq58Boed1uFSyI/1URwz+9uWoI
goWIfQpkbxavf01DMMzAZ3wLfvGnXR7ELo3NFo+SK8W5t2nI3CqtNOX4965sM46Ak11lK+ZkSzsT
qaCdn2Pb66PnDPj4esan3vlPZfy6wpGA0JSrQbAMcvQyJYkkzCUF/FrTz2hFmgONCvsZ5XYTcnLa
bohQvz59326yoqAnun4xJDDMZf03Xf0nXb98J2kMaw+zXXaNV4J+QVCJFMpWO9hy//D1x4Cc+2YZ
QUgdUjUyvuCUYRm+nat4r2F34Of9M4LpQiAw/jMqK6Kyth0UAfKB4QbbEHu+o0JZ+nyn0VVkaHN1
HctWu41xRCwEHl8QmMqz09Rhtp5r/zPyTlPmXLocuY1fd2OcpplGpd4V8ywWVg5iE6wJe7RJyq/s
7RRWG9q2sh2NI2CbX4caq1GwNmFR5Q7bO1g1Sto4qvNLu0HIF9u6wBYkrfn8mHaioZgluwAf3AXw
JxQQY5OmgZURUkl7jhnuo+63ej5SBcYjrieQvQo8jQzVBOsMZ/g1A9LPwAMKIMAYFfU9TLvqPkoe
UwhSCspVdJF+kgQOOlcXrx/7BDs8s2v4SKhXy51jpfv4NG9XZWCTOaywjKBhyIPA/LwT22JeW+GQ
iLDJbbRBFb8xzbksmkHNik1okSRCzDmvFKGVMibfNp0ywOXgc4Y2tJtcvBFi6gdPomB93tNHBuT9
acAehn6SUskWoWrznMfSCflMA3cFCjkLx0cIOAZ8pDAg5bWBNc34whZWAq9WCFZplOliwdT9qh/U
ln6tTJcli+RcqHYIKnmr84kmCEGw0OcSYVbvFQ6zdrFAWMildrynlZe4W7+k+DVLrkApxQ0RnyNN
cAG7IMAZs7DoC4jmDK0ZTckVf5o4jWzCpvl1TOnXFDw2mEqEAm2wIxKKjqKuOgC553OyIQVyXDQL
j8GmRF5zhyk0p1w8b9gal21Y/cdmB4PSXbQ+pRMxK1tytTihXs+YpiBVG+AZuYTMO2/O1K2GCxAl
OfIZRTRdMpXBdRrzSX1DxeUrVYykl8xzWlMWJa3DxOuYFP9+Qjc4Mc5BlolHbBDVllnsD9neP5+Z
hULtU4CXEa2lQYq2DzoIAmDCS1ggIIo10/mlnxQxGe5au1bPKgmpvqRrlUloG7C/zkSlAprXWkz0
rXxCxeRpV5kR3ZwpdueXCfudc38mLyyQWVWSJh8L1bDzJsE0NQbQr/iwl1aQRUyk164cNy23RIeL
6uE7q52PFnmP614UV6NHwcJMLDN+RoMM1yBH6ZBKzuoN2nwzot3KR9OZahBmlUFhmUvVcSBmf+mK
F3VyE6DwQzfseJnU8wV6pDxikbdSK8kNVkxvowNHIf4v08dA1ZMo6eg+t7ZSOtPg91X/KTC6Z3ok
VrBec5U1z6o6oYNisyeQ3pRVRc8y1ZW2oYh7hVAqdaAyGqa6OJrlDV95qTdlfSJLsdmWdLbMeTSx
M9izLSQ8D+4W+EXQbwIiw71LNv95B368PgMMlP3Uqm38SH5GhqFh9C0N9fbgI6ZJ3bjeNwXKQ9iv
hZ5sMzNW4PQ2xRZ37W/ROfXxZE9K7MetMiAFeRny+JptMltiXm1CVVdqSWOYf/VBXdJlfO6pqMBi
GiZoRt3qlg222/pc70vEbj4Fi3AFNXtxJgDM1u/8NmUC7TdRhR5qgmuXWVsSVvPVezrtvXBjVeiM
05PZ9XcceIT3sHOel4cHPtUnN3XinSdLy3U9SFAPEsbK9Qfl7CoNUWmnumUoOLWHllJNF6s7XJey
PpqUXFg5hko60aquAgFfNua9ld1Xefb6XqqCqgNGtwPdjQyCEwKQFFZTs/6rEPyc98Qul8EkifVv
JtmrW3jl9zGumBsI/F8ns0BmcW2t/7U26OyCqyf0Cy19Kj23rgpy2D/rARSDTRFR8Br0a9bn3Wza
KuylUgLj2fRR8BgVeXUkt/0YC3BfZQ2GA9E9GMhBKHdPDbt09LDgoueNyp6ZIWbGKhJ4RW6SD+Tz
fGKNgsybVBNVL0H3bjMZIIWyC36aD8jWzmO8UKFn5zcMCI0DsiORSrWOQQnxmfb9WeT8UqvfSrx4
EUGI3Zkh4Rt+U4lQBCOxQPufL6DnhdkJ2rTZzIC0j6zs+3eoIPt7lX6DrPaGIh94wMFjLJHhyFNn
5J83oTAgc4u2XKwHVG1Xy751SVw3E/AJXygK7eo7RfI8ljSt90nt5XS4aOLNLCz6VqsbFR4Wf1+P
k1+TPlD5VAEvFzAc2bi3ZIF/CHghQlexEf1z6a5/ipN/q2wO8i4mHvdhQPC/P7P4wB9ytu5hWWv8
aZZARVsostqO97627pfT7yng4HE5jGl6qYJ4GJtbBMMFfjwfy9ITtaDRE6X3QzcccXJRTPKQN3XN
ilHUVgthem76ML1ZU6gJ6W3TlZK6MpmZ4Gox8fVGpUb9+vAh6jwBp92Qmjoc0z/RNNPOzfEVR8Ux
N6s2wFMhiBXrFXuO7SbBIEUN2ez3KMhSkuYmzgw9aBfu45hWQqgzhhy6TapygbXPx+ZdvGJv6/xF
JjHzAXha97ubtPF73T5edterCWE2QWeebscCteT0RvcjPVEsImrwq5LRdCufjd6k5i1UMwTHPZmJ
ZqbH/iiBUoLOENOrBGFb/YrAzdFOF0hEvO2cpbIMOaIhPSNTfdVRmT1fiszuTKhKZLR1gkY/zGHp
WFG4OJ7sGD7frxoDabTUF5tci/itHVGuSXsqUO/JDgVn9LGIg1rC4iOeT4KEcz7q7K5YJyooMxJh
/a8rKlAxkuDXX2nccmaOZGLmq7zu4iwNcuIgrv3iySn2aOpvR0gccoow4WYRehJsb8FuldWl7Ufy
tc99XAZ1hmjqmM3Rd0PhSOE3NGckpWYq/z6cYnmzKkjlKpoJbU1u3qyDs6FJKtmtJzxnldLYyTxk
EeecOu7GKl0OilmG+m7IkjquVNpS82WGCrGa9X42kgqHBH6EdWYxNxPA7Jx5FEr8an51Hr7sKt+Y
FJJk+UNez2P7x8/LjxO8pPw/6x8xWlo/bYr4TslZhjzxorKLXxJp7rzeRSsXpcmIfxCumMnIUAeT
kTaYHVjNfvUimUOUO99+/VH/tELBhGPWArsNcIMRR7bX+arMzSB3zWF+b7mTUKGW2O7Xu7SuuuNv
69Dt1ufBbptwvgPekdbtI2BHfB5v02iuo+YCwDbYwvvEVDSo8kqFcYdS5zxjJoti8ZNGb+w9QkrS
9HFiXjrJ7bQveHn7RCDok53UYTx8oy9IgLzuDBCMJIbBiguI3sFY480bpkRggz9HMBgnCprIg2au
oGPcZpKMrhbyStSD+ZtJTO3o7JOmLJDUZ14omqaJc/F0KrfTlX+u8EBnbqVir1c0w3sHU0HJtl2s
kNLvNBO3ZF+S0+vt8V7hRdvocbyLExykPps7nv2ArZ8CiPQhTLFXkT0F9WruBLB+4dmxSkKb+z6G
kQtE2GBh96vp9jkQeOYv8J6BhCwVZ/jpEu8u2Zjwjg4buUTXI6Fze+t6gwAUqzYRVQAGHpVQG6sg
fpjaEvfO2yLKd26m5X7mf83XvN7Bwu827k9plJGonU8qSiEktgUyGp22gJGmhsU/uGxWa8snqT3R
OuY+uFoJtmi6onhKZ206TiloS7XWzSH83ebOK/clQK8tGGp7uHEj5BruLCwOudlkas+O3wo2YC0b
2Vr0QdClkpfqvTOW63cu2ko3DrEh3yu3IN7Sy9gtR3ReFABVQVCiXbVpFHQxxijn8siRi6fIjb0R
5JQXBaDiG7XxhdX2ZemkH64glM0WdGkMuITvJc0h7Ux6W4DUeDkf7AakEwUjtpgvNF0vJ/yOdV0e
MEYYFBxy2CGE/a7anDoZMN0K1mD/eLrIeW0/dganYrkHq+anYIi3tX5sMPmYi5cm0Deqi3SggyA9
yggFf+6OJZrnZKKeu6ideaLZifpovkvyMmsjpMJHz9newSaAVXOPdBhrHOpwg9T3UayRRG2i78U5
7PiUnpE1dk89+7Agac9UsOOKZmpzT5I4ve/LWJxMZ+xmAOh4RlWMMOc+SIHMkcAwqGStbVdze9IO
vRNKjV8RtMNeSMNpi2VB38vwoyrEHZw0nBksfYkwrPVYGKg3Q17QzNXpyHi1V0eo8y16dMHdltUn
3M+MTAGIC7ZYlKUj60CZ4GZbNumKzLMFH+1nlmAltrqSa4xmxiBM0tL1Ac7TfL2/wi+KPhWIRZCC
zsRaYJyTTz6qESOQJwC7vIwuMzFlUABQQTUAPf9uxZ4ziO/h88vNdGhs5rkVcAcIR4Aks2cBp0Iu
KB5O7xachgCvV9QZB2Zwt8lPvT0Jdmw2rp1a6u9mT6Y1uW/B6JgFqiumpEdKu0rK8Avq3WIAGtbB
SndwKpVL2dvilOGlj8hfOrdpk4tdjs4wuOmyrpWBI5nHly7uUvlIvIRCUl1GRwA0kGH2JPicjPZD
hyJo0YHruH73JL8m3WUHciUFYSc7ui8gICd34AkybKJ5nq53S3o0MZAGCEwgJstz9AAM6Vo5og0F
z98ZQ1opXAfwTICIZGmai5LIrDBwOUVDpAEvBuzdDL4RBAxjdzHQnh2AHH+jq2Xy1gbO/wI3Dwhx
P+tCW6DUwPV1x8iqK7hoN6t1kfVyA+zQZX6+TOj1IJ3wbrEPge28gJL2UCohp51LdYRAsJ2+1J2/
d91taJxkhyv2XA23kKvhbfThxqUTFJImUDd8h8IvHcqD9Qe9eFZimcpjGEB8gwRMVtzYWc/59mbp
ZrnjMPaS59Z7KT1CLV8jHGtwvr2iSrRIk5tlP54qWfZ0Z2ycWRYSd76aJnnnIgD/6rji5KKB6XE8
aO+GZi9QNBoCb1SlgZBzF7tFGT+46PJ4pKPg8AYDHtWRxy4raCacaGRY6XrK5r3z03xg8HQ86K4E
Bqx1jwf/RMb0BzCYgm60spp96SayF1n9I3K2QBcbDAXoixwCHdOxtznalHdOB519uKvbRGgE6gXQ
XkGK+kM9Q3L9gNqvrE+6ZaK2KxvQMbuyzHtBK7v/yFPZpFZ70mznxwa2HSNGu1Kxhr0/yEgfzau+
QNXDQwBv+knBGIG6PI40Atb5X8i8K7gxLrJ5bcPLttgsfr+O+4ASzg0Oe7JK9lsrFNb25GgWoRpq
MGwm7TKQTQBayWIn/e8cUGiz9+GaCT4QIGxmRZ8s3IuWBbsFA0DGgaUQrDFUQJnl+nB+l/ky2ZcG
TGP54ALxvn7IS3sBVnoG+LuVUZADb7PbXBZIDx1P/pmgw7F6QCIW3okJBhS36wFNtSIMAmLPinDB
touqEUjk6izvpxUKTfpU9UnaxO/qMZatB5cPl2Vk9QbR12onW1JzB24N/JTlcQ0czmrc0Y+wqym3
Pjrri5/m0mUKSvWQgWr7xwalxbi57etUwqIpdQX+OqWekEF0/YzaSuzkIx8h5vrHsdtQRjovGvVQ
UEVV9wEhv5F3wjCTSOz7Bs96YJQKnivyXTKZo3l7CBTCH4o9j7TYhzJbhesz9yeSuB8Zx1d4qiJ6
h7oV0GKUAv3L3utYSatUGvHgTCgg0HUOJtYTvKei6OOet9Lc21RI/Detq0BlFdFYN4UAbuPeW9Pl
b2eIE2D1/WBiHW3TzELWnNWdMhYvoYA+RU76OaRKTLUt2GLRJ32WPor22b9sgMVn71bxjmGC+IOF
hF5HOupD3y2yaHGUThIazwQFnYEMel7rzPFzT9Yncr9ostBNDkFy6dakvzSL4kQ2VpCazibgedRV
AVa/U9ymNWBFuT9EdTj4y08a3uoUgk0b0h1dk9qCkjRu263P0oDN9oZQWvEfZKxFeZMqy7lXj517
RHP7w54mHQ0YkHyk/9Y5F9D1GR1CIssNoNTUmRWemO90Bh4FBlCKA4AnWxvjhrAYJLtstQS70jXa
foMbSMqyNxbl+ksgu9LrKVVfJnOQ+ysDZB3jkTVBJ+GuUFATEEz91HOjCnAdD5ahF8qNiiVIaSTs
zoQxxxGNAP9EpZ+4SSMZok4JVMk4yAHQShcpUs0NPtj7d3vfxuf2edjjOB1wQgh3oKsK48YvTRDV
R7cnrfOhip1jbt45Pcf78VOZp6KIFxvcJwBgiebNeUX3GthjUgXT4bRnzszCr1hPpX4pHTCtJix1
LgrAVmSswsaVCGYZXK5+QbliwLZZrXHQErjAmq8STR5JIPQJjS8GAwN9YYzFuaCqHYRxaGEEu2WM
OXVTQoPw4lwKYhX6l/RTsRJ5s0yD8KvPhw7cWkfHOu7OcFfwuUcanBmY2L1EidrpCIlKuMslJUrQ
eaWzRXdYZYLkJpDw7R0khU6WqqiEyhjurkQoqemntNsaF8fYvTjjHk3DK2D6WKqUp+3QFq29O7GH
G39R1LBGx7rRZjbDvHs8qzNhvHpr4o3vg2RLmugF/T5u7sJgOuI1DePfI4M5zvxqYQk5DU/zhESx
pO/RVBgL91aR8Qpt10ik2DPpQmVOaheObr5zFUgh1/gVh0QW3mVH+QyDUVMwyBa43bfBgSN3eoki
NLWg8tmuoN5ds9O+FPY3AAf+nR719OgAJj2gz/X4q2c8PRC45qzWms0+t6ZpTm9Xf0cB6b4xm4gZ
P7iyym4/A1lhyugxZDKkSrOj6pnBNcmA8EpBYI8ySOZGgnJ8ZWW+kRaMmIMuErtcES8S2av1vGZv
uRyW5v64xsbFeQ0LyQSGXzB9YRybmauX6E1jzeTaaKysHcSvalwOOfKVySLHCQXkN8AZabTRwYGq
wbfturtV5pdHhxcr1FW8iZkhDlpcPKtGsuBE5OjXndtSTO/sA6RmfK/sUbTxT7CA2Zycxe+jcQRr
DKenOjaJavSSJGZkZdF4NZwdhxmlcbB2nB5bGqoUdJWz4D5lAWu+zlk9sZtWLhFI58pb4OS8JDLT
AqJXDHyONC7fVp6ArjaKyKcgF0HycX1PRmARViVb/zIdclDTFvNyXJ0CSkvzlYliUrSGubU1ljBF
iQwXWdANb1iPxUr5Pe1Bjox6VFC2FVilijbVkY6UWcCS0hQL0MifE3E7Kh5Ox614oRdSRUkKiAGQ
IA0tV7v2vO7KTWhLCkWBTwRGHIOUPhxPqewRTtbK2UK/3KDgwMjSpgohFssSZFD3pTPKpZyKgTXG
LmeGZjxs59Zb7LRebqImkBMvIAbZc5Dala9SfL6O/fOUFA75onKZLxhEhVDp42mO+aWOGphHMcvr
kKPQgdC8Meudo1Hmgg4eTWHo9wzMnuxnS6fmZuSCnZHQdApmuR2nFYxSHyjRbvVPteHbniFYtOFG
R7NmCJTTTPyFaMDF4zhvJRdlCOvfdPagAisgmtHsy8iSyvDXnFFRDMJcaS1WjgGWRCLcn2GhDOw8
BDvnd/s2P4FxwfMzS3s0OHa13uUHFhvhy2xWliBOSlaTfv/1lO2bfCYYaoi+otiNHIgNavRNPtMf
5sA5cycFQBKKXLCkz8gLA7BPSLwn29ZQ8VFtvMy9IopUfvnrz/FamyXgOZDgcLALholK+eetboNU
2MqhHqMXBV2TXVB4kUIETiNc2IsG27fQs2+EkYIgiL0oJnEVwHp2gWu/gag6uDwNhW3V9yoc1xuc
hm4d/pqJGD4qymu9cc5BoL+96JEZZFux998X2eIBKDJ6/AsnuHi+L4NgtOfPBE3OFN+yvXOSeOzi
hY0C2k969UhZy52stSLq/Jawp4UDkyRz+HgCrBSRUiUiV5Utkbc1H72UaY1Qr2VgGVtPLqd+VwOp
xNKbsozUK5Kg9Kv+4ibd1LQ34UEFGdWKxjrD8v0QslOCBsnsNrbuXT9jY/7eFE73gFTQb121nRHb
TJKKbqXCyAxsJd2OiSqwqX/l5dESxVRDLGgLhXYUBqKlKo/FxhZ1M4RFViR3IWchbjUWhdTyEzYZ
6tgKohAFtbn3v5G1v0p1/aGCgp085VoSHGilJDa1lDcFZa+xCyA7XXU/X9WhAjIXw/lZNSVf4DyE
KTTZlgc+zAJSUVKojziv0+2QUa4Cgw3xlPuYDY7A7Eyl7Ouz4Pokf3zSkLEbUjxJqCn/he+KPWVz
N5z2dtcSn1NXMpgks64pgkthGbrjabFS5cY5b6xUfPL8qtWVRECUEI8zqIlsi+srYorTFZSWK1TP
6WspQu5xcwXIGaiLuWdWzzLYYqNCpoUXA+LXEiMJg57aYmBqdFoBszkS2Hf6jFq3M3+KrsXN0SlL
3gszLykiKPAiWTnIuYgvDdbW/90n7wBiRHTtmCaFvVXVD4XrAZW6M2U77QDKKSMjTiGTLyqZBvKk
oldf7x2q7G/YHNiwRhStA9f3nUjkxqVW9wd5mdNeeNbJLXFn63uirrZr3egG98HAe0Id0arfudFe
RNSrmH+/oYrkPufeeWzvyqA5xs9DZ6P74RzhGN74bW/hLow2a1Fc2i6uSuom8e7/jAhhPt0AOyRr
NvuV/++nFWzu7+joZ8Xt2a6wSn+hVric+SNSvdvRf5y8QbInFuWO9ABr6duV+y5OCfEhx7APItnH
lJXhTeFcYsfEmPNFIZYgxQWz2qQ9PnR2ZfneZe3SFQQRhsI9Ejac/OuqeX+GFIFBDnioaApXN8+w
pZiQtLEwQpnCIijul8jzKToOHcvcdnN0tfyUUlHp3I9N1vO2ty+QWiM4OJa5B874Dr9aoQzVuyfy
w6SiRMwPt17J/o4LiCEMMJoi4pc1CCYmJ1IPZdo/LBa89uDX5RxLP/+g74IIDwzrS+o7Htc8KxaZ
DqwetMGIKvjo79F3aCD4LjMsiDkEfvRBNmx1e+nRC8lvG3+og+gZi5c+Wz43W20tlHUY0h5vtrbY
I/yyexKe3LpGibsT73HnQx+ObZM/Z1mCLPbFsTk6ReGdW8ZzZn86GRdb8yPxC+QqzJvKAvzzs2/7
QzG+n/q6pLlnr1/7/mE8LLcJ3yORlh7VU1pZAViObEQ19BmDYSpo8O7SY2a9nequ8Df/RiAVffJk
h/6SNJ+y8ahr927OgZmvKIpaIF/uKc31YXwpiW8L73HAbDB2P+RkDMf8N1ifoz0+eOcMTOmJOo3A
HccBCesc3d+dNnnKww4Zo7/jfwge/GG0G1aLj3aMqu2EZc6a+e0NUkpr+LcBK6h2+Q8ww2ltf8yd
xjmSm9hy93h77oONMYe2XNs2DeLM4Vw573a8nulWzRWUeSSSl3tXipyp4mr6jK0Tr92QEwu70RG0
S+z9gvfa0jfPe5EG4/ZbN4Ia+Hvrj9Y53u/Q3tOwoJUdgHE3aQtndL87i75Y5ofUZ0tMLlPRYO53
QTSLWP32qMvVwyS7vBr6Av9uw3G/6YAcH/uzNWMStb8rD3xkw4vdj5A7f2Cvq739sevGgWvcdFPW
bxMOMSmRVHhzgAleoztkYG0n/M1OOdgc7+0VIGTwLiCfPQ8/RH1Se8dzQkWl2B7sKI2b4ZIVaX/m
X5gw+zrdRkNNT98WVYg65jtKZj7FtiNMLRoT1jeWUx+g4Ccx2ErE64fu+7yI67m8rWn0NP9QLWtY
OAlaYutuLZcSgfB6usVsU7zTITOItKEbE4I277OzFKfObCukurMdY8VMX3dkEsv7Lj56ftpxdeQL
pHkJcfYWAnfxYumZG9FbH7/Z6yRuZJ04KNBk2+9Mui5yHsJjTvz+qQxtS5Jh0zrySVW5TDcLf3Ei
Hb+szy+o/vUQOxEfnU7ngph5GkG1jpcBxwccp48sKnCXHJMuJMWqpi15WK/j/KNbT3s7NDcUvIAz
3efj4DjlBaBLMsERAhLXLHcMYSyQapo3835oEzTnXdJIx14sl474ew9uXMhE3XJTVvVa5LfBnu0u
hnjW3ncrruE2iu6A14t8sO/LfV6s4jZISm/jxLIv5C3uvXOcA3IElr105SWfqRCWH2OzeDkWzgPY
EyzuEPW3ydRg4fFv7nD6RX4PRrBp2yc3buwxAlm8OAUurDtaEsf96QRiZAMgqiFhA+p0mFgm12PD
E+nv6lGiVtP1sbfZ+hnQMj4B91GdSJ7sTMi/Vo8jlffG/jgNi6Se2v/k7rx660a2fP9VGv1OD3MA
5swDuYNysGRb7hdCckvMOfPTz6/E6hl7d499B/fl4gIHpyFLe7NIVq1atdY/6KZ4CW5NgRNwI2V1
Pb0aI0yA7UM1jgJcBOFOnFboz86cEnyInXaunhFde9tD07xEau051olJ6YUMG/ITCj4UVL7Crc9L
u6VgRjRRgccn+gn0BMHM2gv2o9eLPggjY7cZav4x2cyEZX9YmvaN9Jhd576uwO2kBwRbRUE+XFWD
L1sbRdANQlTxsjNs2cS+gY68qHwkG354IMFh3qr0ZPGm2yY/gpTvtDiVFX6NioMVdxdrhhFzdFGi
4JebH7GZEQ9OqjPDF48I0FFHn3fy3WWiCn9ZVC5Sb9fK2jNvHjIPgS0Odmh0JNqdU3TmWN0gpACo
4FtX5l3dX00RnXE99AG3iCdez1PFBye1RSL2k5rUMa8oVdFTwSNBN7IIy4ShDmee4zLYLYVYf4it
TkW9OVHEzrbYkZgGGnwKtp/ZGvFrmC6ktHM4YPNR3kkLpHp72G0JTj89uDnnDmSJk1zl84jDCE+o
uRDAqXsnVoVONAI7s1pfWyYRfL6pLQf/gHN0YzpuPEsSgRvSiTH81LqWeBryyUJvElwP6ayO8IvY
SyAuiMuWm/JxCsmf0YcRnAdyk02JWn5Aaq6X3jjxhKiDgcm+RKGE2z3OoZ4DzR61RYAtsxkwA0rU
bSOiWcopgwHiYSmsuAeiDe8iyjY7BTdMovECsJHhpAd9LcR7akdFBDyJM0LSRMBKVWC/XFZmIeuW
RgCRzMP0WPfmOBr0zN4tjdFPEBESS3PBIXbS0SriY6ORgQ07Odvl5AVeKzJUI04GRgYFKhHqg+/W
HU2PXtxnOXHkSDQKeoxL7oqx8Q6hQhlfBFZ9s82tkTUlGMg1Ir/LDRcxNeXTZG+kxLIzNo1s5d2n
WxqFlJo18qSyeRQJV4iqB08xBQVAE1Oi5SfoRQJFJc1vrWGinh8YgC/4ziGkwjv5BBbRX0jQX+Af
s01UJBre3UfMiehKYCnDd/KRWYk7spda7CIy/fPqXuWphOuQM+eUKSFLC0jB3lWsU0QjWFhEfjG/
9NwVH+wiN9OnXcPga2WPhFxUjh8nztKdcxaCKOPb6rzX9PBT2Jhtkl3gHy+yT3Nje/fblJCbWLtV
OOBkYW5opblARcs/1ONSn3CKNvopLfd2bKdEjbUSYbBSyRUIYybfgiyCwvNhoWBDw/OoVO19MVgj
B9uv7bAaTrJ3beRHRN1JNdfmvtliqgEESlxOL0WS2nvN5CLRUrd5DCDUgGoIhC/3hFx0pcFRIYHN
Q+ZMDhkLAtEOaw4RmICiDLzGBRlnhkS0rynX+eOoin+VEz8CV0AIqMfKTAAK5VodUYBI61a3oH6g
7B2fRRQOsRnOQ/w8i+sa8Y6y30lSv76NUC7zBbgS+X69JQNjAid7ffhxRUfLIJ44fSjahEd1LWJO
DTKQgVkRurZbqDJhajDdtpDMYalFpTwtgakW14lrZ4zZQRKYdz+bm0/rFrULZXK4dcPoCPmLqoRd
GlQgQ9Yr+dyaTeLctN9t9Kioi+8Q7j1iqjUMvTqXqY3UW5dHi3HTLdBS2IrpYbP1KTZQpSShWEiM
gevXtuBBnaHhxUgb6+4dB7ukqYlOfqY471tQjpAyJ5gVDV0FIS+1iKzzshTUD39M3hX/pZ27DOJy
36SkKUYp900rT4XIu7WtoD5rdNZ9M7xb+FFAEboHg2cidnCwV44G2RkiKmKfV3Kwb9pNkcRxO33r
26XhO+GrCpTo2JuDoh5tB7rUiuudLZgZCDKK+Dc7SNiyB+WFmDdRN9vxdKPENdmGD4UgFb+TevXQ
DJm9a4NxRnqIDbbtNeindtV9aT8oXcza1XY6h5Yjeu5fZXSS+3PsvCvgs/uJgyuOIqJQoZiNSUQY
9Fp8Pwo7ogcvLU8kKUMuPBlzZEB2F3STAFZVelcfedXi05DQxUuw1FVsEXakiutMOTGVRENP2caO
ci/KtjxHPgZ5OURjRFSSsv1pR5uhOk8AmTAiOTC5XXEAETGV0FjxO/kt8mYZiOI593KTTZbUZRAc
OcRmL98v4Dv0ji+lqUKUV+LF6nGMwNQ9DexuWM4BmBJMd/J4tK5NL86LW1qFHa9IpKptwqLro8zW
ZT14WYXnoYpfBT/q2wYn78VWEhG1/0rity1UBmFpLOAqitikZbzstzNhVsMoI+FQERCkjrA2Ikr9
tZOgOMbNW5siDI4ion4j/9Jcuoa7Buut6IBzezW0SOBmm0PwqwQhSzuHJTeFb5R8gfLqJkXzySLf
wP9h/esc4jF1RedzqxjIrTHrc5FMptgqMp3lWGTdqmzV0f5U1P1qzszmQZx+5OqRHkgaBxA+9lf1
YasCympJ4VGiKPczqxwrWXNbkeiBLjwkKQgvbRK62K6ZwTIfousxFu69PoBH6J65uOqYlxA6RSEm
RFkGkpl0xlTtSex6oJyF2NGy/Ym97U3aZgAXUSAvAGgkJVZKkGCwcVkfiu2elbEX7hKuOr6bDW7Z
X2fQ/UuO25ltExVvnFC4P6lLJ/rOjml3fGreDnx0+0XwqoY0ci4UKzQMiDfby44zxXP1c4SUvfto
sxJR4679qtXJaB8Hw+tBsgqBJogaqYqY+zAOnppRPR2FBEs9D2Mcn+nLaCzLpwLmlVl8AQwOv2pf
Uippko+rBqXDvbcKUCvRtbNlVijBiMUgl4Z01ZCLT6mB4lFeaujtkX+3mcrjk1llEpoYnVxTlxgh
geP/JJIVMIPi5CC3N7kWQj3pq/mS4qk+FB9TRVRmXjG8FQvEVRuhZyO/Ot18SOTdK8MsyuuQMddG
v2CLrfXsXHc0kqTjllcQKsQayDxbeHvJGCHTr1hRRYGNN6YU0RtzuE2mXbmtYOlKPluFaN9ZeSHe
8tqFnVDICzNRIOPcInbCMrV0kajJ0CbtkmQAlvc3aY4INTJMGm3fi/dNa5DBU9cQl5DxTuZ58rrR
5hJWIMKxfpbeIX85y27UNfmo5UMat3+UgXsr+lsuvKLB752FGIZOmJ6M80U0IuYyPSCtpGLPoHSE
bOtLHU201m9mGlWteb0a1RhSE9r4bZJvl2yCL5KtDVYJsuVROj6kGyXNDSMEHM+BdTpVfYPtj6go
S26UdDTIN/MCYLgihEGuFxzZ1M4FckQSujkYiLzVGjPRYnEUwg5dMJqTnDM3W6Jksy0YNhKSZF9L
VrjgZ1FbR6BOEJSkRKzk1G5k3ZVSBtMQcbZ3KvTGrKVdLKRo5WCluwXdykRwRQt4wvhK2hZuUOc2
Rmh6dCajWm5176AXZ51DYx8ZQjjtAmO0kgJ7Vzpumh7t1LASZBc2ar8k486bC6T8S7XEUOpFluqx
1xHOa5JOY5auCFKSY+e0/aaH/m79SuGi4iZrM1G1L62rmNDFtvaAZArJpgmbc6XM6Nen6hyoUbwk
zU6ts7R1d2WvKlb5RBYqsuhh4+AXae55n4YIVG0gU3UyxyRtL5AiXFcgMbonmjFKOQn+qlQyqDZO
9l9+Z5sZrGSZSmabNMna2jbru14stWXBFpPCBwAk0ROQ8gDg7wTfUZq35IJAADA4ERgyrTZjpq2G
lCikJEom77nLNuGUEm1v81WaUssel5wBcm65ldvxJzCyhqS80hIlXqtjDGGPu8FAMWNACX1y1r0c
isGvmpdQkM2g2begjNlq8R1tXjiHib0ECQT+FDsHtxFuXpJOK+9qE7qQTFuLQpb9AHYl9IzA3Di8
rAbRIAdezSSXU1FaBjub+rIUHJAqEHrnCDiflDLaejuGmggMrvR/2fQJ5GOXf2enWCRdO5vTW7eR
2ZLSEK9Q+gxXVLlx6ho3qR9r829L1ZRY+VGueFvyABNPTNLIWwR/DS62+GncdBP0TbwDPZkQ2m0G
UZWphf6fQI7ksLGbF8n2kgFT3pSa9yF/kXgGZsE4Pby7uKrbG97mih1m4mow3UQjytoY75LCLZMA
yYZfUL514k8ridbQX5Q4aTFN6m0+rZv7TLS1s+R19E3+WvKftye6FI2YXVL3RY5ZioahzSccaDck
yybKsc1d2XzuLFckOFE7kmfdykYh6HvRNd/Usm3cFvkLATn8KpW5ixWZAEzUBjuKp09DDm0+OZRI
byoPUl2BCnSfmH7e13G54LzYZOAFjG0SJWknaP7yJchXIlO4Sp1FpKDp0VTdE9bPXganCIABU3dO
u5xdVk5PjmBijlOZEkOxkfDlO+XqKdAImuqPEgrQusLMfiP4yXCrz2QZ1PajNJxd34O87Xb7ePWS
8G5qY60RMhfUwBx6FqVO5ibTQLVN3qfIVt4Lt2FN28lK3oA8n8E5Cb0OxQqnXeevqj2nhn2QGbss
+Mg0ITez2Mi/RZHTmDB4yk4cQrejq2yPeQrJKPh5OrLhup7Lc53McWSFctk2aulBSDVVdO4cLRH1
TbDT4rCPwKeoh9EBCBPnqaAH2kS3bKTitCLH4m25uTx4Dp3rKTFaiWiJUM3YynerrlacQVBGyPmP
PBb25oT0bIC+W88VDHoR3IOsL8rMTBZI6cMhdnOsMszpDD9uJnP8Fvd6sY4HulEaU2wajDlUsM/s
yHVu5IGdTJOj/DykmqWf1SkVERBONDSXcD+HqbJQFZ9q0Mi7ychFN6rOOOcyIPoHzJhwO4azZiJa
+TJRh1Ml5o+laQ6DdUZUIqvzYrOjhXU48HGU6l2jvwsVJIjzA/W9ctRvhOHv0HwEiJRZ7RvQ4i6L
ruiuGcZy2031pPfHfJwUNRkDK+yqGgOJYmzzHiHrhAO6D5ZQ1eqD4yDNqg07EI+pxwRDqZyWRYDk
U2wll7KeJ5NiWa7oE13cTRSF4g3gv6quySXlrs5aDyQwDlkt7WI8B1CQNsCaXllbn8Ua2oSKjKxs
TUAzeUnqdtCTbB2lqjCAuHGSKssTPBoSCkny/Vk28qYs/639hiuLOMvReRC1unaraeFZLY78Kt5o
rJXKa8Tk40EI/rg8fXd0M8WJYau4xzqvyd07FswhwP69KM3exMU8Kc7NlhM3eE0ySlkFFC9JHXZh
n+pD7SOJ0brjTsHDayovkj4T14H8LaoWsjjXqWyD/1Wqw2+IIfmQw9xpOGvtGMvVA7hi3c126C3X
mrYv5sGb4gCsFdieK/oy4oy0DQXCG6idj5MW14lFAu/NZn5PWSxq2qtsLKdiPsQFVkpRYKgYF65f
6CrqUXfAks7Ny2PsxGFeXHgkIrFzFg1CRzywtAzt6i+hsyRFdUsbdnEqaDLxGDq7rOFEHh2MsHGM
PeRAI+mPquZ0CeLjUlZ4E3amriioaBpsF3L8NlzeYZzg9Qjd/UYPlCBYuW2bHOlaLxisZArVQHqX
hBtLBV1lYzZ3U1t4URzYjRaX2W6Dlm9yZnmCXxY2HtE7h7WpJ4uXnKRgfRBrptSrp7c5dhFKGdDS
mdPwEKHq06Qp8DasoKadMVG2K/2BCoa57MpxCYsMcG+IxnUA0FtzmzvMHN3G8C2FnvtyqF2qo1OA
Ir0arr7a9TNng3FuKrs/WKOZaq2fK5hEOufqssRev7eaRcseQlVXnPEIXiLpYc7BslbTu3SoYWV/
die4jNk3AztL+vdWguiGdjZ6s2vawWyMpSgvZp5eu/t4wAec+oJhjwlHs8RQMzxPNAAC627KwnSy
d9ZaJhlkHMyYczMBsTRpfUsDvhua7LjytLKRnpkWJu15VVP7hTWZ9/glXBpNqYeFH66J1Sd7Zexo
bX1uwsqyppsWhEClnidpHjnlXdKqXloebUzdSWahrJpcvp1Q28qCHPOA3g5Gc7WM+sqF16/Uz4Xt
ZKOn+cippXl4ybJChPyO4y8J00M0FQUfVOj7teH1iCRntR6ElxbfPWddoRifKxcQIm3LgW70OXoi
uI9dhjl2F9NzNjfrYAK2b6PYBAoG5mPhXacIrNm3dQHAx/ZDWMHmcqmCAbW6ndLXTfGS1aPbj4FH
ZFmjF9eaW3M4QCbpsCrBD4Qe8WDBwLMuZb851t2Sk/U0xjjZPJdzYa9aikiDjR/MwSMlWc4sscP0
1yELWJ8OcOt5qWd5Y5Z6/rGukHIKb+k9T/N6Fpd8YL70hh7E16EeXIWKi2315MABCgZtbl9BZ8ag
Zl83VCNQ+jNWbXyN7akd1csUYlGYHOmPOkXzpButpSv3BVYH+h4pO9vIAo88vepZ44T06FMCl6yz
A5oMsdsfNSclXO3MAZ4gzMxCzdgo0hLGw3iOkdfi2fRnqQL3AZwA3XN3bQ4VVN93mbO66kXpjo5l
nnuUqgp79JeSlKx6hQVgNtXXsULCpfhYKUmlRAGCa9mUGL6OUvhoXNdZl5f9nnoMEpV7zwXeEe06
TpHrgLZtmsJxeFm6pXEq2nahWhrnk/CM0V3fVSeAv3u6tZ6uvlIppk1yBxMqHd0zy40ia34tOI52
yR4myqrStUYYAFzKPDlZXt0YUZ1a4wNupE1bfa21hILjnbs1IFqjmg37Sa1iqAh/TGbBW164IAIN
0znuL6JHO2zNgsbA1KG+AjasdcuTNCbKqeNTn7SQyOVlU/LQw3i3rABG2kDWLGQdhViUavrDhNNC
xGxXZqSP/KrJisa+bBJd6yn1ZxWPwS808GjVzlPMeP0cx6MVgXEkR61JLvoZOsB5txU+DNkvBtPL
ptR1mE9nZ+tWh4PpMVtASOi4r91FbzaiK1puNq3p1r+TA+vtmS6S3Kio8oltWO5zKBYK2HJMuZW9
LJV19cgQOxv1PhHfZam/KoqZrUn2v0e1V/ipiGbRIwKaYfAfb+unEXlEq1P6zYJpEY1ImTUueph4
1Z7Keqq2u8hcxTlRPmlHPHcK3wWmxCLzfd/bG3YO1iiGDiCuzn8OlTsRkWTlqYhYOohGW8B5aUj9
iJOzyshDQdBSdhuYUBoDFRnOFL3qbyfaTf5oO8XIk/gSh8hnff35WE4gzuAoIW6jIyQUrMGBeifI
XoNy4ho6oRfw5TGQRrwSRAtb+LvytpC7ofp4LcsCm4AHR0Fx1nsfxr/9oN/T/ce/8/M3tLM4NkB1
+vHH/7hOvrVVV731/y4+9l9/dvJXx9fq5rl47U7/6IfP8NXy0rvn/vmHHyBEJP1yP7y2y8dX/K36
9++PXivxl/+nv/zt9f1bHpf69V+/f6sGWPx8W5RU5e/yV+d//ut3XfjQ/dv33y9/KW7gX78/PENf
/e1zUn7j2357Lv/8rY9ffzu2r+Xzn0n52v3tq16fu/5fvyu29kED1sLrstFW8AwH+aXp9a9fYUOo
6w5ezQbpp4eEUElPO/7X75rxgSIuwYcgSHA1+E2HK4r4jf4BfDcTEZjUO7xb+/2vMd9t8NvtTfGM
5M/fGxafatMiPG/qAEHBExuuiSruyYxCioSCF2iDncYW2flTUQI4sz2MY4Pa65rcT7tM/2RmhvE5
XbwyxiOpc+/GPu8+qRz61EkvIp82QngwrbaB7oq+0lNKH8ondFZXdbL0cQAJLXp07cLeFZMxPODz
WCz7wdFd7Of0q+/eyj/d0SmulTt6F9QHeaxBCXjXZfoO15p46NaY6DTupqTrdtHiFndmPYFBSo04
sNCR9sOucx455JtwA6r82oCYfD+4NWkR4D+/M8gH5lS7S2niXORppQdDrH3K7MjaU0xaznqYzGc/
H/QpZYAxmyY+rp7tWMKnWdzTd2MG90KNdMmy3WIUxaGf1nlPOvR5AiJLpGsqvw+76VdQ8n94UPiE
ugYWNSbiFbZQTP7uorwkDwaJnu6Ib/on7EY+14hk+VCNvKByzFsdaO8h5dQQmLaTkJ6U3uXPb/tU
TFvMPtPhJKOJSUjjRWhofTcEhzx9cdCX3dVl6+zh0iT+YmrlE+f+IcgRZ79W6Tzv4tlejxrpyD5b
9DnwgMXsbdhIl3GiGaAcs291AXItNRT1Fw9JP4m4YoS2y9ok5LoGr+dkfawOzUmM1HhIxudkvB7G
KmiV2R97zR/LwSeTCPL01u5oIqvzBYDXq9z4E91/n45IkIXWbtGPSlQccbMK1sHdASvdGd7XxU19
xfxSz47fdMoh8R7gu/9C1+1E8XobOpBZV0eIBUeTk6E3cQpAVbfTXYfrrb/OqKZVAE8DT+AfR2Wt
f7FRnnoacEHbYPqim4SzhaWfSny7HHu8wdNSQCHKgtF9Dj2uTo/VONEXL7LwWh+MlwG/Kiytqmnv
YipNy15J/U4bKIbTATj24Zj/Ylh/fwyMykHr3NJc+BLWiSfu4Lk4hCBvsfPaeQyQg6YGUPftGTG2
2i3K0G3KUf+rzfG2fi0f+vb1tb9+rk/3vh+2y9vxFYBv+/obf9j9dhjKP597NqbTz/y/uF+q+ner
XezHP+yXd+zZffXbx+Rb9cPWKD7119ZofUAOzLA0YSzBfyxe3V9bo/PBIyJanI911VEhF/z31uh+
4E8t03VUoafOuvzvvdH54CLtjrA96RGT0Xb+r/ZG6OCwuGzD0NhwXefUGK9EIXLEhQfEVGgre3E+
2ZnUwRKOupShhjLOdw2nl4tFdx5cdXgAWVzuayONL0jEVD8z7QRBzbbxMTd2Ibkq7pWdxy/weIeL
OG4o8JbNJczP2U9ArN9GuqZeNPnSb9naD8na93v86eZC8CLCcspyCWZUekSI+y7ITjUik6GWsAYr
lKCUhRlfhMkdRz40UJux8KlbTr+IPWJRfU/+cclRuBgcILSq2NlO9pbIUhQ4NyWqp7WaEfDyN90p
//DUYtpW2/94c2KH+NmFToLc4M3YaYao/QF3/aNNoyJwC+/xu4n7DynFP12Du1EdS8wuduofH2A/
GEmJVnO0V2rF9dupmygetPUvXpMm+Iknt0J+qHmY4pDhO6e0PdT7sXTGjwzdwcHbRXl+WRXelzCx
jt7QPo3t8KntNPqZvXZIV+2+cOe7n9/naaTkpQm2Fru5qzkGGeuP92lXo+ahFaXsqPBdEaFpFAPG
8DM2u904Td4v9lbtNAF5vx5JMQ6khkkafPLuEmsFw1SG4S4emiWomuQlLqLKp2a8gh10bkvP6pA4
M++tIX0b7ebh57drqcbfn7hHN9yF/KRp+PGcHO2MclbM1QyTfeLV0Dqam1xZdYx10rdoqNf7zLbu
k2wqj8iOGcid5S+mkb4ZSX6FYFBK46LuAE7Qk67UNT4Y8WreDaZ7A5DjvnCKK1exb9Y0e0Pm6qZM
KOZWS274y0T6UEFI8KEahxcFmP67TNNqX9O1P8dcoWyt8n9US+9XI6MsvCYPltb8gXDBY+ea91Vr
3bsqV8ZN/hOA/TywrfQFxbLObxDY24mrTX1Y+mIYrkdOj4rZ41RVBhoX2r05RC+hRtbkDepXd0nB
v4tfWZluPeBo08NpxIIkj932zO5mPYhTLpV3ZR2YdD2BbarrvdlW7i7BRdyvx+IKoeH7tHPL7c70
1Lxexma5NBsR8xIl25fKNF+oTpNdc8Z/ysqKu3LSeb0u1yKY5sndKVWv7z3LvmmMiTTJsr8qKMt9
6b0pxBS+Ix3VeHIKMuWBlY0Gd9R5nDSq1Icm8WLnzs08ujcWegBnWVet13k2eIfFch/t0CZXy9P1
mibbGDhxXAcWKlmHkmYJmCDnRrNKKlOcbBD9wF5udYz7OqMsuBif9URH/cTpnpBbyveFwxCoGS2f
xHuFzHGV9o7r53Me3w5euM9TRwuG2u0CqypURHRNZW+iHefT6/cC5KsM//0xgoVNfYDK7i7uo+UT
BQt9r1Y8hMWovEOpld5xiVUvcBNhbZl7R6tdlmOz2K5fx8kLqn7YAGZ9fVARtkK+e6IkR9/9MAEg
hcZj3Ve5DYzdZSrM0EAuJx5DbBf0YDKulFKNB1wUzji0GtkOvTXA0wU/hiVbXNPkb+5UP+mxc/4+
dlHmPaqlc17SAguqeX0GtPEGc+exmYf6AA+AvsDKTY5N/AY6fj1k0QSSrFu8gOPO+DokY7+nFNuc
ZWN+X9hJdUTAW98nBuPOvGQ9eGH3tNIy21mpne3g+cx+nk/dTut4Tl6c0GrAz/JYguny0ed7QvaP
qWAlbwqoqGO1tE/97GToUNulPyl5HTgFL7NsZ7ZXL6mD3NPuoZVRMRoZGZQTPh2WV2LRqKj/HJFx
qIOw5p/Fch/irAUwTu9gVEw4YXHIV5NCQnHO3qyRRZavxUvS2jfxpF3r4XTbqN5jMQwwHucuu25Q
xd6vxO0jQkowHyfzfqV7HzTdDGbZtW/KUoOvlyeO35feDYW7+zxlIel29IKvsb5fQAL7edg+WXp1
ZSr1EwBG/tVJvjg4Ru6ogALY5Zwa6F6sPKaJvVzTwll8k7ZpYI1iiTrrtxHtooAW0iOY0QyhOuWR
88Hsi38xImo6Xf5CP7z0HZODcKwpexF8+97Jdk3XcnzX79ukZtHqLI5STHw1jCtfa0NKMsoc9Do4
xqZSSt8wCRmr085oFPXzxVzULhIUiuGvkdr7mgOb0eiHNUQxkNfpQM70rY5BqoqSXqu4QaIh6LJE
6/wFIh13UMTI0SdrdFDoYwbtWBXfijU+z0xXsBxY8V3aPrVOjKLv8NQW7RMcJ549FYjAsVuCssM8
cWPGXbnxGxaU6+F9nSq181jk6nocUjfxgXh7KF22KJC4I6sisnhuI5MEjMDjvGRMLsW78LK8PrjV
kn2kn5N/Hh2IjIEapsuRNuOrOvFo9dlQ9orJp2js3EMvNTC5bcLnLrVm3xJpX4hkFTy6WbsyHAri
WBFb2tHopmavW850C36pDlYY63f0chnJpGX7FujGuUndESsopjZ0BYDLvBTlLErAGqED9rzMUXxn
uAWUEeL32aAT8DOrerKBnLBsXFu7MsOuPuAlqn/U1iQUE3ppL0eHEr5nZErh94D3Kj+LLT7J+eus
MBmyZg/LMVIXBrGMRPrCuG9jnbgI8DEQCsJ0UQBIfAHmH99m6GrvrdZ6xp0520GxocHtIQ6gx4b6
NFNtuuzmpgbZqNZfNbpuR6gUy7WSm65Fgzd+6SIl+4hQwbPWwNYPAEbx/lI1p/mEx+ZenzR9P06N
+ScauRX2d5i/ZhGLZcwdVngU5ft50btdqE3uAVk99WlK85d5ZnsWwamumMEGG7YLMJ+dqn163xbJ
W++XqdX3ZZfWQQfUmXZ82F4WItkoXOvGWJmHpcMyoFtOf2/khgqrvTS1Xgkort+C50n+wL/F3b3H
iCyxb9SuLh/AXL5EuHpe1FGs4WmiJwdCvNhT8scc21e0cel0iHg8r4MeUEB+G2r9rjYGhGidb2ac
fy2d7DJbQNqDDpv9bo7JLcrCO6SouARtwoLTCXEHOhELSUdu+xbABt/IiuVyblQkp2aHg0pIyQT/
gxBL5e6cPt9D2o3FQecUvOtnNFP1iT2km7r5AkcWdsWsf3JLcZu62nFR1mOeNesfQ+JRUo1fEtgE
ftYmb3XEX2uNWLQiwXhPF1CYfFqQ/aaVWrNndcbewuL2F5niaRGGtJT6kAFCkvq7iaXTj4kphXfD
xk0j3ucusQrM6CO1PbZtErUpaaGWJE4SoISR/OK67z5zP6TkVNwdU7VU1QWbo50miDNK5kOnRcrO
ccbbOHF2fR9fGOZ4D4LK8WsYluQiCTKVbb4jH7lGcfCz5jRPsLiPTlaWfmGyn6+mQcqWpYHaNugf
N4e0XWl3wpKPOLhhbdudh736zXJ7xTdC5QuV4AcsYS4bza0P4EkvYiX6pHXDn6menyEvSsGVaT3m
4Rtwpj6Ii+TCjhrStHycbyylzy6KhbVcwhTzDcc+n0TuPiUsGjHnENK4MUqiTort7R6HnvXQ9dnt
4tZ27rcJ+ya1YrLG3GNJTt0aTO6C0mCdzYFSr8Z+UPSLnyfifzugUgTXdJ18xaEg6Tic9b8/oKL1
W1NAc5Ud6uvKfswLkjQavKsTvaU10ZON9e0XV/zbjOKSVL0dLkv1828aLRSigHWEubIrxZPi5dDK
NEltjdiL9l23fh1c57wRtd8iN49j6N6IdFJfCeiFN+pB33MA0Fb2XJEzqQhX++It0xB/XIzsZY7Z
SgtiyFi650sy7rrUoc+u529N3T4Z6OTvQEneW6lxP7vEefj0NYrbNVkQ274eJzktTPNep/OFVJx9
g8wJOB2S8E5lddIlzPYdsAU/psNG1sah5T2nG9vaC1bdfXQ7lojC/kRfCB3AibfdldZNvfKXHKSe
KG93j4gHGInfwQ/DApo9GUwZsOb3nZEzVzSxMUy0NffzHC8ZQwSboU81gbVgL851dgUPaIdI7Lod
R5WXwZ6ynUi3jKR5yuwVCWWnCy8ivGX+eH99/6sS22NV8L/TOtkPtbX/71pUwjnwf+5Q0Yt6LXM6
U9/X28RHZLlN0z6YFGNoJ6EgI2tqstzm6B8cug4aeYHl0F8UlTjZiXKND1CRHVH8QHcY/Qp+JVtR
lveBSoEGacbGUVF0tv4XnShx1v4u1Oqo0CNtI77HxFtWs0+KLMBmFk+10umak0UD1AG5rwzzjn5I
oJjrsNypni0FgAIcVLvJDc8n5L2bz6ELe+Tmu8f2D/We00I2YyEQORrDAEgiClk/BiTHssCAmo4G
njeyUUhBpjLuL9o+mZRPfUG0ujZAdSFhMlHMHvJjBJkx/ZLks/tYAszvgWzSHz5XACguRw+8onvf
Kegm/qKy/bdHRl8QPwrcDU2qKBSnfhzmOLPHz5aRXyu6mke+5qFidI3mpDF9qTgnLrtCS6L0SLIT
tT7A6rgFHNC61ZefP65/Ggauerw5Vcyh0zdnLE21zG6eXxe4KZcvrTGO8QGzJiAM7NyVgx5XP9vt
DsRq7V2mMHv6i6ifK/fl5+PQTupJVOjAjLgIgLno2jCWk+cRpn1Kk3fyLgqIL7F2YVd91vuAJQtP
vazBxuqPPfWczrcbtEn8soRmeJ7qdhjMYakuv2hE/tNwxIYm/Hd1KEbeybaGxneEQafhXNQFxc/7
ITI4p1VjES9oZOFBXZoH4Lrw431alqhD7uifKN1IXQic433VsT+f/fwJnex6aCJS0cZuh04WgEYW
2o8TBp2OZIJf4ZwPNpory64CJBhBHowsmrigjZ16pjWTCzKYN1hF+mahAzRmv6gN6yJd+36pE3zQ
T+QQgsGGZlCU/nEYKO+sLSiO9Rwp1LgM/3BaKEbtFXBLz2qANihJHfm62oCRvQECslZhEJteHZv+
YjuYMPrZAGPqTTVRsQzKBbDMgo0CIFEdcF8UR8ten5VluUT8WrGf43kGPQ29X7MW+nbUoZ7Bjghm
N6DHKnsOR5P/R4Ql6t3dz5/36RSAiWVoZEseqnTI4jmnd6qg0FJAiQoPIUekpkFFMBcMS8MClbvs
i04rlZzTXzOK3+Uo0YJAbHoEvQ9m0nqlEugtTKdfuVKdTAPD4YBFfwSwG/mPxp7w4/OvLXy8UUrH
Hq5P+wyDk76pLxRtjfIADLJ9MwOALTg8xIp7bFB4i361Mk66AwwA6AoafSRfukEEO5kAFnofTsX+
c9CURuuv8RDLdbSsF+tP1IzU/Do20q6/axMEQTGKm/vPcZSBekJ/IrXO+0IbpquoK5L6qBL4FoRi
1Hn9unb5vP7qAPDjTKUFaNkmzWmTBWyyZETo+6514iA0UyFf1B+iWrHdgwYWAgREQ8Z+XUJYfCjx
sJp/sUj/Nmlcm5fj0nPCuYTKuNiLv79ojx6P4kzxcBiqVXVvRnDU9qcwRUDp1oy7aT3wAKroP9k7
r+W6kSQNPxEm4ArmFsfSG5EUxRsEOZLgTcEDT79f8XAnxEMNGb3XOxfdw+4WAZTJysr8zbfBg6a+
dxGizi8kVfKWykMR2uYXu9U4Cu+MAeFU4Z7IuQUFoaPXCU0Y++DW2+1Ci+nKq/oBJqKRpMXJUkwG
h98UDzdOvTTNvoilgZxl2t8UEKydVey5yw/QaKHzy9dS58Js9ZyqqJMb2QoBfMsO4rG2ptVguGgQ
UpfttH92NqmXN/AaM01fkLnAZ3g/lsYs7RHJwGaLZZI33IC6TN0QtaTJglY7debDMjvLdDXgJVf9
Hoem6qikeeLXF3FA7ag/Ip56DXY/K95TVVlxbESM9hlIRPb5NpnMBEkuy7jB6cREyCpCf68Ikmh0
jU2OKE99niddGkGWb6Jm7U/hNO0KCcXhdw4ca6y+ilDHW5E3E1xuyfropRKujmJB7Nt9avoOtVxT
DP0pFJzRXUW5TPs1jMu6QLO8m61dLuOyB88Q93KNtRFV2RxcsXsHgzicolWBpPO3vMozcTUBpsiu
WNlF+8U18fVdjkaRgGX7Lummi2nc0btCKQCI3nn9tm7d4r5zezfezGipNEFswB45LQwYCyHZqtFD
kBnFykIuJtqbdS+N7y7QGiByoYU5U1yM43ZuUTR2R6MHaxMaxcq2JUpAwZRq7QlMFvcZw4bktaSJ
QIerS38jE69H3ReBmtMEsBhsiaHGDOzCN92obYJmiuQ316KgHDi1zRPcEn2GjZGiSPb8+YI6ujGr
9eSBKeN//IVNqSL8H3EpIn9pak+028lY5uRGb/Mxhc3USHFtMXnyJFlEcq5Ej+7/Dw+GKOEAYvYU
Qvf9g6FlRsVA6XXbgWoe19TM5A79xyje6vjz9adQKBH5zFsMMK4+f/JfwpACPdJPB8JBmUAt5D8+
2YUPEJoLUbGIFzF9K1LhfvfBtPxairLzf7gz1tyUt+rMWBccxQsdNCgXX2yXv4y76qHz8RbiiVyk
3r9EZeV4O3hjt4VuINut7CejRx7ZSEHLYfwy3tSov66BuUbRFyfR354suLepk0hn7I+OTENO9eh5
dbc1LKN3tnKga/O7ZU+vknZ0aMN0ntFWmxqNz6/Oo6O+tFpsXPAsBp0TUOfhRx+dZX05zX67dUVP
Z4sK7KTuP4Z/2tR9sfN1LTXWC/WdahsZbpjv2kFzyhWHZdieVbrO4Hy+FP42Fli3gIwEIkJKezQL
KbSloozHljhQleI88/z6V07b/1yamlb/GprJOV28Ke6/mP3jvAnQJaBbAJuGr3tYyx8NxFKXeo02
crsVdq4adlPp3TW12d6hWIvPcjbKOl9BdaoWKE6Olm4+/+zjaykT4eswx0E3sgzIJ492fbIYFDuX
ut1mc5f7PaVHOWyGzKUuiYZetjLgnfmUmc1azCsIcdpVRensrBq7ZTy1iENXQ1f7uFBn6AEExtwO
zvbzV/w4M2p46OXbHlAJKnrvl0oPcgF74Jg3TJJ5ovrkePPjMhnaie8jfvioIf6d0Acbmi+m5m9j
w1WdJr5LfKCCcbQm7AKwuD8jmlhbo7zroy6e1ymbKaQPWTj5Gvm66Xvmd1ZL7zl3znrfoQmIBu6N
DoWjj4IZl5v4XFRZ/Gz2FPy+OLz+ktWBxLPUm5HvKt3V90ODDtuy2GOI3yQiUTTo0LOFZF5mI+al
BRjLBOGYHwkTfwuTOD3Jac8NK8soFvnFUH0MpL66i1D9BFVFCD96EbPLhrqui2YboZuusZYp59Hx
r0ztBMFvI1nPo4DmGsgUvuApQm/xJrX1yLr9fKkcKxmr1Sy4fKh7qFotx2EFpMkspK/h9+5US7Gm
BWQtm5SqdhrAOqQdQfFweKnkWLgBMhPhjzIjD9rCRisvssld0h1rvrwfC8Ptvwp5agzeZxo+wC/d
4p5EUZqb0vvJiquil4VY5JZsxLE28eDl55o+N5dS16MzUoviHhxjea8pUck1JffGDKhzljs8G4pf
TSLnr1oRxofgowD/gOWUy5lNOe7olSZ9oJ81MFwenf4mGNuquYfDa+drYVgRAuvQxHZ97iQv3phP
FyGOYkBDHMQ6gxK3W48UrmP4BoKzpJPvJtzwynTewE+M8TgpCn3bg/wNv4jVx6gmrG8NtP5eZ9pB
Dfq4OmQiZZdyHuRbe3TAxq3dYiyS+4PdKrF0dm/hstTTz86Kyuy5GVMvvi6temp+iIyOG3aUltJI
+GLxfTjTAJdT7ITCqep7oPveTzC86VqznCLZ0gCsXAhmeONyz9ZM6SVXZoify2nftxpyo9pMXviQ
V4s73C5jHzpi48KlSbstHc6y+vb5i5kqTr1beRRUOWl14rtvIAV6FMdKdKwGOlLhRmhlQyvb4kZH
5dOKhgxnickdhK3MdxTndXDxQX0udRO5s+Cg9tXXgn+U6jUVjTTTMzhPwyT2NayiDiz+ONqnMwi3
RgRoMKTT3vbbVP8J9lnyKNl6SrLn8w/6cCIArqLGwIFJpwlg2dFAw0FPKN7q/mbx+PXbKun16gxs
YNhsMm9s0AYNQyucVr27VOUX8HJE99+Pps0Y4gplE2UA0KvT+/00h2YzweovUgzH5JT6V/AIFwbL
B4PF31LuWJW2mjR/HKYnZJ9sdzjJOA4A3M9gUq4cOTrdj/G1ZgTdiJoTXkP0PsHIx6pI1id5NXkr
TZ8iPd3rNd3efkc3sdfqvZkRux8m5OyAjLm1lt9FwPvEj1RyHocBVVLnW2tHTurxAjq+1Suj4CoW
fgNpg6MH+rxK6BNyH0qpAPJyJfrVLqkf+psirRqdzQ0KiPJRZjepBjPMfeXZjkWl03PX8x7rk53e
pxl/fEYXieIW8VI9OhRLwk8ePlU062EBqMWEzVSPon7i52rpxEVJfQqzPlUTm1I7oliIcpcSG41S
rWaxUMFHNe+2GFxnnNZ1qw/zU1+0c/fdqKLZKE9th+ISQXwo+Xkz6Y4MrV04gPuYVhgQgJQH51Pa
yhvLlHwGznOWulzG2IKm4NFCRm7dD776d8AOWueyEfiE8c+43hli7xVA5xaAIR19wq3LYE/5lVY4
zmjdaBgHmPoulR2KLSe1Y4dhKsHbi1qo+Um42Z2NmskOu9aNgez58u1tE5R2dWO7LJNLDU55rAp0
hbh3mxrofQfaOWRr7tFQgkHNiCAtRcvuDJvK4JNZRvlYnelTS41RJJBotFUoUHLLthEY26g/Nare
YuHFVEUZ+smC1Olv9INeFzCLpefG33R88RB36fJAyaBlh2dOnf72IUszT/Xb3q/GmEnPkN5lSMJS
qg389lM1LwMD5CZzwddDdvWrBzMyc3HrtRYUvwGyRXfpO2H026E10N7nEJzr52Qo9ekcraACMD5X
SWTg1hJxRbsPYB0CYV73maYeCiqBY2rl4LL2bCPip90YtDj5rEnOaraaHuvHZwMxDnHvmBRet7CA
hnENYHruH8AX4uQHpPD1zWOb+u2zW4XlnAZNiqFVfVOb2Kb7u06D6BcGcD+hqK2NyfXYFR3ilSxh
u4soHAWeF0nn0sdtx7dOzBEUn0YWDqLOP9VpvHf5hVn5oQVkRTRK+w+CXHU2d4ZTJRjBu2N7PYh0
cEpcSPXO00HTDct0jjBl54UBlT+UwNbSF9qwixphERVgh1q+ksHgZLkbZ8jQD5CfB1qyXUUEClro
/tMUuOZSWU9LhXhwt4JWHpH0ThCZs2WV1rAh+lMuS3wjqJWkYmvhlS2GWz1HPorTWshseag9ZPG6
FcqgrANTt9V/ZksWD5UaW1RGfe0ZCWr6QW6ytQD62FhsWpsEMXJHu8xdv0KKrA7VEZKUjmvvU0Sl
WGyuyJREogiVtM4uGya8UoNW87P092GXwX5Sf8jm8sy+NfFOGZJvizUamh9QbKyz575AmygLRJzM
7BVCjJr0BE1vFdbQZ09/A+Sx0kdDCxu59xfbHp4GQp8FkWescn+fojwa3qJWUVAyPCg35jUsoV/6
NKS4Gk9RpPbFJMB7/Y5oJHRZgA24Q98dJrc67cbI07xVD2LQukEbsUkearPXs50hKRqjmBJTYQQT
Z1Vz+o0IOPi3IO1ojFNNthZI/zHpbnUeSu5AEufi13laBPiW/+gAFtPAgX/44CTOXH8Aa2OM/gV2
KJL+X27X/b9d+Kr99yaLEtdYC2ukMdjmmJnqgSfRRC43xlj39caOWEM/q8aQ2oWBBWtWbmkbes0N
0NY83aMH78R6EGt9Na3aftHOsq5Hng2TldQq9kNE2+yyoexKLysMsy7dNDmoQC0QdRJGD5iuKl0L
NJwp1L5tCSsUTNRbT4PxK01clEszmu6Txa2cIljiBv/6tTk3ah+NQPTmM6Wlxg8h7mgkjX3kqqPS
GzxjPuugMWTPlk+yNKO32EuBOGsr5mEbhlrh33bSVvhMWi8Tc0qVXvU1xjFUTKNCdJXIVyHA1QIR
tWbpHErJrqzOrX5IknMWbClPmqkxjMAwcio3LcvE805RgPTY0PaY0vVdxU6iYlzddkqq2OIs0kBv
+DYuyqu3g43kAlL+Lq4t+PuUKRsjvs7lFI4vKGeq8/otV7INENDl6dtZnuHAQIIJSlnto3ielVkD
e191iN6O3zSuVKLwdkhAcYzYmo1hq3TpkHgBXlTn1VBakj/mdgCBONJ6yJ4hAFlDncUpOinsqHJs
1fkJCTphutBqStVQAeZWW+pw6lWWmYT9iv5umGDJdejVOVqs4qaL0aCPDXg5mu5KZ9QXcIaHJlFe
gs7gN3emOtD9CuU2Va2cVeMJ9TONsUxzZE5+d8WIodlaYFfGP8MhmC0rnBizsNsZMYu8uU+1UGp4
qOoZzuOxUWU10dluR3al9LSIaGsf8lL64xMf3EQjthvrlj3oWadpyM/VGaJADQECjH3FH0DtR+UD
eidoeoGibFVO8SZVmbmFWjfkNTq/TKlmadMGLOtrK+/wBBfDIFusgS+anr4pklwdoEJpb+vIDU94
K2xnp1LHUyEFyjn3mdlodf7QNL0KVn6YILTxFEMs5ye5uHCe61U/YftWcA/H1gSVnb4wlUYc+D61
zK3KUBpxbTlR19lWVqnMMd60pPXMV19BRp0zkDVL2t7X+oA6w7Up0blLn5dSWo1xFZUiYyiqZBC6
BmVw1PjtZYDWOrlfEiTG8DpSZaxUfvo4D2mHJhpilvnDW1pggPDrXup29vr7WUPG5wzHvbhTheqc
K+nKRoyeUU5i1HF46dpWOSH4UnX0OLEN4/4ySWOOfZS2Oga5A63HdLzlHonZVPz3SH6rjyxin4z4
29hIZ7htPBkxmQOmrGHAWlG/MGyKns8RPToxRgiaQJtIrcAGtSC3zICAUdn2HJhAmZlIoZeqeZlI
LBRmtdzUr3ALkt3qpKm7ilcTVtvxX85xW7BFNBlX/BoDOxDXW1dWKpvhAm6AWs9lW6mpi3yMkTmX
DoCQOi4cfqdVWOQB+NW+Pg40BL8yo/RBu0TIqkx/N6gZSCwYBxRDXLVC1GemKFa16KWkfWaeoQLT
JnETYKurYz+D9GJ0Sd5fJQ/uoDXlox9jjv3L9XneqjdK3e52oJvq8tGuc7yGqJZkiJoEul409bBH
KSrniwtkDQs2DpnnOqXVk31PY102RjAVCRDQdSwpc1YBPGW/v66yZZm/y7KyCtwem3hpBmDsmUka
NkhmxrqIu4xrB0qcokIib6lmbeiV8IIX5/dTNJv8rVgahCRWM9iZflq7WTi5SCb2QzFtJFaT/DAD
GJnlOstZUNf8XkHpIkZ7tfyZdPHQNSsZK9P6gLHJXOO8G7wqRasMUI6eb309H0R3ZfvZ5PU7FLlD
g2CXROLGMChYdfvMb9Xz9UjZOGwkeoj8ZCPZbe9DNEYLAIdo3BZXdTskurefZOe1y6nnzl1p0Y9f
YiRBlrbJknAloeZIY0tvMJw5I8u0SvdTW+m8WyxLkAlJAPnLoPtTWHGpNRc4p6iFMrK8VcRLkVq5
DQ9Z81vIrhPTBxZDbqPlRGIHJyBWKcolYPI7WArpc9vicwlsM2zR3tl0XIeKb2mB5AYKplkeiQDn
AuF/x5/eY2bHPnedDvldnNvni87IRxC5aOrnBZT3WtRIB7nJ2HnfvcVg3ThJ2LQmjXUjERem6FW6
WlT45HCeHQ65dOKcyVdmOs98gnX4T0o9sr0saIsF/2klIaYuZVxAWkLG4W4qmlL9LrtFauisKQW7
Ny0na5muwxC+yZZF63Oks1BIJpfX60nqp6/nQs6fOetrS5311kxZxIJGrW66ph2p09shrPXJ2keS
o5q2FH7DNLl8CxeAMEpOhB54NoGCxC9sjAn7EUPEzXlbtGaX3HJPDAcjcDIo+c0qg4ZIwGzcQYV2
HD1Vjom7tDqAXS9ipxKvXCI7vpBm2D2Fs+PkKEVW2WtOGhZqWN7wErqDasqzFXkq4KGc5XJmtIPO
F/p1r7TlzbJWYJG00Opy2Ga9nTbZ3nHqePZ2PqiyaVP1eilvrM6S+AwlPcNG1GDVCD3EMCgQBoyp
7H+P8dJJFZp9Fs7ruByuMVrbRgayUw5+w+sG+7B4RYeoI7Lpi88qWy2xv/Cn4PbY9t48hOWEvJUL
0iFx7iIkoJ8bzVKAnNLXVTwrDiGvg/5DPvN2uL6JjWWepsE+RdCFikrwJs+MI5DKfBKUH4l5Fnay
jLLpRSqodod0PQoLdR3EAeD1QjHD4KZfb6lSgzGhXYhgdJ/0HBBea6hES0fLsqk2ObLf8dlYz+Fs
Ps2aP43LTjDA07hmhXj+N6yfuipal66vR7+Ql+rCb/4wSwRoklgLFySYtMEaAgRxqsKGUCPteRVR
ojCaPSW6zEM9tNPvZBXK6SlGpg4cVIxpabqziyGpT8wBH7AH9IKLcbU4i7XsorqzljtSq0Vqu7by
xZSczhSaZbJusmrJHhCg0fQfaFgZ5cYcYhNCo8z8MQLTbPRtUwdyzPrqFl0FzAODJLcSb0/dW0s4
yJYZ6kNXTfazEeaTeaIBE05f0s406CYsFUq91uTL8rTLlwGEcjdow7eCjlx4hVmb2pdtibSVv5sw
OY9+h8uQRv7agR0HPwLIisOdJc9qsZ8rIhZaPQU2jBbqsZzpyYW6moU73Zi6sqRGxsiRPLoObV6L
fqORn4tYtsvL243rLcsmDVBZz6FIcLivaFaoDlwbm5XhNvJrEnjX4vJert0KLhOkvhqD9HrbHi7q
+PSxWg7rfzrkUOZhV+FDQrnxzWsgAXyZPR+u3Fm4qFTzLc992xKuGFRaLfVCrUXN6qT+g7JB/YLZ
RQJofbbVvG8Xy0P1YSWQLq9N5ETCcSBomx4rDErc8JaOqNQ6wcyBN8NxoUnPO0pk6VVlejEaewXU
leLUHRZskNZzNKmQ8aaFqXFB4PG4NE1s/gxLc3WZQdKeC67MDFgbiAH4GeDIkBmuEAipQ/ZMlvRG
9Ju4lBO6lno2/E0mpwSRNW5lY37HlsJEIwDq2Ohj0AqQIiehPRfjJRNYj5dRVnmLg8WfteiUTxy5
YPGXRFP7y/L9vv1FLtGnL7EnZfqQpL7OMmybuUtfOoRpxxxxabA9GeeF09j9ql9glHBzn0eFe1rK
pZyf6rFQ5a+prGrnVwqEJEl3YftKTbVnXQVBPZpU/K7qQYdPeigeufTyK0RNShCOsDi0Wg1HKSed
QIrPdE5uBFGUHwaENpzLzgrVSTAZZslUvcUwdpxHeSJuB4sMJzEkbJ8Z8qoPBF5gCFdcozcmmTCc
49Q51Os4K+foYrym841uqdtGCIdNXUsgry0PaOixKdY1W8Je1v97SKuiE8NeZWoNZIagDOKMZu80
u1noQBcpmnq1eV6KSi2+ROoVxzeuRwMTbbaWKmhIp25bHkZnr5KrybWGPl07YgpZmNMbeJAicO5T
8yhmFk+1GIg0ByY+A7W/ng81gALKo71HN4VLtKaMN85CbMo8B3vgbu5OEIwb9O9LnTjtFqBl7aBM
WZsMm5eTY91FttEPd29nql7Wr8XTEaDnjN9LWM8viLpLo99YgLnUoAG5Z6xH+iJ8Nim3Gibk/TQi
s6azyyFpRXNbrzgC1anZGMpnYYMNGsXglauZBYOBaLHRdkGLnVCPvD+SwVrLH+jLZTx7KwPQjFWZ
BgWIjODQvNXyqMMyY13nqiDydlmMhrDlSlH00EaBlZQjzsvrRA4TC7gbZmfeuZhHeKTJ8xwSTppW
jKo6BO2T8yMxcZCDpNhZjugCSqNeZMIhx5QEyK1X8U4U86SwS9ZQXDB1DQAOPiHSHJXgF0nJvCeV
pX7Q4lJwBYDeMxSdXM2HSk2SDa51zrijjp531Pt+LZhw6uRexoSVXGyOAxxZ3xsn8/trN+P/iQdf
aWMp1P9/Zx4ctLGuk18NQiZKGusikf2v/EhfS/2ONyqCcP6lIzelsAzWa6eVJvUbFYF/BVIP0TV0
AQS42f8QEWz3X6q66sIRoIGNxof1HyKC7fyLTp4LNtHTXykK5j9hIpivsM4/m3AKLkhnkIfoBsD2
4xa5rfUoEWG5sIsXq927Y/KdV97Ktjh3EeWkroi6R7rM0SY3ULdy41uqvmcoGXhbb0h3cc6/AawW
77G5wLnesJ4EhoRBr8sNMvR9YCbFmV0sp5RJtnqlf+ur/Gls8t82dsGzcM/AjpwSyrn3AUEKkin9
SWPoBCHnBy+uwIcrmr7ZV9xJyXVxzFyp//PKYW1TCO72FL0U0BD2iQtfDywd/FrLfVmM9leR+ZhO
qeqKHDzUlFAaXZM63fDBl5ZdPiELuq9Epq8xlUeUUSRtEFtYpNtw8PNyqdbIhi4Xy7wsuOtk3Lhw
efLpsK38RPEsMWqxM6hQkZCPeV08+RXmDkZ4ioIG0mJpeDoP7taIeXzRZS+6aPwdgLxoMxhlfXit
pDUhoUmBSDFspyqN7n3taqqt62Xxsg130adxhnuNoGDQdslPLuWEW94E8aUKfzboxUmnPygS8TXu
Xx49H2IqEgMwrN1+3bvpT+CK2C1lL02BVkgBPDSgRntpV8b3ooXnl41PgzM/tC0zh2HlBPE7fhkX
92TBcWpFQxGT1xzGeBs6l+1SbNK46fDOza81f/m+jIyTKZgj4HsBVZKbvquvM6BiK9RI61Xmw+ca
PWHtzEU1kYzzZkJXnQrmLEe5LVzvEaToqsr7YZsPDs1vtCFDbdFXk/3D1QellhQHdFbiwKqSl7Cd
5jMPQugm6k1t4892dhpXnEO+a0bBMts3jp7AOh16DAk1bmjtlJ9ABe5u7dTqttwQKVUKazrNoeVy
3ae62Db2OoudaTMv1MXQx4BwWiDvuRDRs9KfVxpipRuh9+0ddzM4htICW9816YrNDCtMhyZe2uFp
2ui0UyYbtzu6eYlt7bQc3r5TdJcz5hM0D1iaOdUwfJZY7I7oA7c2NqNlrKzUPwHSAZ+4fFrolqy5
z24BFp8adnabp821qzP7seyuC+pxEVZ4Mjvwy/6rqIzCUrzb/57v6Loi1gjup+JYvcYp9QoTcTfa
eXkNML8Suzl19vQN0Q6w86/Q8Mctf4SyiHZAzSHz6MScI2TH0BuGhtNrtHM94MdO5O8at99pVfkI
9WgJs8tRjJzQA4Ui9DP+iNPXh2/6UxvoAzzj9eEEVaWCIky+932HvEQaGtEIM0LzPHuxhF6tHW1e
mfNEgMPk6zARRbvyw/zcK4tzbXG3n7/CMUJAvYEBNBqRaA+YwCsi4g9gpwIeUpAzIppRw4VtFudR
7JxIWaxmO0d5KftiuF/JwkeTC8WN8wJgOEyuY05GaektbgJMbsiVnH4EMPX5ocmwOmHLNzC6KGf6
d3aGPlMsxofUdi66+sWU9DVEtMo66KJhshVdCUbbfvArbV30ZzIdHrzK2/Ym5oi1vCx8uVt+Uq8p
V5IChjvXG9iiHp4E1k05wyJdRvekrpLndGxPtKg9C2W8IRptdC/+5UjEIhDDfJpy9IZqyziHYtWs
eHEA8+hppNIA5kyxMo7HZ2mhP0F3F4MIqzkzm0VbDaP905UQ2JUqi80Rtqt74ya2oQjkPgXuHCHc
gC7xA2iXOyjID9mMRsiiP+BfxCJrvEtTeAjyePFpmfTbqtb2NVJcB2TQ/+dSX+RS8MH+2CAfddOe
y+cCOPhBs1QJk77+gbfEySUJciEGgMdFLxGFUIBNb4kTRE0dbLxO5oKMJ+hkwDBvHE7/X46NGjMA
MqVmaIJ7+k/qxO/jNPBAGlng8Ui87H+UOh3hqsDYwJ201F8AFpLgH4cT4QJJQ4J+I7s43vrCNr6Z
7jzul8WRFKQm85LjpDsZltm0aAma/q1fO5iEc885R72RjmTf2isqQsOGfE/sug5ie1BMHaJUfYLf
X8zv4bjwVq47lSd/DPRfgqF1hLFTbw9dxLVtmDdIDhzD/oxcE+BUfWuTw/a5LlDXPvP9wkwVvyHB
EFX8qNJWD+Y5RcgDfn98OuMeF1i1IUSAO6XYgV4rt4OebJeUQZhs+AISLugpAkokGk7/1MbVLVdy
+UieqwddUvpPSF3pa9C5KSU1QEorOc3TTlrxcBb7+oy9WgdvwW+dTYdR8aU+FAk6P1pLD1lTZU3P
3EpARmcNgIr95wPycTxMRXpSIgi+D2vw6GQSGKRXfZ5ZG68ppru8TlqIFb0EAekTfWb07h6lvlAp
7Zvh5fNHHx9MzAWqcToXAEjHaIMekznLvCwir0fwrB/5C8An/56iG5xFL5m2dR1ucxfRBYpIhMFh
eMBuIaMMWP/789c4Opx4C5YzRReYtowAOmHvj8cqroHLTl63GZHUCbSGy7g+5r8113vgqFpOGIck
+PyRisjwx/mkHukJAHNkA4KoeswVGuoYz2PpIps0Ags2He+xkM0tofyrB32cXR7kmJiuII3JdVgB
hf84eMsak2yxON0GcZs5DxaBeVNYCRJDadrryW3oOTSeeZoCyvgCmXeMhn79SEjo7DGV9UCOff/s
kJmN6ppUMgu7alfUst4g4JStvTZy4UE1dzW6cMGEskBrLA9lmOZfjPLfPl4NNExYBuHDKLda5GA5
TO5eifBRD6vnSTqPqZXrVIeB3aCxV5bO3ecze4RGVB/tg4/3QF4jYgLt6v1HJ9o46jhldRsKJOIE
/fcWDJ9X33/+lI/rB41wgrlhIptiEIPfP6Wn4dNSjW82bobv++zbyA8hohaUmf0lKPkodeWLeJbC
swNqR6X6dZr/WEJg/8ZMUgxlGu2zXrr30hC/KNqkq0TX62BJm43U53xPkW1tdu2hGvNf0/TXrfB+
q8Dsg5jIcehyFoqjAW3tRYG3eXxnmT8pa53rU/Pk6t2TFfV7IyxIXSL6z5OjHEe/6Zr/NKbcYcRi
ojE1CZzc0TjpPUTpM/fHP56Fd692tMA77o9DGPFqrvBPzdK/9nEJZGr2nz/mL2GSIYAvqpvAbNFi
PjpwHQ0ZyJRODRj96ZvbtcirWQ85RowBeM5Nq+Fqq8cX3oiimUkZMRgnks/P3+Hjslb8Sh3GqkFa
gqzK+wUHrKNLq35SgF5ZbVybOiqgIvnFlx7dydRS4ymkFZRkYFKqYtKf0Yr6fV6M+sBTUvc+mt27
Lu8eSk7bZmo3n3/Qx6Dvcfb7aH2qAhSkyPePgtjo61L0zcZa6ma/RO4j7RQqCH2MFIzoRJB45vzF
IP7t86CLExwgl9kYyr5/pg/6CReuttmAK7uLfD/DzrJ56Wz3dIitn59/31+iLx/oon4DLl83YRO8
fxjQnsUEyNpsIE/n64ISN85OVbGKZhBocZ2Ou7pLBmBh3mMVjSu6NuYXs/nXdYtOA1+L5Afg8KP9
0Y8hoGcAQpvGsS98jvgzCszpFuLlepr7X5TBqPAaKbhJJAPJW2+TodG+GPO/vgRFSOK/zjmAwtP7
cch8mgQYpTcbMVWPlqXfzoZ5MRvdXW3UD6R215xdSyDFbxshLmuqSNv/UyT9S755zOl4XdOK/OLC
sFU336N5GAoQcVEbNRtYGVT0B+3cz/Rqh4FPvOlEuW3tFn5Xkm0diDLB5HehRj1OxGuwy5uugz9d
zgYAcDcNwGtlexf22rqpqBx+/qIfF6cSpbUU7ZOXBND/fpx0D9nwhQs1B5d9n/SWd5r6HuUKuvbL
oH0lTP/xAOMoQQbqtTKM0+zRqAC2diDX5HjDiHb4mWXon1qV9XvQvkpvP4i7Y6KAxYJH2KQNJgzz
KKakaWhkU2bTqZO0evP6ERkjSrBlez1F5JVJSGMuauZyKwvaR5Hpr4Wvj/u6yNcg3QqkES18BWJu
62XmPnWON+y70Y6CuizMfSdIJow4vmkG5sfOCy8Q2MGs625eD1Zvr6hj/Tvqyi+IZurM+/NMhCbk
CSwlqJUjHoZm2fu56qVN1SLMpk3a4kTVEjVXYBLrjXCXZ9OaH9M+wnkuyePtP1sjPJdaPmNISGE1
H58CI+huoBVy2fRc3DZC4BYNmEUEHgK762QsvzoPjk+dw/Ngl3Dj5QJ7bPNA5whRvLpZAMOCXa1S
Xdy0Ueh8sfKPjwL1FNgjmBDBKlS58vvRxDnLKBK9WDYmuMj1ghreMiVPnV2Db8Gvs4O49vkw/mX6
4MMptTsDpu0HvwFYvjH6ARkIN3TeHulYm5h9yWezMf5t5GiTAoqgpIu8zxfP/WDFwJeqXBxhUJ6P
t8jRl4rUU3wNb9rksmyCmtPPrKy7EE3QIINxdmoO9SYV6b23/I4d71upJ1eOV56HZF7onT6i9JEG
g0/59/PxOA4GvBYXFGKjkuFTbN/3E4AZWAekopk3PvSkNcV7+6QOIxoO9fyP/Qt4FmIIrxcvtX2O
degQXsRuXEsmYi9SKM1SRqvIqhFaNiH0cjtB6NTU1xh+PbPD0A+Y2xU3TnBXlb1leSAGPCYvn3/+
h6Pa1SGccEChXQH1nUvD+++nZkM8B8kLWCr7nUMhiKjuY/IFUaRMNqaXLudj2VdnOIxSeEizBkOJ
QnY/P3+NV5be+6hCooB4EAREek4fhqbPafhGvTZsYD5bP0Ud/siG5GrUzX4Xut2vbOydO5DiAhkh
w49um7Se94jgrwtkam80rzlBL9E77wd0PKdGCRi6UYSGp1ahcmhPzdbWlurG1Zr4CuVPAatnMU58
mtcbVC7LH4IC8b6i6/bU1Yu5CwEU7/q476k7lHIrXerTLT0BcHoFxJKhuKwQ7ZYQiihkU0h2xtI8
mez0pcQa5lS5oWDdY0y3XVHxkr299lO469goP8jRmm7nfCkDb8yGPSAFcSkrQQdjyKurou2WXYxR
8YZ2RLomGc3DdTSO/8PemSzHjW1Z9l9qjjT0zaAmgLvDG9LZS6ImMEpioAcu+gt8fS2osjJFF420
sJyWPXuDCJkCDuDiNufsvbYEON2YZxSEVEVstXVPEozrU+7UmRUKB7nSJx/F5XpMbciGobPyk5gq
MIS+HRTYUlwzB3yxxUpi/XKLJnrStajal9RwaarJT/bDa9P1Yk1ZmfCqreF+WvFwF+s/YtXKTexi
3Aonjr4MGrqdMnUsvGNq9DMddTvdkDsKrahQ5L2NoudroRjZI1oa5xTjN/hnzEbGQiaVU18imvVR
sBHw0iKvhfS+fti5Ost7dSZq1KuaNADcxD9anRoKo9bOZjek4ccj+p0Pi8HMDpRjI1XTv+Y7ZW4I
iCZVcxtXxqMVm0+Myx+1I74PXY7dZCLsdOn2DSGX8ax8UlX6e5IHqEPnQf1dEMCE+/b9FSSfeuQk
8jW1cRU4ok1vSaN0b1whGTt2Eh3cUcbbnpyJT3E+jI+/3yZFj5V3xdmZaJSLt5loUR9HEWWIiISY
dJeTlYSOxy0Peu2iKxfCFs8IjDvbH1FWodROrZLOnVLeRFZZ/ZJumn4lX7DnLJmmh6qDKLtEFtiP
BY3lKRP1/M21EwxZYvwHFbJ2zhK3O+GHLM7uhHjFb6LKMv0xcb09bDY57pR0rm/RhDxXmnZWnULb
448yT4IQeJSg5dPilS9GRZoEXT/oWajNv7ZkvX2fa08Eoq6La3qZ8gA229kLS29u0TOT58x2+H6c
TXGeTL1zg6gZynIrStM4KF7R7hM30x/h5Nb4NhRju7Du7StrEIjWVC3MIhgWhRwc36hEMyLSnrtv
SVlPT9RtUCmZGAy20VynAdmMtJQ9lJXeVhgr/6TEGHaVEgd9A4eMf47qsT6RyrnQwe3G5UXJB+WF
fbb22E2G9WJJInvprOasnlqn01TuNfEsCy/bLM0k7/JsKHYuyqyD2ivpTRG58502RnUwAlvwlU53
qJNnQDgSbP8viT4Q56EYiAdi37UWayuqvjY2XVM1Z/Lj+n6Xo06k65XJa0soaOTXtNhdJpIiDSIF
aVY4Rz3Pwp66x7KnuYvfShXPywh6uGtKzHOaoQAvTzVx3Q0SlV2bVt9do0lOVpIAR6ljB6SoreMe
inDa2c7qWaLBCIaZsu4zewoL0TlgNHDdVrYvlsTZVm48bGHgN0eyfLO9njb5LzUeh9t5Rng15x6m
JW1KzkUpM0zMeho6WTrRQ1iywFUzAzQq/eBsNrJtIrTrJFKVwYfvlmz60UNkb3SuctSKxHqV/SzQ
gtoE2tIkr/nQXOApENut2TUDHItN2I9RYxxmWInUkPCdsZDQfWbvjvga95jrNnvVk942yxMliHHI
hbkdGQe3bNIQUvlwVmc7PYLHd/dF2y33qqJjsk9HWJB+PBXzcSFN+c6x2TxgO/OucqOLqHGnD1qW
a1eNJaqwF636BRJ4dUptYW3raY52HX6acqum1XCUbd5sGhQPX/LMG3eydZ3vKJib/VKZsgnMJU8C
mc/l1xQNGMtrBfZfGWWg65gbfZWAyuNkRU2AH2yrYQXYLNJW+Mi09D7TpTiateN9mcfRI7nXkveo
/GDTLbXbXENhinb1iCt3nB2eSE92cxVjo6Medh3ZeH2bbjrWueac67rF3Ry72sb2eqw0aTn0fitq
10ZDYynHfp6as2Vn7QOfyfMAB3Bju6LYKOztQ5gKzsHrc7ycbqrsF9JoNwvq+kesgM5WxpFHTFgm
76HVLT9FwcvES+PuBJPmfU59+XpQRb+pihx2b1nY144Tjddk9jo/cORWPxEq8uqiMvsmCL8If7/T
qcvtbSFJ0IhSWXOO6+f6pAkvkXunJ52tK1uOfphdSXc1MUdtUsPUHglLZtNQuf2eoCMPjK/anFwR
zzdKXsJa7+QtxiJ5T8BoeopkVu9GCvs7HVvDVtFR4RSTB6wfdtip4TR8JMD1ZbIlfJfVGxaoSm/s
iXS4s8EFnk3Rels9tbPblCPqbRXD2MEZkKANIaJzuenrxbjGFJDFfoVtK/az3PJq34YpWSJIMa7t
1BoBYBbTU6U0W8gby0M6ZRq51oxfLtFSN4XAb0MPMDZt2xpG8HsJ7tEkJ8cRMgoHg1QnvitioX8u
HP4uzFPxrA9tduqMxP41yaoK+gafkOGINCwhcqKQgUVKaxnFUTDxIL7Vqslv1ORYna162OOTG8k+
6g6r5/xmJLNrVxHIcjQpJ57TvHDvFLwGmwqp5P3gust3ok7Sr/ZszneVlzxUU6282otjMvekVkAN
TTujgi/RoI4V2ptluHUigg5otWvDfC3wIvqD6DKcOFUmnBuRZa22X6A131NMEcelzPWdPbv8ZfZi
ztPojDLFxE7axqbCmyn3VdXGd2lhSky8vTdseMKTxVFNq7QNVdpMblxDKP7UzPYYDnbs7JJcxnQD
ae/KIG/G5SAWDTi+qCoSR+yxCdzGJlwua58KqU4BBk37pp6i+jXTFPm1SDzsjkM3TjhiZPTVIBUW
I4xSJ7upG+tvGdVxJ7AhbZCbKq1513ltTsx50nu4N9Vfy1A722Hsd+TCL76BXTtf4+muu0xmX/FU
FQRWOBmefET5AavMhKbXG787uZK/4IhKH2sh411ZGRaxwnLS+50u9S5lFleWZwIQqmZj5oi9A/7z
5d6KF+YbtUC0ZhR39Efrf5aKQGLowxVofG+YnmxpzLdCGamKxJMMMPfVpa9nwjhqSdbs4roaTqNN
TyYX4VI601ZyPHmZPL0/j2iWnqLIEwv8MyU5R7VpvKpq+kM4o3MTY/z8hfWPTeqAW+lJTswpdGdn
eSs0ya4mF67zBAmb7mFtqWchsvwAs1Cn8NjLR85Bjo9lvzixpBbPKLG9YBxbdHxVVzKZleRGxA9q
Pp4473SBIRUt8Lr4VLTZnW2Nle+NjXelSD7WMVaNA1VH19gSmUJ3DZ4JbW4xsQG2ZIXZstCR+0/9
JqED+V1mS4ndDPj4nJqJumORrmKOOOvmwhx5QSBf9hSUvOMs9WPMnnVfyrbhyMGZJ2wX6xZBFV49
x+o5wEBVYJUzYMW4gWm0LO1ORR+BZ0JuFNbcRPi/d0HeECfhmAjrUI8o7X2JLwL/Wnp0+Y3XbFe6
WybSAq2/86W01n1MW3gngPyFT/Dy3aSRpsPSnZ1kv5zUoYw3iN/dx4yt/JowFjoD+3nEXzi5kmIP
CrhkAlVqn2Me+Si687WKyu2U0JsaFIeYwln/J2JM7S2rWnyBl2DrCmdbKkDPcPuliG8qDN719M3O
CK0oOslPngQXtPLkC08o/1HCKvTzSnV2uYuLD1szu2vXO+TWKLdEZnQ3PVruw7AWb9b87a82IJhj
V8TMQMTUf1HVoj/VDp9KXdbbCbWfr00Io4ZOVmjaaidwpJsfVMMI0fQDaQLLuBUEVAiJ6SLOHvmY
0a/HyzkXlRt4qoDWPhu3vT2pfPmaeedGmqSWKNX6IGcUNn2aVDc5JpvbFe9V7tpWJOdZW52WNAzv
WvzH4YKI6rzM2Q1r2yDXJ8MOFsFOWLZsRyfb67apY5eBx0R3Z8mBXmpRWldZlzb3kxF7V65W/sT1
P2N1pJC0sQfbvZLrH6gtwMnAVNMC5yWut0RBF5WknbvtZE5OYq0hzhsbeUwmaVGXiocn/junka/r
ONJtW6v2Wv8Sly9I/K2d2gMGrBm1xyGf2ZEZURI2ZNCzT46yK31AzYcFmncYR802jcqztCrtrJiM
zYw9hjLo1T7qIrlL1rSYCJEef336adgKwnYrmc9JZCzE22vTQQUn9qREdXNVYAq9H1MtPRh9rt7G
Q9SEo65yyKkxvtgbTZ1kuaFhKpk+tfnKWfQybFpzfrIn0fuZV2eIIm1kHU1pdoEz6jVWB+hy1yuW
CGd76ZiFX8MxQrmFLs7xnOZEjwRylodj3CE4weTjGQiDnwPsofnOS8ZkG+NEz4PJ8/B/Ksbyame2
mAjIgeeCjS3C+EJ8s307R4nB0HHb+nvmFPHDqACm7jMpIepFkxtvKFmMd53gkB1k6jKdmz6azmOt
yx3IO4Erdo6YprBElY9DkSlkkJqr/nSx2QDUmkLNiFoi+prNYC4CAAyvXi1Ned+RiP4ix/IfcpEs
E2j3bPDSydzWU9VRCqogAEGhBIginEzLvaIUhVpzMbKdllfZfVrYg48dxHvGh1t9LQFn+PSE07Be
13wNV2agYiBL/aWdmXh7h9ywEVdgaLIKHpROxDeqXfVssZd039V6RUXVEltkb81Zll5QjRaG1V6V
PoUYNyRAMQ1GekFzv0BPnnFNaDACoqDr82hLxLyzx1fYb+25ED9nhtdGjR1rF7mKs0O8SVp3088Z
oa3RrNyCvO5Czgji6reYpjdbbZsv5bzqq2v1BUuUvbFbVzuCFRd0xhI3ENSb0dz17o7YOuFnKUol
WM2bbrLY1BkyIdUmml7UPG53az7Crp7sY+PNZ1p72pdFKL+cKou/jJOR/hh7Vd0tQ1z+HJQSeQdO
+zww++p+Kob42Fl1coW9l7kdVtQmETMRbeaEqneqPO3BwzsuA7FY/qysP6mDUUZU5ZXbtxh/AG1U
weCNUQC8u7kaXT2cDPZ0PbigfSNyMkgQQx/hMiLPtbzoqC0GGF+lFxutwm2M94uPdaUM6HE1nQYm
K1+KlvOL0nnXFMoXHGRLi06E4ufe6vEo+uwYHPohddSzvjZx/wj3y17ROdoEUgMu8DafirClJHKN
h5gQRcM6avbUh4vRsr2NjYGnaNTmYZJD68fGbPs1QKavpp5PByGUNaasKxi/VWttqbDhjys91rtW
34zJIy615AguplZ9mbBhhN9F+0awnvqj27K7Wz12RfYYT2l0iDQVuyIlCSoQ8wOubxtZOqzd1PVi
7PS1ORwiQxt3lVGmQams1lFysPaAkcrOV9VFBDy0OqQyUAcee/dtBmchAvmxensonLNGZZ3mXIFc
Og+IzX2WnWD0jPFnTKc+YAf97OmdPM8FpmYfwd5tbEZVQGXE9Gu7sAPwT1eeg+DM7rtpt0SZtzWU
+rAseMbQs38jzujQ2clrpZUrOWI9xE017NNssbdysTuf3QIa4l4czGFIApiDy+MITMyHObgEvdTU
Aw7kbabSvOKsEnRjPm7qKW4og8wLX6yXgX5ylB2xhjvq7DE9x3VFyABuNzKfrtyM6phu1lYQuRH0
7Wh+nFuj2qhOnkMzsp1rzcitwErFlVHl6ZaEJOzTiTZv3VmlhZHK6wroPDNgcR/lLmrwtPQYYj37
XRkikn7iJbz0cfaFB/VltvL9ZOIBk0CbhrK5bliRze3YxqLZpJHbYRWXhscWZZk9yx+cuQpcU5G3
BtmtR01nE7RgY3KYKSe/MS0ktSkW+Ft3aeWdmTZS+GKslHuTMDy/iTP9jJF/fE092wpUrfoKq0Sr
8TUQwN3FFE88oAfb2ezjIILSEWbSM3/yPXnAoJj2ZwbLybYMvfcFxaIg5mxZgSJCt2ffRoWN604b
ja+jZjy6iw79qiS+wkLU56Py+pqWeroB5JWj99KWU9U2xZbgQm+f1roWQDniZAZWip2QMQWFFnOe
Tw3vu94tTwVpWiS84vBHSUihZc5+UZzIg8ZLn8DhD4gxE7Keiv7XEGU7ZjuGnMnhmtqqfmvppKCt
tkTC5Ez3znAH95zC/dhoYsj2aOPKc6xoh5xT8nmteid+hfed9aFIIWLNNct3bp37pNevgRgVZyAH
6CUb7C2T8c2NtTgga5P4dOJirwGYlHxck723iSL65uA+3uPLDUYa5eeRrQHqvl7+gNEm7utM0jUg
Q4LkdW05UuOmf2AbVMss6YidPTTdHgxpeVaaLLpe/dI/HDg7OsLK2iOBN8Edx4F+HtogbiqFlSJR
7fSpp8hjU8aRkf7TWhwWqEKzyRzggGzAWye8CehOvBHqkLw41ERO8FuyO4d3cIqnpjpVqjGvFnyn
e/WIIedySUZbYu77PUjF+MZxcIRarMm/ZJYpD6I18n8iUc5XEun1c1ca+X3fq6PmOyoVLaehYQ90
Uwv7yBlo+Hf6JqdYA+QmYfDUsbUx2sblU9Tbb7HezY9albah9PLxqVvM+o6326sBSSnJPorY+MSZ
ml05LflotOrFqaqzqNhy3iHeTYN8FjlpzPm8NwNM4xO68qReSK9yhuu+kimdrHY4ZI0sqDtmSLc6
093NQGKQBY5gw3Ibf884J7cD5J+Hsh3bfZta7GrcPKZt2WR6TP2c85G8T7VKRrvGA1Tl5xo5cfGS
UqhAUeltIVLwmga2DNlJ75ledJd8Va9lnVqcCX26tCzvsbETK2gMAqGWojS/VLMRfwWmgSVj9sgP
b2rdpzinbLDV1sKfJcsElAQvEL1DXDuW0LB3ZPzAHH9PRS9QTY7EtPzZmjzkVB/ZqFm7xm5CabQZ
gmP3AILexrzT+o6WqIGmMUwGr/jelxQfOqiZdEAUGAWoytQEc7og729ZBnNLWXuf0OkIZFpVG8WN
KfoCKveavP+SuvC4PWP42Q4Ua9o13LJO7CHAK3MvCF7040ihMJCk1jHn1n1ntqyrVlPqMAHjtYVr
12+KMe8PCVXsjcUi+6pGLNG9Veo7c7Gs11lqpHYN0tgMbPTsMWFjMnnjKcUrfLUKQA/U65VAiXVr
0y5jTbDlWJZB4lUFHoeBmLwGiQWPjkofJdjuYcAc51O+Gq9FzEShq5H2mA+Yc9XBsLfzaFUJu9yY
g1HnFhG7MzzPiFZtBpN07xrKWle/D9xzUk1PcVIRfgiJckP0ae+rc53s3aywWHYn95R29hGccIGl
Sd/NoL5iv0HbHuq1PjxoplaGowlnimJ1ofgIoLPQGGGImRPcdt3oxXNGeN5LlaX5t1bruy/U1WxQ
FynOoE2mJ/WpHGX3K6JLcKroCB0wlmMbYsdzhf1f3HpxnoXVHN/ObpVtjGpOvnzcaPrtX3nbOl0l
ZNyC7WDvQWf0ttkz0QnLE1VvtpqZmYHSNax3mvdU5dSkC3FTRZp4sPhVT/RcXlme2LQABHaQ6hmF
9WKv22lwZzaeW476hVo8aVNWH4m5jX3idhLqa5b3yW++5GaSDmIxzyPoMGwavshI3v5mkwpTNBk5
6s06M5/mNRQukUbCIUDkQWEi1OrWGQcT4q/E4EPqaBqcsrIzr4Vbdf6iI/pkc9QePn6Wf/fNLAcl
tma4gFF1/Ndvf5YBrSNenJjoTErewM/v6EfdgQ9lOWoSc2NGeQTFFMffx5f97Vq4eIUITVYaKy1Q
vKkX2gjHWhjRfdqQ7KoVRw9WBUk0uB03UeI8isx4QZ7+NKMnDtw2GzkisFG3aBj4feNWt8UiClSL
1gulh/yaLqh7nlKzPjjNbGwWhW5bueg18ll1bVK1Gs0EqckNzY5/WsS3PhVth52aYBpQY/0nUL1z
VA2lr2GYA4PuheWCbM+iPX/lLVX5k4zmeeMUuX60QYuwLixEyg22/Ug5Jjmo4zI+t7m2bNqoxGaW
dcYGXQ+AtrR8drEexCTVa/bPhW/H59OrT+YSz68fP9G/lHekiaF+o/+ItoE8okvlrjfXKEYn5KJC
sebN1BKTpXremUp8Hha1TTWosZ3kcXCVlOkm/5Vqtooz0MIT/vEvMS+boQgrdKIkENvQwvmLTzvy
J8BT1Hrbz4Z9BxPTpVdhTLe/r/L/vU6Ps3j93//rZz1UfTvfv8bpheebx/1fisi/rE7+a5EujJz/
tjqtZrz/dDq5zn9gglgp4YwPsDc6ooT/53Ty/kNHl4sUGIsmIgj+5D+NTprLX+ItokMDQboayP/L
6KRZ/4HQ0gDPCVcZHb77b3xOXOGNIAIzyJqip+vMRHhTLmVhg57G6KiobvZKcnAT0tCr9hiTpPnH
43hHIHqpPvt9GUY2Cne0yExBb+e7eWkwpSxzFw6Kcqp7dVcAjzB+UWm4Lcz8M0/GpS7g99Us0PRc
aqWMX1wt55Y0IjaQkLfOOSYrMEib6VuqOC3QNqoxrUlpBjOzb87apgXTjWD1Oyp7UpDSa0FIs2zv
TTvJd4CCf/A1P/ad8tnCdLkC/P6NrrmqpHn45Ee/fSLaZES6BC6HeVOm/qyR8SIMPJLE0m3g4T0k
WvPYaDoNCOVe5DqwKAUHL8zhW2gZV6ouD3AvyK23ipW+VtMhluUnL+2vBX/9jYwxxNXskojXWd/q
H6aIhE7GkttNF5KDhX27mX1taNFmJfScMv0IDvEbqdm+K5o4wCZ2HSdm7xuNwy603LfJwLFTGZ4B
1n2fquphiSvsXlAe0dro24/H13tv3ENmy9yqooa4FNcpbFzgHPM0Y90sQw4o1JBBivoGeQh57Tl7
0yaNPG+rkarnZ6Liy5n392PCWob4FnWR/lum8sdjUgeXGNRIdGGBJbWy0bwkyvPH93f5mSLmo12z
jmf6ERrH1LdvghAdGilkiYWl6p6GudunFozY2v7EUvyXluj3ddjiGTRpkRThoXzzxu0e/FtWJV3Y
eu1rXLnIIgjA2BIXU22s0inC3M3iTToX8WZJ1yZg1t5/fKc2E9ubGWn9CZpLM3LdpJj87+1PYCPk
UNZX2jAHzneVp9m0bUsxEgYwzzuEbi11236av6YiVYgCj7TnOEeEA/aeUrCViySwyyJ9JYg9F+S2
1i7dGyQ1y2xPeyA/JYdtS+m+yza6jhrvLBDdXVvYjEK634clW8QmMbUVQwNkaBRaSEjNzSCUITSA
+W6m2LlB+7ejxRU91XVPDzCLr/BKGXt+BtEKaNlmAs521BrjR7NXzUCipqNCMZABGtUoo3Rna6aZ
CoYvy4KpRZbaqcnVlCvFljC5Qw8E0590FRSbEweQEpWvIHLzHSKYahub8odZcsDXUKq5KEO29rg3
9EnfGmPvXVle8smHZVz6YNfXgeEWg6vDjhGF2dvXUZeDW4x000ldID9Dz5Ic8teUBEwN9w6zVjWl
933iASySrqw2QiRD6FSteUgaQ30dUuvLMBjTzTQYJIAzshF0lE7YlfXsq7CPAyqW191ooU6HqeVz
y8pX2fKHoo2pMDVa/D3OqtlPs2HPImJtYqNBw6q6/3w87N77wCzHMjTC3FFKGxdCtjlWJSq5omUC
6ZSngtPzdbx0j81QvH58oct5//fzZOk2VJ3/o819+zwnornbeujbUKhFvq+ahWQGlxPhDFWFWaug
r4iJonjOGAef7BDfu0db59TBh41D5zJtiCopRXXUOMhX6vwVseI1fAztOVo+NWReLvfcpIm/Aism
8+qqTXx7k9HSWX3B0T5cKufWGhq0eIX5ELPNAIV5m0bi179+qDYbX5JuicjDZb7e+R8zsKaMUTXl
ahuqfWpuO5JK4Sf5qWX3m0ho12auBX1R/vvHyUVXWbeGqpu3+faiCrmmhUynNixjI994dnZlTvBT
dZPm6se39960bOvI95kWMXfwlby9FFAqlwJM04a6I17jGVikA73Qs0Arw7ndWJM8TEP/D+euKujK
/OfHl39n3KzDhgkZgz02xIshSxN8dFqPcdMaONgtCp9I47pGfnKX7wwamxysVcjqId+/zNL0iHzp
o6hqw3oh0VNfqi8pvuialh26AA0nU+UFH9/YX9UBxilWCISjNkZ7B/fw2+eqaU27yFZpQr33rK82
WnlddIck9Zh95+J+numEka4iDvYU61tXb7NnFwfK1Nv1zrKn5ZDMMNM++VHrx/HnGf33j/LwIeJR
cv7evdpkbrhVnPCyI3XXr/X4xp1fhPezlRXqhUUSPKkOt5wGQRH1bvfJru/d10AW0BrMBcjkUiLt
RBxO2wnqhzVl9703hbBKr3S7Os96/AN/dbz5+H7XsXt5uwbHVXYczEkcSd++g9lWYlYgqwmLxTvq
Tf0VAskn7/m9WyKdl8WLoxYcnIs1jGiSoYiWiXpym5g7s0cMpSvtvJu0+VtMDNKgfHLBy6hRyBWq
/ccVL32JMWnAsq1mrliLaJtRA78RYGU3ZTW+dJbQ5balgxqatQsJfOr2Flu5wc6fwfie6abtvcyS
+BG6l7HUr+OVSNg6htxnTvr68dN/79umDMXKbpOhZawUjj9nzpngXrUahybMleyLQ9zSZCBkzJK7
/9ll9LeXoeKa2PYwNqHdNSqqyJxkTplvIroGn8wi72wfcZ3+9w1dDKe6QH++wHgO02X5SeN1S2H+
phjsL30pP3vL732pv9c56DsclH5P238sO2Rp6olZEByZGXUBLeoqJ4zNpyR17lzrWnWLg5IXe5US
WehY8f3Hj/S97wbICQY1UpZQQVzc6CpZn1TBECv1SgUB7Y4/ulKKb/+zq1ysPDUBs3rCzixEQhhQ
KyAl4DNs1Ds7IlclXZoqhOtxeLsYG9KLiO9pDBG2g7we6+kZGPa91mW3ThI9qA06VcuDMP/xfb27
pGKZ5Mlx1dXp93ZEVvZASo1wRBiR6hcqFeLpZb6HyLkcpMPkF6VZoNqdts+qwqDVbj5+8gPe2VhT
8WFqW22obDwvzjmZnCOpy5L3J7TvdVN8VZI8BqMwBVpcPskmfzZF+k+vFxXJZhpd1fozh573zsfP
WXkF5tj8jL/cG3XK8ELZJcLaaqNwaYtXkhnvx0qiAkKfvMoKVrxtcddMrXEsyUlFT46NLzWRLXNO
3VBMye86RD+hBko47myAdN1Y7KTnbgxhyw1d9vxQAEpuK3h+bb2cPWuMd9CGH7o26U4kjX4hARY+
vLROkkYg+n+op5iS8tAB/htoxqhu+kk5YOZbvg1pypkuhqleKR1wc96YrYBSsRUNXh6RCLDXckh3
Rv4wJUUBbtu8Fa1zQHaWHBPPmjZ0C7QAJ8Y1PZ/+ylSRL+lLuh36+FGOxUhAk3GUrbyK3dQI86Rp
CHN2weYs9girF56gSW0Bt/LSAcxLix0ZdA92OtPwgcNxiBbjhvYC8Tl1Wm2TfKqetcXTfbWOTk3Z
TmG3KKXfue7VSJLIbkZiENhiAPoKdd43u1475q2rrIWKf0rL+ZF2BJ9V8yFVcLfHnUejr26t08pZ
O9Sx+e9XftynwA8cXVNZkC++9QhxiVeqswj7Ce7FMtGXSeLkTu3S29jL7vlbn3yE76zLLgcusGls
NtazwttvkGBSQoeTRoTA1+dAFG4cDIlKcz0/usuYAi+pPrnFv0paLMzwNWgHQZYCive7+vDHlG22
MC0xBNVsMolRaCwg2RS+soe6cnp/rNKXAe1yaI85DhjPuivL8lXU/RU/rbqOdWH6EeaSg4bPbmOl
cr6Bnlb9MBXd2A0agpUMHcG/jfhbNxOuoa8uGlLg+FQvJsjZLfPZ82IRdqK8ch1xHKTSo+xOblBm
A8d1if2LsiXbeI3+z6i4D2Y7fZYY+85UgaOUHQLJxcxYlywfQjUMp0coxGpTBlbRk1zUW4innH/L
4FhvFlgQ8yENCyoOF0dHowOmM6FZC/W8/G5n1o4Dxyc77HVqv9hxkphocdjABmr/ZQKkWoHatR3B
E0z6l25quyCpKoIRkz11mdRfdz92bNw5Hbrejyf995Y6JDPsGSwLsfRfi04OUd1ALBsiZj2u6eyF
iB5J1rilvXxr1YTdVtl4/fE114/or7tFB4nxVl+DC9eP8I8Rn7utu6i9xt3mVkuW9PLQWOXWSQnt
MqPpk4u992hpJFAPXrsdf1U3Bhw15Ah6Iiws+1YhjyQwhzLIDfskHNISTefBaOwHskM+4Vy+92Dp
XvxfJBwbootRY002eSumJkKkKFR6t0InzAUHxbARjba15pXFmudfP36yv0+kF4+WIqXlrvw6SmTq
+tH8+WhHoiEQEHDVxcsPptIB+uC4ZnbWDwOPhJ/GqP9cWf5I7X5PeQm4Qn5CuDLSPF94LI7XbCmq
lrt4Qq4WIyV0kZYa1lapme7b7KdpCmqBSreNlakLKlrchFG3D05u/fDy/tkRi0Fmj/Zk5AN6Mc07
L9gcwo6gA9+tkxdh6KVP1Zgebu6eqNOM/oBwZJNh0Nu2XUOKmNPqu5WluxnT5uHjx6Ov89Jfj4dS
GodIEq4d82LesgrTFp6MUBh2JZspR0Ebsx7ABOS5dqmtozkPzk5E6nFedwdInJrvhI7toJovDypt
8H5Iuq1TlweAXtlWc2qTh9EgCUnNZ9vNyk0Wpx6a2+SzStk7C5PHyZcsX8oQBi2rty+2jwlozLF3
hbUt40Dye3zMZ9pm6mR85Qre6tC47iffzjuHRgJmqbmzHtoQttSLs1hRSAvqpVWH7WT2u0FKBx8y
FQjBukwJRKi7dEHs4lmk34oi1QJT42SRodYjFcp4olH9Q079F3SZEPrU5S4TtnmUTdFs1dpTPllJ
/2p8swqwSUBXQf2EtvrlJyc6gIbOYFah6q0ZO9mjUUW9TwogwTvw+9d/zc/EhqsVYqQR05T7SZ+0
zceD7O8JR4NXTweTh0ar6nJGlRn5G5GLSV6Z81Mxq2dVTQiTnLd9omGy8q7QzwSW2312zPz7/GCw
UK0sh7XByBqyzkh/fPtWK1OiB0H6FINIfUXzQpEsORpvl/SCH22UPDBK0X4N16gdPr7nv9bii0tf
HF2aLtWSUi1YIvt5TzDS4f+wd169cWNpGv4rg71ngzkAu3tBsqJysCT7hpAtmTmTh+HX70P39LZU
qlFt994OGmjAlkunDnnCF94ADul8qMSJN3ximMOSuC3ULLLqlE3giIsiw28UUS61PFVvWqLKd6fE
MhsFoUrOUc6JQ1vlENfyXsMYbzOMerMLzLo8yxT9lHvv8feFusrSMsdZ7VAhR51taCJKUi7A3zU4
vbvI1C/NOPouHOca9Hrk0tQ6q/F5VHt79fkLOz74ohGPWTlxp3ZwnlSZ6EgGQgavpP2inAty9WVK
u96dqmfEo3YhxmZAbu7xEN2dGPtDnrk83zdjL/HBm4WaSFIcRSFjh/BzDCdbNebSqSXpm0y/EOK+
1pOn0Zbux7Y6B+VyIuT5cJQuw8OCoG9JhZWux/vhw8IaZ4ysio2wv0eTikdCeDbUV5gObRGGODHY
h1jnYLCDmsgsYb2QDlaxybFogi7gohjuD1C0c+OU7OKpoQ6TJdy78Oa1i00rFy5e6TBwO1cRtypF
+c/f4PGRQNJxLSgIxxycNJreV7WpsEF6rFVWiMwWS6toJJWdp0tUjMTfeYi0miks2ejUHZYEczqS
yKIzM6Qd+nWM2J7bLIT5oMlVvx+17MQKPTq/N+MdrBALfZJezXlpGBleW8pw0Tb1rrYxjla77d94
lJwzcLKJiD/0URJkORRMMnG3j0ECVLZ+6bQwVdHjIzw81Uz/EJMui5G+AsVrmST38L2BJCwCx1nm
NekQlU1sgPCl6Z1u1dbzLsnAI0jal88n+PFWpnNPPRB0H7Ul/CAOdoDeyJLcBcvL62OvnFTJb4Po
e1djlxJWO0nPz+toAeournGddZeJ5kRydeTWePcFDvZFr1fwyUf2ex0Du8nMrU6HIrOH288neuTW
YMmQwVGypnnwK89/c6pltTmb8cjDbRUl2hOb126Y9qeWJoCrj7fTIstJXEYkqPyCYb09PdHJ4dhO
iWFNVfoGIT6AXJebayICL2uLVTvI0c1UjagaadOPqUpo3lLy81PYDBS/5LtUqn/aZVUvSotiY9lJ
s+t66mtZXd1BsDDX1txsJ7U9q0vtIhnVG9wVUGKLzXEnlEish9hAKU/Ug9vjoopho4MTt1p9oT7V
nk9liCsa5e512BT6WYD9zAJ5gSqDeXIJdSpgndMsd6AQYUe3QVDI/lkKOdw2yEeclyLewhe5Fr2W
n6WM5ENfQ5BqkPcKeHt/FtpZMKTdWiyujnMhoR3spFsBLWFTWMw+zeeXqkv1yzrQn0LqW/5Iz7fG
k9K18k5sIK980ZIsO+clfTMyc7zryI690glnV9WqeTuGjQHZJbC2ZlVCITKyejcIqfclqSs9tU7O
+nnclhUEDSeH7mJhBn8TJbq96QsruNL1XMHDTUEy3gRjoRtkTabS+WFkQNEP5K9V298PElqDWqFe
WQG8DwW1LXp7qrFu2soEb6BaXyPG9WJDbc9zS8ODM5SmC9gvgx+lc3ATBYbwoNk3e5rltocTrLSP
GhmPnqV4OERp+irNWr03IRdeyg2h5+LrPfWIITpJZ+CKpCbnthGWHkTFXSNHxko3O3k3FOE5Xhb0
fvJs2MW6IlaFptxpU/gc5EPiJsNdrGjDPlbgo4mqKb3OTn8UelZdirn5TpoNF8F0gLwC4nX0udto
8IRW8Hu3A9iCFcShnDsQ9+gF6LNFYDeFla5sRQWTFwE8z3TgSOIqafi0jbWtZBZXVN55d0OAYUw8
dpYL1954mioEnLCyTvozwDkjeqwamtUJ1GwvWeQT8ibaD03cAufWCWhmJGYcK1c3Sh6avgWtY6/3
7YhFXxiF0AwReA3Lp9Jus3UIoNwb7GG4wYgqIDvUeriUwUVlTvLjIIXGPoSDcd0EMD6hvybQ2Z3R
lSY9ODdtSfcDXR++GUUD7p0H365kUADaWhSmXG8FhPoLU68hCHdDYxSQISe8+xCPtcIIjuPc3vRF
r26sGRsx8jHQ4MKA3ibVBS66VXWW06rYSfK4Mto22SRlafLx8gGa8FbJh/LZgM2zCxLjljw6faC3
Ce1XgIDc1cLsniOtQv0GdfYAZct2eEVOBlZcpg+i3jtqPdi+NEmJhyDOfTwpW4uCBWD5yOuCESTx
4OWag/xM1Jn7UTW+WtEIdUdWFq2HzHIHy5qvAAU23hBK677hncxaT4Zct33jKz0ZG64IQeYVsyM2
mYJ7qZug2XwO5fm5kwdzFXTcr7lmJJqvoqSDZQTwsk1oIy2Axql8iRBZwJnRoPpeYS0O6wlkNy5q
sPMMO2xmr1JbIEphWKsbyeqHBJrlaMkrKymrKwmq4YWVO2LfLnzRtZLg5JWbUnsXT3Cv9KwEUD7k
evxjLIMrCwKjh0e1uSoFaGkhB/KNBDcWM++Sk2yCj3uO4tBODO0ltmEI5dTFi9FLo+FVURyuqtqZ
G0+KDWqSQRaYO6U1IMRitAlzqTBuUy2HVksG7VCFOUvTCCPvKtD9Who9OdWv0j65BqoI/19fR0H1
WDXJSzOheIFr95mRIfUUylvMT/cQjifXik3MZawo8vpGeZSw48aLGwhGbydUkrNsPwGz2cxteWab
2c0sT1Ri4qZYzYD5ffKPJ/AIrW8iOgUZU3lENKhb1YuD8xRq1zix4oaMjcpmjLpranYvuc26GNtp
8MUQ7pRIh7o3yA9qxl87nfWTgXovA8rW1eIsqOIvBSJwA6y8bgaJ2fSPrZk/RjI5ucA2eyPJ1e3g
dHe4nF5IOWpZaVee27G1GiQd0FN9Kzr9u26BBxpMdFHmiaZ0vA15Msrk3EhdwBZ7cPqmdSVThqNX
rG27vyjMcG/ZheEqzoDzObUof6oppJpNdI5Alhd0+WsieIDOQ1TiClDBGUGui1r3rtSjn0ESbmBc
XIRZdAaHZ4Uh7ytaeV8w/0AzSxn2MwQAiqVE8SagsUS7sxTpjNvfU0hKJ7wKKJ5fauFX7CYh/gfR
o6jwtU8tKKpDUntDWlyr2rx1TM6CMcyKW0lhp0ORftAE5BRMVBWjvKJXjOpIZyxeQT+QvBacruEl
tB0f6UyEQdobPR2xe24Re7Dtb+ypb6mYcG/AZnNUiu8OBb8wys/kprE3oXNrBuZaUkb7OS/Tiy43
Lxpsdb1EsByHRtpOmb7vAkPZavzFqAXldRJGmQ+tE7djGYNZQ6xiAhKcVLvE1yez83R73uh1e5sW
4+swtYg80LvHdKkdQnPcRKaI26cpGkUMm0QvmvImKK0xWoGRNNdhnM57Kpg/Pw/DjmW2C7AdSomN
Br2hH9SsghG2nTRRKUvU5hzTSfCA4Pzsr+pwNanyFWjch1Aftr0dn8qpjySW9NxNhX4EUBm6Vu8T
y7oYhcQyKjdt2+Abhj5VJ3mpdFdmw6UTmNeI1uwCRHpAHLDOzVesivdTY910inU2t89yJvndKUTA
x+AXlK7JcqMotKQXB6naoJdSiNdDsUERwRtUPCbywpNAg37+1D8GpQqTRqgeLJ8MiPAgxk6x0nYC
kRUsfJzMY9WVUE8b51uByq8sIr+sTxVEP05MBj2jy780E8GKLD9/E27rclSDDaZ6MhjmzlYEbOD+
AuET//OJHUkFl26Xg24sE9MOK6AQs+XFHb3ciLbfh46xySMJNGSzluuT8oEfwBtLpgQAk5LQ0gay
DqpoemkOSYfV/MbKkZUyA1SSntXiQW+rGY5vS1NI0/2J0nJln+p7Lr/6oOT1duhDeGSZN0ERIzW/
mbLpLISMLpxsufqr3YA99owdMn1Q9NJ1+6+n2u8GPtgz8L2lJh/QYNEC515p2rVRVOu+Li7VsTuh
3nxsxVBCQEkfxUWgoMv2fbNixtlIx6qg7IRg2xLY3pCiYMTUX32+Yo6cAnh+wLYGFcl7PGzBhGqp
mPOiKtMPPYzyRzUbaDlpWyxoV6lk/WV8vEbNG+oeJw5VZ5LP97OSzd5Soa+xD6Z2b8pin5dC2jZ2
+h1NA0qIPF43mLQvYR3tTesUDvTIM2VQOte2DvsHo4j3o6dRlgqUfHh9MzIDZjelWOdgVtf0in5i
J348YmS4R0u9TgUSAMfl/VDoCooYSSaYu2I2ziojn9d5rgqaD0O8TQ1AXHM7I0I0d+aJttGRzP7N
yPipvR+5kgrOBqQsN1Zro/uQI82gbz5fNEeOmaUGxGuECQn26OAthlg4ZXPM/jOm7qwwtzaekaQT
hqmdGOjI6lwsPqnbgWjFKeXgoEYep4mCgTPGTpsntb5tpvQF59dVjcyW1Zondvex5YFgOVV0WCL0
JA929yzZaCkSXW9omXlNZ64bWOWLdeHnT+/IC1ryQ1yU8Jei5XpwFzQxMuVqxJYDkvCtWaCJhn7z
N4agJUCxHnYW5/T7NTDi0ClXsMo3YzxdmHleu2pn3///xlgWyZsDKlTHwozwTSD2NDzajrD5TzUd
jryQxaeMAiBgBu60g/0K6mWoKGfA3XdkTPXiF1Hp20ie/sbtvDBQqXSQqIIZPnhcYrTzUTYZp7Dm
B7wYvgsNY01Q46vPH9nx+fw5zsEjs/RQoOhJbQ+ojoRIrvAH276vqeh/Ps7RFfZmPsu2evNqpGHS
wOAxHyh+N7Kl3Ug5thV/YwwDetHCp0LC+OCZ9ZPZmE6w3E9WsOoDdVs3p0KMo9MA14Qolm1x2BzU
Yit7skdgCRSAO2mfdMW5EPr281kcOckoNQLqgEZoMJeDw1IWCB9wFBTAmXDdDfqLxeS1xt53dk61
84/OxqI/R1ir4ca0/PzNS1EaNF94/cVmJD75ZXaaiL+MVQESAzoGBjOLDDORwzGcMnVEahYbcEiX
jlRi5m6LtY7unpzYJwrVx+azBH9Q6ixoHIfi0Ug2ZagfyYzVyTdzexviwPv5yzm2XTCU4tiHv0uH
+uDllEpTmiFCinTa8vMlq1w8QHMrPoF9OTYMEBQMuSyI39phIz4DQGKHAZeMZuHOAYG+bsh6MDv+
fDbqkaiV69IiOqd7ooClf78AZmrhdpCxAChCX5UT1cRorSoWMtu1b1XGWkpAoDmW3zXGzqCco4TI
dbVfUzN2C1Nx47rw0h/5vMQQs6vXqCCrziYtK594eF8M+l1RzivJSreNhhYb8jWGceKCPHIdv5vB
wb3fRmivtQgRb7IOHeT6e6erm0QuL1QdtyK1OXFPHh1tsbCUMUPiSj44YUKnl2OrYjHHSAjJ8xUe
89jA1+5Y/oydU03CY4uASON/Bzs4mvMR+p4dM5gcUau1czdC79syHz9fA8enpNGIJDAERXkQYRRR
2rX2yANElxWxFySR5WgTgnuviO1N68QRfXxOf452cH0KlOPRYGe0ubTWljZtDOkhUk+Em8cHAceh
Lug4aM7vV3UgrDrLK2AstjStpOJGdko/beoTUzl2ThOx/+8oy4N9c3hmYpZby1RpyyUI7jhn8y/z
XeR79P/ndA6WeAU4WkwaAwmt9O38R6Z+NdAS+hvLAKQSvjxk0MSb72fDXWeLvFeWOKDdSMNPDeGh
UrJ8yl2ehGbs56MdfXZ/jnbIpQG7EPftwGghJlJj6PgzfNCJ5n7U/2XwKfePs9ymwEToKx4uBrOW
KyyWJhaDrHpQEdY5UsSfz+boenszxMFKaPvQljGAYiVYKm5Ce7vs/Uj7W+sNwi7BJ5cbGP/3b4h+
ToyyCstgmC4QxYe5gUCJTFZ8igR59OVwweHQxP8+AD5DfbIK0+IW7Wi5jRaSSkqHnA5uzfmJ2/Tj
SNTWFLLfBZenfihBFWrlyElMqFOgu6pp9a5t6ZDU/RVy/yd268ebjqGgiwEVxz2Xo+790xNqFSk9
lLdNgN6mXU8PwB82kRJdSikqRdo57Vpk/04M+nFhMCg1NqSVAOqClXk/aDo7mZkXM9FCOqPg9eiU
2WWOVN/ny+/jCc4oBveRSaFyoVu+H8VRejDbOe9rSOYVlBIagPkqlR/xPqGqYJ54Z0fnRNpMRRRG
8Afkeg2pzAhr9lMnpUhyAguW6BcO4+rzSR0ZRqGSx4aldkiB5mBSdCGzNEqmnEALQc9SOmfmbt0X
Jw6i5de8L9tRb6d3phvQhkCRLV/jzSEuzyB849TONyEip6ZvV3J3bydmcgolfmw68MlQ3gVsj6Pf
wS0bFiKLOwcdi7zU73QDMdPBuIbc8pcD4AVer8GFII8Hn3JwRihzmmmZpeUgSNPGsw0wkrFknLiP
jqw3Q7ERsAHWCh78ECaJk5Co0NPON6ozrQy1PM9l51xMCF+hwVLoxffPV8Kp4Q7mRGo9BPRtUUQe
pjUtiStbVd2lC+DUMX6C7de/MRyKI+j3UKwGJPJ+RSDiJqvCFAxXIRhnO5vAwFep0Nwstt2E3uDn
wx05l4C8cAKaMCPIjw8WxuS00YCTdb4ZkFYblfDZmOsV8D7PMi7jadr2k7WVwlOB/5GD992oB6dh
b1Yp5iJFvgGN4FUoICqoj08t4l65+ftG/re61Al1qSX5/NfqUqvsH3fPmXh+KZu3ElPLh/6UmFps
khGu4LClJreoRf1TYsqRf6M6Dt8JbO1ymb3VmNJ/+4Vud/gQ6TbH9J8aU9pvikF8T1K5YHOBVf/3
f75zM24P/vwPdNquIbV17X/9B3TGw5MTeSuFnJHfCV3iwwFt6fM4cbsY60QE9z1B+F06SuUz2qUz
7pJpkK3lwOhWvVPlAVbdASY4QtgK2pF5c92FZeaZsY2DVKfLSJy2qoS4Jj4L09dSaacz06zyyKcL
PV6FaBdHngxzB45WN/oFyp1fFCOLvwWmVty2pjYDfotK5QaQEiwER0nPqjKPtri4AcLB1tJ08xEy
gkXt289Ly/redLgXqUY8L6YdwkxW2AY0K8yvk5KwStYeo1hCNt0w0umpSNpq8tPIRH42aCFn1HMu
3STN1N3kSm68VHFRY9I2R9g2920Nv79Hbh2JIqHWHdyMNgTEMWflVstUg8o387D8zIgtZ5uMtLfd
OldNtCqBvX9FLHI+H1UlXdcUUr7FHf6g+F1kEEgzXS/BlkyG81gNof6c5sa0D7Jc9jO7GL6p/RQ4
btWimoxGvJ/ARXAnnE9epAIDI9fQJgRm0mqBU/ECcqD0YXeVqRouUc2oXSgkfckKKou8B3S+KYZu
X6SO6c+m/VMOje4+VHMtcTsybV/MM6rL9agidUOzKL9QMim5LKr8WgcB/AJ1YwTphCbrTFZUig59
rhZjCkPK5C8hnPGAykJfomHeYuKi4sq4Rdm1epKn7mlMa5TL9QLrhDxFExz3C8YcGj9I1K+53mn4
N4SA5xJDugyMhWMqhAh/BrjoQnafErSLlC+IuV62cidfNEGvUblw9G84ZHwDJIK+tIEUuIu8c3tm
SXWEmmCGfliNcQr+4PFGi6s91P1iPQC7u6DEdzGZ/WW4cEWsNNdNDz/rlodCQYPSEPouuZRNN0Et
mxcp9n3uguC7JxZLfxgd9GZjGvJ4Y1QAN1hAtv04z4rmR8ri7FJN93NUhmsA+dW207AWdvPChvKq
qYAF264dV2HTYYydRAbAtiy5E/C7NqNteGHOXzt2l61yrfhpDiBqpFEVq7CVpFdDgYkztv1zUyC0
LPfd06BON1kJzUhOcbkpFNGfR1A4ykRKKPf038wxR3WfWfuFon2vzSb39MhEJFKFYGK1GLPU2WCh
y29L2yTrpx3SKIgVRVW7Lpy28QegfmPn3LRByr9PlOI+rZ3XVmGx2yUKx33ZXFdGl/plpdRu2bJO
JVT/8Ua10BuaO5JOlMwtXbj076VVhb7ndkjD+BsiyfJTo6vzOlSHQfX0Ceep1FRT/GrVmxJReq+y
E1LiDsFwFVsarDMQTMty82FC98frMDX6TpnQNFyhtNpTgzQsCyhoesTZ7LTy6gJRabBcpuPlqnLd
9KjZI1Ols1YRv5yMEs6VhJpDh1SWp9RgBhtzEt5sSzicoDG3GMtnblJhlwsY0bm1AuThrbpUVs2k
47UkNRgE6GG7LgO8KwCtmPT0o6J1HtTRUs4lWEccQPIsViOi8Chdosd0j5w1Pfi5ju3wUh4A2uoT
AYikxVrrEwzc6tVcEKdaQXeN4QTIs7puH0EaBXfjNA36NcwO4EcKsKtIir/jVQlqQZ7SvTMM43WW
JeYd3SoDNdlBH6/TODITP1SAq81tW96FlRPcd8Kat/jlOGjtda2f6hbcXblq/YRTY03XHeX5aZRu
B4HtlJuO9BHhEmHPM82gCIqpcCDPJeOVGEblvByzavLqDJFWflygQAL0ya1MeJgI+gZ7Q7HG6ylJ
QMCjlStejX7ZYfAWnuNC587ASTT42Tt2lV4jf1k/NughsIPNyrwraqtVzjOrQ8bgzV18/Xv8//Z2
Uz5ebho3rEzbhV4pdg/com/TAhUQymTEwsAWBjmxsNLc2uxXcpfu8xjl0rDo8XDB0pqXhLEJoi1V
2kNyg+xR1o8pJpFYhc3t9eff6lep/F2ysuRD5P8GMq9c4YeKi1pCZToCHLXupUjzRil4NLLhYcbI
wa1iLOGEMt8rM3iqvvihsRjdOitbkLPSPSL3l9T/O8z+kt4rF6C8Uzq+buS5K9OG04DLe3Pb/6QT
PbuAI/fL4vn8638w8TX4+qiYWmQo8I1pn71/qGZj4akR6Hz9nvTRoZ1Ox/0iBHdpI1frLrxZ0ymv
s7rFQUaNN0km6zsjGTE3r1coqWxCEeRbYEMnSHofEozlewFoWBqgpmEhvvnuZesSTtwdddi1lVWd
B8LhIYuQzu4MrGVCyh9aJ35v8fw7Jj4REy+Qg38dE2+wTXjNn7PntxHx8pE/ImL7NypSNMEt2EdL
U5xk/o+IWF1EVykoLlUkUtPlR3+orlq/AVgBW7UgSgB4LOkqCMou+q//ULTfkCeii4cGI4AI3Er+
Skj8uzfpm/0JvZ16L+7YfDc6w6A63i+kdMhTQMhFCqIPQ7bi13W3XHwEE9dybBN1LZdimoQ/7eWa
lK1GWmQzbgDcbZNkwthmuVTRGsMfr1enXWCk4U5Fdt1ybe7hgEoVVuVa6E4h5CSU976rM/p8k14R
ek7DtxKdcTfkbp9xCgUDqhOCSBaOc5p8k9riqcjzBFrp8KxUA0DflNDJGm2xqqcp8tSh/mkQqFI9
whCj00xvRnhjg+YiEqrA3dASI+xo+wmdI7stXSyOKQm2vyIXnCurbUEddN0N8n24BDhabGl+tgQ9
nVPLaMSHehGjpgmGVLOU9MfUodUxKZOGDD3hkyrG6aZKKlgEGhps22C57uxfMRcuc1B14/jSqhSM
dwjM7CVE04nVxK+gzUb1IQkaz/wV0WlD1Z71v+K8AhHVTaQ1xrd6CQWbJShMiA4rokRE4xM3T1MT
PTsp/AkBl2iyQuW5XCDtPQB5jI2IOu00a30FXTiMYghJ4yU4HZYwNQ0H+BHxhd42WFjmuvFlyqcv
UL5oOw9yeFFEfb5rC1t9LpsCbc166nQ/5sr+lg0QIQplVhFcSEW7N8bsKwDu6cWw6vY81jNzB8h6
eiprqf2ulvWzPE+FvkTvEQ5GWm3IcK5HsSGFx2uLqtYwA70eLC8Zm3g3GJJzBfaMK8vAr9QqoUpQ
hKzvO1XCDtZsJTd2kJSr1Oxp1oN8Z6dK74sEs2u7HcwXApveLRoTWWsCJeLvGirXTWQWmnTRDXXS
bbsR/5Ch4+I/DwZM41aGEaX7WRiJ4YkxEI03Ngi10NoKvH4M62IrSgkUdmBnaUJBQy1uo5BIxAWh
NrjyYM1eaVjd+Rwa2jkA/ltSTiD6YkGeFpaAV469EbY6j+aQXTo2WjCSNnl5lT2q3UBGN1UPBJUt
PhTTHVRy/Y4iWHpmlRE2SEqdkiL16NkslgbWND1WsILqJyFl5YVRa/a2a4iXjKJvH0dpiNe4dFk/
bJwxKh8K/XxntmnApc8LDENzepQJlNfjkHd3CUom53luBPdymTvYP1kFuh0jRplqY7A9ErrcFn2a
27RssqsRe9EnbWLLZn0pn1vynGiruJ+S8kqdBon1kGvxuhhs6bHMTUw5C6yz3IkUkr0P0Bq3olxK
NkKCClIZ7U3TjD/lQMjeNJSKZ3Wke6bdZ/6MSzYyrlq/j20ZA8Qox5E3eErl0ZeEJW+l4aourd4f
DT3dAZeIwUjkr6idj3BHMGmvhbzOE0icOexgHAfwfgDo53g6xq33Sja5RZB4rdWoqyIP132CknEQ
h5dqgouBrHWvXdSAPowdJUIaVV+MQs50XAGlLwi02FF83oRSlrWXlZ7GxrQKh3ZOplVLeRbSv2ng
p1b67VD1DzSqzmby+x8aGg8vHTiFJ6MszGt8MvV9XSPR2nTXM2hVrw+xjHU6ExKJPWfbutbzbTU3
qEMsPPebJDZ+dN2EjMuIkakKl6mIcPjIdAVz7zASDy2ObZc47KCJPJleYFqVj+jEcNHXY+lmJFHn
jp1GXxOnC67QKRUXSNGHF31fwMFX4cevMZk0L/O+7epVK2lr1KbOxyE+xy7lzO6b0h3H4rs6aTuI
7rjAtgVUz6rHGmeMd0HQ3IFeV/zWkW+MeQTuX1j+QMLoaQYemPhfjmsprdN9WX+tx8iLNaihIWjF
M4To7GvMbtA5iipx5SR56krk6A/YnvdIcwK6deGzotKpJPhfdHTw1ySAqVvKozW6gWVR/FPKMl7B
TPLnZv6RAfkaqxZ/ClkbxK7KK+xE40j7KSzUK5Bbw/1OTDfLmUlx0ryYdUuggKGc8b5ovZv4BcZF
PLpGXSMsDUrm3kzrNeQK5crOpGJbjPL4ohppth7a1sTbYlL2YxfftTpCQVYzlfeaCb+lRC0VMzNS
MZDdA6ofTbhF7y1csX4rT4lBErpFJ99ljVTeipbiTjzWT7Jk44lZJ9aKqs8L59R6rEsJ1QJ2XIkn
lWv1Tq56qD/Nd53iPMDdstaYxq6JDlJYcdljWKHyU+pkiMTJE13wqbkGUMZ6HMfOy9TZbZrg3ED/
4xu1b5R6QYW7WpDJa3MeNkh+FH45dptAGbJVlDskowqIPTX9omci3NQF5spNXY9rW0+xaOOuvLe6
8Eug1w2vGeuUMrXuxDA/zWJI70Sb1FChBnEOgynf6qKNvHLso3UPH8onBkEAQYfBA00KOmB5GY79
ZeuQbCu1ap85SYViCVJGO7p201lEo2+LCG3jBXicsCpsJgoeyy0cK1nFE9U3ujBkw0IG0SHd2DKO
RFaHU5WWBFdpoFymSxmg7FvcxnSa3bYlmjPVDEaPuhqUEFz7Jkzu7vtxXie9/jQjhKLF0K7q22js
WzSdzVbFTmmvYf4i8FKJKCi66qRU0SqyAtl6kLIwJce1heqrVEq65xYX5KvJKa8KRV2rFEfSrHjg
6DZc3VRjrxOdshpjTBe7JsIwCqxXVwj9UelUA4BKtB0d50K16puySBBfE9MF9m2U88OIG9C8AJK0
RuHLxybXT2SAFVK8A8vcYOtm48+lFOsEG9QwfuRafabCBOsLGzkHeyF3YlnY4+A1E4YnYUdzVO4u
2zmgeBlEZ/DvdkWEGS/MslY0P/oqjC5C4Yx30hBdE4rexlBA1xE50lZKS9nHdAOda43bzvQzaEIu
a56Tyw7SH3UZKXdQMUlLljgtwhtQHQLjizFUkY879uSHZe/cDWrOsxycV8Ppi4teoeUjRv3HiBrN
Gk+g5kZqesElEnQV/LLkHKSpjEhBr4tBjXz8IeNk1WcE3quqhw3SuWUZxfNF04Rq73f2WKaXeksZ
+iLt2xwFHs0YEwuP+g7vvCjGrHCnT1EiHlNniJ0f09RO8Jh+pQH/TpdOpEsgzD7Lly6em44Tte5f
3yZMvz70z4zJlMl9ZIv/Fn2M3x0n/pkxmQoZEwU0QHIkUota7p8Zk/4bK5Gkly65Se2DXOqPhEn/
bWHBLEsEkoWKqPxfSZjsJbF+ky+RkkFqX5AlqO0jtnQIzcharE0SwjQ/KrjcYJhawTaZihHU/zTN
9zmnxU7rU4uAC1PVKOyHRxPHr9fcjILnSrK2PeZLHIdV4uSuPqr1o6JJG8wEy2tBM+JOB9l0PieN
cx8nWu1ZQ5JteraKPwJu+lb3rXxfDnH/2lbGTRhaNbtbk4U/FqI+S4QaXbWEd1RCDMjXJWKtHFm4
r9tNiY1x7nQFvD5beTHz3ngi1GiuJ6Fh30Dxijqa2mbu2OUGyVisES0CgedqrLKfwPAR16nBVBgu
JS75QVFr7WVOciLdwTGSm2bMqTtoFcQ3daTqj2CQpgm3NECAZZ3AzVMTwOizEsvCQAvnJ4gusYsy
aXkBSUh8C/Lacp1mGA2XiMNaUzQMJ1iB2OuUTqq+ZOVyH3ECJr18XQWD8sUs2upFi+fuASvHFHmp
UIYeqaLNjJwmJpZZBe1B0KDYOVhjYVQqzfrexjE586ax5xiI0vjHm5V8pAJ32JcH9kzbn1UL9H3x
gFh+/qYvX6Szohehg0OB2Tp+jCfUTp4k2//rB8tV9Vrcdc3ra3fxXP3ncib9KKupicOo+9UP+/NP
V+K16frm9R/8w/Yf6754ecaprzj8zLtfQU/tn8fcYjDz7g+IMcTddNO/Lt40bZ/9Plz4Wi7/8v/6
w3/a05w6SJat9a8LL9uyeOmb5/bdMbJ85I/CC51D/CkgqOFv9b7wYju/4cHF1oXbtZwvS5vwz8KL
jgeKDtdkqYZYCq3tP84R9TcHFxfeLWXApYX5l86Rj4VFIKkA/UBv8P0AVxy07ME291mUmuZ6nIZp
RavL1WEJn3VycqNJKHuiUuD3AaZxhk0DpH4Mhtrcz2Gu7gTkqZUS4HxB/rXOlfj2zXM8sox/YSHe
HnFAuGneorqio/KCptZSe3yzjmOrHdROZ8PNgxJ8zQIsbD0pT8PCqzQt3VRDG44rC7nAHc0QOTuv
kNmAu45W2U4OpOlujqdqVWt9ey9Fol1ESFusxCSFLFAZ5mu16xRkosIovk7KuauWRqtOh6LMVQTq
EuoufRkErypNYTj6UUMrFhsyWg86ukyfT/WXXOTBVBf0EXJPwFtQ8TiofrVRo6EHgKdihATq/Vj0
3bAOyAMgdyuIQcR9jPiBNO9sCT27Rurjr7lRScJt/4e981iy2zrU9au4zhws5DA4AwPYuXMkOUF1
iySwkHN6+vOttmk1u2V16c5ulTywqyST2Bt7xT8uCYgDFSHiXOn19FLgoN25ked+wx+scb+rNx98
UvlJ3nxSB4MZo/Plf95KXhMAo1H1RLJLp3W+YuUt7qmp27QYIo/w6tPl2C7u/ZzM7XZtR/Ny9Wr3
kK4OKtKqj4cgImf40EeVONnrMm0/+HRytP7y6YCjkakh/Qa0hP9/8x7tarZzAAhrW9ddf1v1zQyZ
oLrBpOXFvhDZ+ACdc2nCFeHFh1C3EFJ+oIr6V3TWmw8BGi6T0PgcgKRvphSOTVRtbWxAANpKfk6U
cmwc48KtN6mZfY5Tsw4XemqDLk/bMLE6M3DVKvOd+H6F/kZtSy9p1qw6d/tJPVMsksaaaQqMcYXc
jMfqBgivtugsX/Y2Sq+tXVr6lSGsaTebGjBV+nXpWo10YTV9IEMz97kPZA8d63bARrnLJ9ppW2W6
S+ykPm8AXn1z0deRoMhB3CXGlHDniHV0+iP9iwjWtARmT8+3kaJbFZ5wjg12NCT3hdrkO7VVz8hE
Wl1/Gk3ILKoY4WGXeDxUrZcpFJjTJ5giNH8cIi4z6H3RmhdEVlLNOtbe1hvVjaeld/jG5xAMQNeI
ATJ/myit+epqWbMXDTt0p/U2d8uYWJt2nR3mMrzqZsotwNQ6mYrvipJrQaNRTixy3u/Ut5wz6hR1
xIjU6UFN+wXIgsqblYjpr57dmhdKId2muFJ21B1GmzoCAEysudorZtM9UT8cpIUoz1w8fdtmGQta
73VyI4BYOU/QgFh01cVcZgWX3MY6K/sxJR4xt0HgSGKsR6XekGyZ7JJFK88Ig0y+e32ebXS3GQ+a
Ut8aVIKERQuyjJJgi05j2qnDsn528qpGiWh7l3njUV49jYJzUOd5X/sp+uK609W6qGMTjINlcAQj
Ixv18Z2Y5joPE3fx7lLaMX7EeZ0mp1nx7AsM9XPgdRqltHoZY3/HhO0vGe8e0dJ8EesJfK/S6sWt
vdRjuJSavbPaSuy4u98uRV1tM6eJfK2jgAYDUd77SPnvkiT1QuCXZQiIQp/9vKiUjSf4EWe9SraN
NmsH8D7xHUWKFXhqmW+qyf2ykFxJEOn0JU885TuNXUR7zF1yRUvp1zmBzbYrXvJK2szGTu1oB3JO
7SGkbDR7h5la8EvKeJ+5qevB7NVWQM6IElSjHlRpPG4shTQZajPoc0zLLhQMpKKb9dO4KtdJk17n
kdVdZQAGZmsPhzxbjYDZGG3NIeq/Zbl1ZWnRupua5KKo42mbIFsjzMb5TRl7kjimWKamuKh2BO2L
gyf4xXTRBjqp8H6URBphKp1+msco+QGe2l2w1qgQ9kOif5lWoogqLbO3lNCPe7EiaQyqtdVoV4qX
QzvRfq7U3ne26s4nsKMPGJPTZb1k6zZLRX+35BDicdWYVw2BqCV8MHE6+RjWrYVfW0AGnFlNywHU
KoUKh+3MXwmn8Z6NojEP6ZjYnxWkUl/JzjT9xTPFWVSgIQmGPCPsS1DQsLe69abSvfWCWJ+CwFrD
vnSbkhCn5THu4J1Z76yzrtbiPdmF0VapK/OhJTfmNkmi4xrl67Eqiug6m9Hh9MUkc43svSZzq9No
sQmc1fR0n3kpsKiVugLFTZUMPzLm6Fcdt55LWokO4hrP8V4677d5Txm5saTEOU55qMVruutb0n18
kL36cShT45AWE9ON5IghX4YfqrVOF0AV7cZa23LdVFGOrCW2s/TK6zolgID6nNbLWRtNziHpWMZI
7ml8GlObY2IXVCNkYN9Lp2QX7hrbjwIbWxk001yeKky3oE/iS+chJGqV5IZSkubCjGN6lMd8SPxi
Ko+ag5rJcSfvbirxe7Puajed3lehqnfd1rYTjlDqTAgaiqWkDq1YXMbJYGwrRzxWyIVFSHNPV4fF
OJBWaiJO7+NR0X2z1Npdujb2rnL69qgaHQYaibYwJooAZW4V+0qc24hzyKYXXRFS4pUcCq1JP0+p
Ju7VrFR/wA9N5+Bcz0irxcmxPGrkI8W6m0mkCrkv6Af6Z394dnM75B7J6t7weX05USVxXW4TXKfn
MWVohwyBu18ZtXPeOLC8ZTtGl6ldXBfcgVIaPHxDs2/ZppKjYczaZqLG4JB73lbVq/pot9NZaneX
VCEbG3C0ixq821c6Kucz0bYHpy4A2M1G22didU5mvB5B6q/LIR+IDJtqn5gCvCJt2yvXIym+JFks
UWDMYg7VViTbKI2eSwK0wqQjLb9o7HwfLzGk1Fg/tk1cPWlNU98LPc03whwq3zPGNswG09ohRaAM
LzdTHNDmHBgEAO3tzIuZoKa+mb0xOZhJ41ybvZuEydrk2yLHeKEXFLbmbmteDkXa5EFjMr7Z+cY9
qT/ZqeLEd794JRnPhfNt1hViT8T9kOIM0ZboqhnHetNmefpjMYvhvDTt4jylxnvvzlYJjhhNyKxI
Vv1ediL/4XCLv2jGJg7buk/9EiUJ6pxSvZpTr+7w9ytFFeqkzSK5UmqQpm6M5sxP457li+5dffDd
mHv32Qj61W6VoezcUyvIPNuUboyKpBkX1USZMypUlo9zBbxHVFVu3C7CaVF8iSgvKUZomiScFFHq
vjX0BGTlMHegA7VR/FayOeXnzZhOzskuDKw2mks5wDfSo2CFBEZ5NVAZQNW+pEHJ3NVz0We3IPfF
mRblA+uTB/M02lbfXxD9XNn7mN5fxGKoPeODqs6NvdUno51Iq1pgEhVyuTjyOB2UByz2uWZO8Y+h
XdDZeEky3eoV56sLhvnABaYlMn5OSmrhuplIp5n3odNpRErtEBkTB7B0PJMNQEW4glY8mlqu3Q8t
RK45jvlFXbosuoulhI4ovCc16409MixjU6augwN0XDuHCVsn2QYKmaJFguXgHPH7BcaQmJthXZBs
jl280PxgOPTZaOhxAkUdqfdu9WqtNgnRUmRXVQ4Udd/36b2Df125KszBJHvMjq+GRGTbEWnchlVG
Pa2DapzT9IySZ6qiL45ouar0upPV4eiM1bJJEsHa5LUpWpG5RnAFkhkdlUKNjhkQrxraZlce6tKe
bo3RbI76MJBAp6uAnomgbbM1h+WZN8A5bSijmjNoat9UTQWyI0bOZmtBBYZOphWlaeNz3eniOKyK
1gZtJMSVrkfGYwXy/JWztrHh/7I+ow1dN5ETl8TiKJXz3Sj7xAkc0Zm3TjHdtpKMHKryoWjaKow8
8Sh4b2QezL6tpxc0CT52ktJcTWAdjqKIWyXhqWfdzdiMxllVLpChkhYd6Dj1+1LN4Ertprwh/Eek
+5TgW9jUSavKfR2NEdK0OA9TheDHoKTkxEL5ZqXHIumjdGM6w1ic1TnZUVYUJQSdZQMpaknUd/q1
WD16P1fRZt8mj6A3lePlNyi65qS6pKyCvReHVhLFCYxxJanjeXUEuXp2fadUNkwyAVPHeqQOQ5pM
L5UxhYDuW6jopYaVTl8Yak2S1fYLb52+cNgISOGzdb18mqape3a9bvlM6Y59MB0I8C5rl295mn6Z
JTlevfDkSVWjzKVe5KstKi7Aa5vF+C97/SlFA3uAJ43Pe7wqexGNBHW01r0haflpoIhQiks1KTMt
XxSnthSfKr3UoZpSklpS5UiamJ1AOxHmiWqVDAEUrIYUsxaoWlElphfM3+K8ftG8Dnz8GKmAYWCO
g3Hz4a0526CUJXTdDgu0syMaWngy9ai+6Go9KbHNpNg2sZr+spECXN4EWlzzRZcbvWh0ZynXFVK4
W6PgraSUtzAqxfMzKfD1pNRXdftrI4qR8pboOUI1LaPH7EUYrJRuv4PTrUNnHorLpUKPAWUV4SS2
fSKfoTbSHOZmHJWAgHU6J+CdZs9VQvQkWqC1nuKbtfI9H4f5MuvSA/suq1xU9j/Ei0q5dkbX2w+2
2Tthq/Q2AVdlX+37F31znk8eLPSSUY6l9Wt3qM26O+ed/yhVAY/kLdbeqDo1QESwaemY9d0iD6bO
SA6K5fXXnlpcT73IwyxzH+OmWQOzazhMGu1T3MUTFbnML2tEIBbN+XWWZtr5TLrsvauveI5NKdOO
XxTbuWdG5Lh7xZbctvmZFWUldygLUcegDIeDOXDHqoO0nizfs7mjdoObHGIWYNrSOX+FxP8CHJlZ
yuCHbIptYvY8LwFDkgpykTrpQz4laWA1HDk5fI9nlZSac6TLTqaUnzf9PN3RuXnI5x6te5PfLiQA
+3pegNbWNpc5ZI7lfU0repjMzjgi8O0smxhBxbjt50xyTkTnIoVXi9afW709JWTq+3rDau4tmnUx
p6Yuq7aMTaeTkMaOA40DXL1rceVsK0G5DkFIzhMs3kOd284FRbbpc5EV3amYvGkDsZxwZO0OMaJi
U3GzLxFhpNZOzdP44LVG+hvy6O4xmd1pKyjJe+BgS8GzN2hndTFOT8PatZfr0nShauBOlp8sSw51
LwxqGkuD4wORgr+pUwzTpy21uy1a2xkDlc2AnEB0r9KIHDqeVp1EqqffX+CTv7mijyBemRz03yHe
C/HbE5Nl+EVbR8fl7xivjhYOJwkVBTifaC5Hd/dvqoiyc3K+AYOkbhMgTGbr/MR4rU/IJqnnJD0G
AseViVs/MV71E8STxYXq/0lc9xYUs2wZ0AQcxfNhpd7gqE5OWSeQV7flUtSAnFjWLQ6UfmtEZfYB
+PVODoqthmQ0dLamjZzwrVWvso3aSoXXbmVzb1P0dC5kOzj0O7ONTr2j/EsL+ouz5rXW+P3jeOXg
pbpN3QiFSW/gvqxW3YWc3nZrD8adGbkbAxEel+GU9rklP1/TPP4AYXwHf8ofmV9Y9mTCs7wFase2
s9pl4ImUgctVuNnMY7PhWPxRHsv7ZiaeBPJPVhIjgf9+I6O26qpNS3dpt00cdXsp5SH/EBcH2bfx
wtaeZCfL6fo7a0lr1Bgj3ZvTLX/T19GsPxeLvSs5dOi+M3mrT7jLpWpG9cbWo0PJInZjDUXzQUrN
++xDmbajemBZjDHJTjAOX+H1qY5fOffifJsq/bldNWdL0V05sbcQ8sFFJYEeHEH8/YI7y2adumnz
alb+AWHwnsuQH0DyXmhImYRvfcozl2msry4pYFpLkm4J/36q0DdsPfYo4SilT8DRwdOUwB2UgN7l
M4IDj3NsPanqdKriWQl6df2NDLWPOqvkV/8FEobA8FwdVBrcnGn9ZgoKN8GK4hTFNtIzIj1RZ3Fl
jw1sWf1QqoBeNe5jowa0nHSLnE8SGIyrP387tgsJ9cuHYCEy4K3JCaemhEnDAvbL7wMIbwrhiW3B
2e6Hki7W13VZIGg9dE8HRcdo5Sftml2VIi++KFF7F03rGkZKCfBV6tO4GeuV9wZbfsMfq48ALuqW
+hZzazjj3RANaBbHWAQuMyT06uqOO81hseLsM8yGPhrunUn6urIBhzXReZCfNuGATh19ky4pTXa0
sqzDGapNBBVQMeqzXffOeBMbufbsljlGqYhiQDZGxfvSNqJ/7PjPo1JF6jO44lSjJWlXJyy5YiAd
Wxr4iVIUOufNaNl2MN27cWg5S8R2J3WpakmAc1FeONPCcSGhqY++P65qhL0OEZR312ZPHSGvD21G
5xzLUGZsmnled2WfL1ucCsqORJNqfkTYq6W7JVIXyYGMHjh8mh0cu5WXShJPLgiyrTZjptTfCx52
Z5D9bful6+ZnSaNJA4Ta/9AXSGI/09zoIu/6CltK154RaqyaHC6XxvJzjg26L8aVpi6EkPmZ0Tr9
j0SfoAGUynssvUgW/s1K8bl07OiCsOPpXHOoJRu1XD/kvcgaX6nNMSxrOm2DPnPpHW0xdx+TpAds
Gs1q2Zd5hGqoExx2fQt2fg5yims4m9lU3yZIeYZdN7kgIm5cjwHkon3mrR3J32mud8+1SJTLeLDq
5ZBQpLiQbY0pY4MCG1yhne11DejTpS6ZdynlpybA/LFo1PZAUEfNl7TcDDUPMrZmOXAV0bIDABEe
NtEnVoC4xtli6cqCsamR55FkWriXuhALmCTxqlE4GhlAwGBXa4AMV2t90+jvzdhK1TAyuvlJNxuk
QFpaEzudtZpnb8a1X+LztYuVlDtBSkVNlqXXUWbWHkrmQrmLKxeEoOVsGpYNB9vNkI34O6zVBXiA
brJJAiSuuqIPwrGuZ4X2x4MrgZpKQjats5jf3Rccp2uAtzMJ7qzgceeN5fbnvLj0RytBIGtxr6IF
KamRx/ekG51nEjBaQY5qCSE5ZZGdlNwb9sIgEzNS2zrHUQfsFAGh+KWEooQEpSZ0FGEFY3u9SMgK
S4u+sSSMZUpAa63VOSBqNz0lEu7KJfDlSggskWAYJ0r0d6tX3XcSKqMA8VGBvAp0Y8n3eQ2QUUho
DUnUM131+O8k7JZLAG7VwP06CcqRgoMFJZVQ3Qz4wGQ1r6txPrpG7ZwmCewpSTKEuQT70so2kS8T
NFYZ2gVZscZG0YfLRRvONAkWFqCGcVrMh1Rttc2a9Ot+1dxbMpFQbWG58kcFnVaZK5dqZXBH1+Jk
M3e9Rvm3Uxz6yq3PaSQvtwaEGfFMAJq6TSFa2ehXOlBnSjTEQRPc/y2JgyqqVsNUgo3OafbcSLRU
LY31xywR1IJ183MrUVWS3Ytw7Mtr4oltFOQFK3khcVhNIrId7ySsJUprFKlNqsRAvfwLiCsknku1
8IplYWnrsH4BfKcifzQt1djagMG6RIW7ugIgtv4FFnPx2LYSQW6BkichAJVhgLw7sBszLIGcy0zD
s2C94NBcei5QdiY3GfViDmC1mekmR6OqPNlWBpStpqv12CBkvYioojsJiXmT8NAcx6QfwkpwdVKm
yjkYy3RWT/G8LatcXJSFuJ4EHlvffoHVa4mwU/s9XYwSdU8Ul4rQXnSQIRN9bS/g/AtOr0vI3q41
bLNxfigknM+F1dnGdfcN2sUJKBBvLrWsrUtuXaqyQ7U3/OgxBnh+/sITrEub752JY4Vfo88PYBzm
Mok3qjuvZ+Zse9dl4S1Hze4bcqHN9OikjvGQsFjsaPghih0A5kzrZwAmmIxMUhqTJDcwaq0o89Yb
j3zivasgHRwqm4uiMUMJrZIeaSRREjtQJsVaL59zoy+PuSRU7Lafv+a5u2480soLXyiVcdb3JSxM
IthX3DpfdjVZ8ldNxakwleQN6WDrVpOEjpvnfdA4RroZUWJvYkn+TDSxBkJXiSrTJTkUY63b9nNX
bbR0NfzISL4AvlK/2g0r2lTJLLElI1MUXkWTXducqUXebVyhkzE+R/z9SbLuhCSpTKN5Hsv1OFbr
U1bDmyJBz4OarwCMED13LE8btyhvvM5YucQaV8agB3mStE8FWeE74uwhb+sKUKKNN9oo2qs1sS9h
XG9Lyas1tf5bbLhtOAImbJJSdidEGfUbmhaA+qAhHjEcWmme4VJtnhfJ37WSyYtU5PYE4psYBuCu
ol2ZDTB+gn07t6cy4HV+LZYkgessCVmoe+W77qQ3MaHqsbeicXaTfFMjAwsoAhTf7abWDr3E/4WX
eNdDm89oeN2ZLHjsj2g9e9PwCdNrfbVmocpNe9imAAN25GnPAGDDU/LCgi4WwPAqqdGE5gdUrHpr
fua0YV+sq0obwagzZfbzkOb3QukbfBpQr7XkYLH1GHdj7g5N4HrDVdTbQ03hrdmGuaRy25icCOCS
/JYSxvGr1yoCdW6bDaQqVUKcuPWjRVkS78uarbYJzWiiFesVXX1gJogDlpS29VGCN98zy2UIeYnV
f14XLbnWlGneiTqKHYLj0B749ZBpFAIbZlQGYjSwfGtr37vhMrsNZwlhcKYTtSpqHMwoj0jh98g7
0bO4KQLEXfqllVjVlbLOA2Lxoq0eIluZ1bC2EAlCn3tl4y+NEHeVSBENaN2E8b+r7fTBKEqKfRK3
7X50wzDXlBPOleUbmSsqv7W6+i6XqgakNDkFz+UQWmvOKlQr2hlMgXkhAD/MY2bETgSVmM7dzi5a
69x1RfoNWUceb6ApjUNn98YZJRvuvo7N/sZbCsR9gv35MWUNCDqzL2/nodoYhTmfatib1rfVvmTJ
UqMvS0b+KzTldMIpNe2R/9TnAnfRM8ppTpi+1ZXeV/BX90deNPOOUb5eT04c7UvKObSwpph7RyiC
5qPMrrQtsfiLR1dS7gz4HVbg4yFf4427ZMtVqsf2eCM8d0nCQagFW6BthbHTG/y1XToG8+B4NdaR
gqptTjl1MOgsMlWfZmcZzThUBtbl/FmbCu9cbQYr8cKo71XDbwFdSfsi07S4B6Ocf3O4Wn2vB3e5
1YB9vbDP65ZU8sazQmuOwTX1VlWfBWL81OeYVN02cZknVyPBEngGvGGxAtYNduGl8vgto6W6aXIG
xG7BB3CBiAYYsinmHCn3VG50Lek+K4nufe74u5ONptpFaPf5eK1xRziKKulvSrEqu3zJ+zNnwmLd
YYYWHKjXBgk9fMdDvSzUtbTNQK0AdvbZwm3gVdXBNKhx5ty5GmtQRPNoP+TC4iBGDeS5TvQ7vTR9
am8k6p35/LTptlhSLbqAbVwQfCRWW39nhW/71ReGVrg7o8bWeKd2eZI/EGAAmTwmnAi82VNycEmr
f8jSIr4qyGLA52DP2U2jt+Cd5oJZa2roQCjUinCypiWsMB7HcE37KPNnoSe7UVfYA9sao5eRe9Yp
Lju+JVfx5nbVpu5L2vfFTFiRcH7oXjbts2XYN+rCLWRWu/uZnj/f8dL1sRe12OtTXgyBnffrTnfL
JBxjrzrYU4cwZZ71faKsrc/hITkH4R/ZE4C647JttlEVrYEXOc03PSrQpkdjXDJlBpWIBGe4/hsg
fFGSfgAQesgv/zs+uGu/l0/ffkEH5R/4qSPXPpGsjfGWq5CFT1zG1PyuI8c5TdaUTq0SrhzZtvUT
HNQ/kXoGlii7thB5S9DuJzioIQDl76Kum3RTUCLjrwjJ3wJa2LYNWVhBejrICRDlr6DA4sHP1k5D
pgGZFiyejb1RtJEWJvqO/qUY/q9o3TtBp3wWHxdcUKrj+Ma/Pgv9h5j0ciA0IRmTjWFOYISWp5zn
A5fNKDLtkHn9FRNLx3aU42+Z6ZGf4voqF4aUKCx1SCPPCGkRo8Lom93EhDjpWWlu7GLttkusDLup
qLbFWKVhnckICayAYelmHYE0q36Egku2iKE/kkW+U+ODQNq2JeEVyaObb6Avp4xtj1a0NIT8zLc9
8t1Akwc43Wobnyx1OJCB0qh1KD7qvngn9n55sotKliFmIxn+9Z3a8zr2XlSmoaYh7rLGogxX1Vz8
VwP6D6A1/S3SKt39ZAOjJSHA2yIE6dfHVJOnicHzBO2RKdfF1lLrTYaNOVQ9msf8wcZOiTKDZjUj
WtJ72NP4y1Kvj82ULk7A2d98SOoD2XAIh8q5GH2LWJUfyeSK65kDHcIqE6FIKEYq3Px0GNLTTDvQ
17SdnZB0wKr1kcQZJ6PJ+sMwWfPjX1/YzsVvbdVVP/q3ovRfZO3/HwvZX/3kUib/b/n7xVPx/X//
55/t8PzLCvZqAfM+EdZrEtrOggS0L8Xt/17AHPUTvALUBVHbsj5A/qvfFzBbl/J09LUa1IgcMT8X
MP2TqbGsSRm71HcbfylNS5dA+GtsFWyckALKZJkJgKtvc4UVF22no2TgfpNWXFsqUTF0hsT7CX25
FEFNBfuoKO4GV4mP2tIM686CAA1qZc3uRFePR1UUsl8c2ZwprdV4IrVLdvV6CDWuYkc8K+LCBqe8
4YJb3o5u51Zb3Qas/XsQxpg8Xlsj2Pz++0b6T/ZiaLZ/PJXf/uE/tc/Dr5sqf/b3PRVDgPytZQEP
A5Od5Pc9FQbKoIObRAui3uWC+HNIOp8cneRpl3FCrOgLF/dzSNqf4I8MVm/+LpIoCIx7E+j2ZwFv
77gb17ZNA+pGDnNwf4tP/hppH3S0QjUxZ2E+Fs6twMd57Bd3qQJpVHg2ag/lkTVm0XZSNVRfq1ss
fj8tXM+yMXEO+uw119bcRodFrOYjvSsdCUD9zDIpICie6TvKd9GKfgu4t/woCN54yxOQ86ERz045
tGnxRqT35PWnV9QVJLuy6HscrOVpmg39NrOthWgsj/t5gh3iQRsTrgs4qNFO0YKLQWFL1KTO/QmC
9IALyxO+wppQBRMriuUPSkYJTKJRkak6F47mLldDb0yfjVZbLL9ZDVo3Z7FuSVxYN7aTt4OfFkr5
eY3JeLqko6xNfBU27NpOU0rU9DI7eGBDIqA2bxY+zS/NrhPq+FFlwdvTkXwVuKk0yD52dcuUr+oV
paXh9CxyXAXY2q0ooL3d8YdZVQKvVu3g1VD/gy327Q4rH0W8rkM1CuSiKk+Qrx8lqsLU+gL9tO0s
7SYva/XYUdUZ6N5I0WcXObt4KK//XnHerji0jbz6Id5tfOcVGY3f2/apf71Mvfyhn4uN/gkTljyN
40dSdSC/3xcbonPY4lhRyK8x5W73+2JjfyJLVRL7msYmKNuOf19rbOhRyAXoY0hkaMq/sNZo78YN
nTAUhHGgJruH5e3N0XMk0MWedcbNYBvdPfGy65ckm3cDABLZcOakHSdlMq6Rwlbf53W2rwTQzrHk
uH9E4z58seNMP2UiG056bsasOHp+Q38P++DfY+39WPuzofbPMh5E/mtEk0xP+32c4cKzSDoGOJZa
kVfjzPikszExBG2SxVVDY0P5uakR7MRIYr2mb5DRxmHqPwPNJbSU/HZEH+xtci/8SwNNLkCvz1kE
orJ5mpx4NBQe77aFtRgJerFj5HXgMKGlisfYM/INZYe/VV7/7Ar3esCau0/0rD52IwLYxUSy9eqN
/cEq+U5kwFFUnjZNmdWNY/Ft+j2BEJw1ISDDgbrx0+COR7csvndpejcrHaIohQyC1Mn9qqzOsPFP
uw+e/2668XzusLi4pf0abOvXZZpdp9a6AfalMF1FhLDsRkAiS3NZ41cmGwRhJSZghTRpVBeOiubZ
bRRKnbts2k55SZpIgWLFj5vY4zabpUloNwNu5bZq93le11X497R7O+2YGa9+xXdL/P3tPx4ECHv5
j0OXc7b8xav78md/zkDzEwYmC2SCofXvs+PPYyViLeYXGeTIqXWXOLTXM5A4QU8uwsSW6fI6858Z
iPoLEEdFeCVjAjio/pUZyPz/dQJSzcOplVZRbjt8Gjk0Xx1GFPYbLEh6FOIu2Opi2S1utHn1Yv5g
evEt/vQREud49QjWIM0zJh4xJ+a5XktiQdmgaLj988e8O2G+fBNSEohzx3qsvznr9MqYxb0KXx/l
07YyC4SgxARb3oNSDYc/f9Q7UZDLs9idZfWD6tAn8GZ/9KyqbVQ61UP0u6dE60+VWyKzUMMmWoiW
ycgFGk/VEu9MgrhEsVz0i7knE3Qv3643LTscuR98/bdo0ctHkkcAlyo3Ppvx61vWUpwF1TpHYZUo
N7WR75Mp3pAkdiJWbqu37j0K1Q/C7T96pBxbr35YU48XFIpTFBZq/FguPFaqF8ohAI4LlDT2rfmj
npI/Gq5gnv/5lnKsvXok7ew26Bffss7TIFWTY2Jm+w9+3Hd7Ej8uOILOxHCgT94OpNRZxsqNe35c
CoNXtfxauuZe4VmEeVOUZ56P9nDq+jTw+uqK4MGPns86826+SFGXTMCkO+DtlGxNa9CzrI1Ce/wK
L37J4h8uXb7PSu/MjcRxicUxtbybySNdq3Dvk67/oPDzHfwhB5PcEV3Ogfr73i6kTW5sjEUULoSK
0f35RW/xLDikDKvufVmv8PoxqabTxsCFbGp657u4NKAiw0GLNmUzBMhjgpSJx1A4Q2FyyjwSK9Rs
P9aTbw3VBzo0Od9+OUa8fF5+M1SppJi8bUhuYPttM6n4yRb7vO/SICefytSHwJi8W6XrTuDe56Xa
Pf/5UPmjlQ0kCshA9zg9vK0mKCKHCTeVjMZyevba4qquxk1rJzd//hh5GXj39XCU6waiX41t4c0i
jQZei9o+jcKMgJSsvipN2uHgszZ1X23V1DqmIyFscUygmHImlxhCXDbeopzpi3c2lfl1Xa67dbVw
Nq3h7MTXdkZFSG9BBqNMMxbWo2XeuWm8Vap879UcPOI1xEuP57kI1dk4qtpIg8kdCr0Pzj5cdf7o
yzlolQHaVCnn5N+/mtIYb9xM6R0Pgb93lzjFFXqwU2x553YXhXTNh45KBJpujNtV9IfZxmzRZ09D
F2+8Ij2mKCqUSnyZZ+T/JsSW1QfTfNkw/GaCo+uFarsItZpCSTwN9xunLfZkGG7zlv7ayd6va3qz
tIxLguHWTNk40Oedtux0J9/PZHjPBN1gediVhdSRjRv5JlWRBpHOytoxIbrpmUyJDXbtfcsbjfnn
iTddELp2GRVfG2e+SIzukJLNCG2wHebkhlBomAMPEWRFsEw2QjvExZnnjBuy6CnRwGhDirF8oFlU
V8zys2GJITpNUsXysLfzL0RXnmAXv02GQnLZvGuEHZD5dFxn/ahEpR/BxkOZ7Mtl2Fpqi0Lt/6g7
rx3JkSRdPxEH1OI2BBkZqSozS3XdECW6qLXm05/Pc3vPZDBigpsFLHAOsIOdmZouD7owNzf7RXSM
4vxDH6H7LoX1o6Go93Yweb0ZIgCd3RZN6tGQfsHR8LuEEAZojvFBHTi2uv1ZqHBYSfsYVamxK6lv
9qTnGzQ0P8SODq0WJTgwUsj+Pdq2dNMl0S+63vCxZ68Ion1a4rFuqV+imBU17c+xuBcMfeNMzr61
tmaHXKVnQMepbXiH/l4EksL8HTK3Iu6KuS6n0tXyvV59I3BD+sj5rzTj1xjoh7zysw3X3sEyy2cl
zuDhQoCfLeS9hts0koCnS3fi7yr62Qvm5tFJwqMV+vumTe/GPjjCDio2ljF5naR/RINm3wfhsamG
TSKontL8yUdpyzTYeChlaFF/L/QmJB1hEIdOvurcxXjbVpLzJKKOFMnwbbR7Ow091Qz2VWwcArTZ
9S58HvK+2FCly7f1MP4ABOgKQUr+tcGNl2uz6W7i1HmhYv6JxvJ+bGvgzTIbhAL0XVzJXtkZG5Ce
+0xpbprKhAukb9M4PErIeuRJfDSNYD9Y/a1W9Fv48bvSb2942GzqYd41LRNrmTdUSp99Pd5CNnq0
WbhCn3bg8HbANKh088/Ad/ctiFeUGH42wANRJ4TJrdY3XaMfxVKHKf/ZJLGypc8w2G8GfUDjLjnI
Qb9Nq8BrCsnVQXlRcgS857CP++4GlNYzyfExmWaMGfzXPdCa3GR68BsUk1ep/j4N552lBi9mGO71
lNuFi9VUP9oK8thKjCz5sA+Y1losTZBAkII3jQqSDu0nY5/0WXaAaP8pU8eVCHUpyDv4YaFmTKfx
DGY91/B97VZ1dmCSHi273QY5lRBDXbn2z+u73GE8qfEQJIOl+bBIbWLQOWVFKWY3OMnvkFNcm8C5
U/S3jWnXKPoxmrJDl+P0OBXdHufWD0kefBV3qmz4X0JMPDfNmD2bdvvFGtM7XzbQn51216+iV4bA
8qbFxgQREpvXqrEUYm8B2uaZbztQ7Siyloqcwvyffw6GDg0SzB7/X3IU0HPdj1lT73Vj9KwYoGSA
WcbKT7mUJ1HWUF8TJQWj39OLQ0VrHXMl09lNQ/gcIZqu5/OPLkF6IwM7YrWogSLLOVTfI0vA4wgW
+nvNekWe9PYnLJLusc+krLH4CYYG+bcKYhDf5fe4sT5e/9ZLm8OSMR7FRsZC+mlJt+nTKpJUWsC7
eUj/KmX93rRQxtCMQzs7r2ck7/29ZU27jjBUaeHXqX7UsYtA3mTv+PUNhGC3dpy7oo6OWcexDbs1
psaFtJn7W4GnQSWPf7OYCzOgdm4Bf4Zpi3LA1O+B/SO+Iu3jZNiYae/ibrvvJOcTkFykDbjers/R
hfcfNRRhHkbJykCY/3Q70ErTwmqUnV2mfEP9Y2/76k9wQ1S9155/F949KJ5r1GAVnM2x6F6MVOpW
kSCkslPjm6zTEBURetf2rlQngQ0iIq+4z6riub/MABmSdhKsXWGPtpjc1KT90UYMCdR+D9XU7Qx0
SurAFYkuIhjhBi/nvfhD8eqMZqSANVu4iCQHsSMmHmV6ZRwnbdhPeu9ms3pAxOdgmikuxsYRjsNN
0wZf52h0y0L2OkC8FdwMJBh2I/9MNvZ7iyyoDoJ728zuskj6XGbSy5iE+7hqHpUp3kJHvYsSLr/Q
OLZ1j2+PcUya6Nhk0l6v46cshrjQG4fKREuIV9U0Wp/ltLqr+dHin2/H3p3icN+W2qHltrEFzM/u
9oPOHTeGX0U21jEesua3RhXuEd296fPgHmnordK1j/rk73uywAktPEWePZtntjglncOfw5CUiZhO
qh9EsjQM3bZLgq+BLu2geiD+Fh+DMPnd2wmsKPuT3o3PlTOj+jzKmyTuXfy5Dn2E4RF5sMi0LC7b
tu+53ZBGh32CxNazDbgNuLjHbXfUp/Gnrra3czA+iPg91frRV7+hO/Q8l+mejPe2Qee2BGiPtwzR
GgEFDbpnOt6bYf5N6QJ8EaMtpPjPMtBwLow7yhDbqcdthnXwgavSZHbRi3kKyD4rsl6rCMhqnLvJ
AhhS4+Wgtfi9YLXSVo9yFoBpRB4CN2Dxz2G05IobVR6NA0oB95LDvwbpZaii3yPzhynFbWZ/rPuJ
l56x1Z3ObWV45lz4ajLtZj95SgqQqqbzPFsIdbXkTwh+4GviiURGj53Ptg6e0PS1+0Yad05gfUKZ
9M532kcrnx76CBnqhAs/Zk3Za4GD2UyS3Rnm+GBkjzOw3Lgm6W6+YfyOWkr2QdSMbJ+0CkUqpdSO
Q9bflBNyINxCrY4YZZQ8zVO0DYrhNudxWhjJU86DNXZqeyfVTBv/cNjHJMll+CJqIWKPmOPkBYSp
fiA8sQfFFZs5zc1kJXdTM3twftmvw97R2xtaaHjVsD9t2MP17NWQR8TaoJwGUggJ5lB6sQomSOLZ
GaWAnZKDUpPJDR850p+uBztRnD8NCDgogI/Aa8x2qNUvS9Z0gOKOb3eYWulFvAdUvbudySrFNshj
/RAlwYtlAdnWJ6/xSQM15/n6bzgLuPwEipa0xMEoEQjFq/XNw62QodjI2ujsGlC0fS40mXVcidLD
lLUrdz0v3fPvRSUDrhmWEmDXlt+r5I6U4wuAyhJKCtLsTJtwautN1ITPaLfvtJk0vtGTJ7RB9xVx
OK6Uz1U4fkNW5BmmE7BsTT36pXTXh4PLQ2YjjcMPU4dXNgbmVi94chIblJiraerJ1CVTuouT6NjP
iMS0tkhzxOTySCvLwOsi46BMPAoAIdvq4EHu2opi12yShdEQg6EwecMA973IkoPvd7eoExwLS0Pp
WDsaGvUjK3rm/fHccHSyenhwTHbUNGBHhAT/bFck/5N+X6RBvsMSaNNkQn0iDL7ENu5hpjk/5Mr0
MLTiBZoSozQVARsEAB71ObtDiOp+aMOvGNQ+IWr8oa0R57JHf18bPCpK4mWXWcRY9mrOw1H1n2vF
f8Fuc5MP0p44/Pr17cSLOpdeJC7brZqFz50aqBuUWA663v6Q6vDvaTQ1xBCQtMnLDzbiVz3HV6IU
AfHpGVEAcyf1/kthGujEsAJBJd2htPil1XgR8nLM+7zc+1W/JxIcgwjHxSg++nb+oTV41BlcVyGP
NTXnDVz0blD147YJgueqlbG4c7WEu6617yTVeUkYk5LZk+K3rjynd5WsHdHavbd5T6eSsxfnokHp
QMv1w6hMO7bZceKxr5kcUd4ZndG7bRkey3jAMyh4FmHWKq1PygAYogVPXwOUR41h9/qXO/EhGtME
9B3wYxS4jCo9tCqX4lwfzIY/6JpkW9nti1oa4gpGnEBzfllmG+w627gB6UzDJqy0gw50cpMXyTaw
f3ephVhkyeLqfnhMpeSQQBvQ7GlnQEho5Pw7UgwvUd09aGn6BKb4YLXFnXh4xwTlmYdUKbc/QMHb
qM5LNXp383Qsp/Spba3PhhqiGWU/VwTnvdNlBCw7+xA0PmIb+iEUVIoRGRGEqV2FiKaOwVYyE9Tr
gr2ZclMipNQNwx4Wyk4osoHtvJF5J2+cDvkPnvHk26kCOsMkZm5AetxihXKk5H9MLfNj05CdVPOI
aDkKuIUFSiquNKGpHf/l5H3oakjbdbRIYHKFxzoPVnLnC5EDwAw5s0NOiLTyolbfUt7Kpka2djZa
CwWwdHHxmuII6jmm6v3+elQ8Hw4wIyVqDjSFT54Hp1FRjhArgdfDAyntbkV+ghbb3s7z72Knl+Mq
P/n8IhCAGuyneJXhxWMuymcT7VUwQwNEDYJ+ygO7jhAuTmbZo2azjZTkmzyFL4Od3EVhdoiaDpWR
+On1m9+l8fA/Qzp+LDL+7yoY8j/+Rf8v6vjyNPjP0DMBN8NQtDkBgfBP/NMZNJx/0cajvk66rwow
I0v7T2eQPxKAWKrKvDEQedfZZf/dm9f+BSaEBg+wWTCQ/E/+3RnU/kXbAB6nYQBWE9jd93QGX6nb
b5/6/ChgZni70IKQqUosdjJefA2G4Lq0jQ3ljmdJ0O5inYrenBg+EcTJ9Hov+ao0U8uL5miLHJ4q
bdEwqNtNZqr1McTm47cx99C/gF4Pf6MSiRRuXYgyEgxBPEM0Zfgl1A83NWSfT4WRx/e1mc6a97+1
P///ReIKO9r/vBW3CySu+F//sw0tHTFphdKrsPX+Bwfyzza09X8BzADBD2yPVz174P9uQxX0CNqG
VD/AsSlUYdih/41FAtsLbJadSVoKyPddVAKRRL7dhLTAUC4mlCpsdzAsIty+TTKrtk2atu29prEn
t9aUgHxInXdvJuPDf/19bzU/ljU+MQqIFuorJJgcuEUQLRENKwdqFJ5U9toGp5IEFnoYI/apOSv3
w9pQIp6/+aA4dgYOW4YAFyqkRku9xLep5AY16lTXP0qcz8XUiTAg1MAtTrK2GAlOb4ovp9rBTJUC
pAkM0q8edRGk58PS6x2n9JDrbFyCUPPXgNDQ9+vjX1g6YA9g+2lYKcSsxdIpKrpreNF3ntmp5kaW
HMhQvvYPFuU/EkAuzCf1HjYwMG06psso1ZRho/hJ1fEqRBVpjqsIWWRV2vAmXUNTXvogHVqNQoB9
5dacLh2gb1uiH4xYAXqHnqX5WMCFjrZ597SZvOzIIuDQYAq+2Iu5hkcJyr2th/YAer16a73wAMxX
XlQXvoVCHf1EGpdU65bej50F8Tst9dYr7Va/nYrRh9vfjCujLCtlnCvWhYrcKxfpTIK8aFV7KAa1
9QI1r2+Q4Gg3ZSXjldCm1jGg2rXtLCiIWYR7/PtnUbSDAbegnkSV4HStZOy/sjZvWw9vSxo2hV7u
B/oW7z7MFpNH6EQHCUWmZQPYmuUiwi4aDysMZTEE4oWjjNSXlGquV3ry5/ucngthCswPiDwapacf
5DuApZtyLD3U6qzjrHbWDeyV+qGyjPzm+txdGopSKkV+kO5IdSzmDuOekGdkVLLFSZvzBgPiQlJj
V5q5368Pdb4NQT+9GUrUGN5EQw0aqN5mKUO1jXYo9MS4HYNs7YPWRllEImRHurLEnsrLuK42Aj9w
HxXBGnDk4rThySBUnFRglYt8KcriKaMJz7fMwXQwQnXYOJIRCUOjaPcH0/bvoYQtzdtpQwy69Xlk
F54/WfaNFWBIbEbq39cHWfme5aVodlpVFgh3eGUM6TX0O/Q7BwlvtKZvV2LespQEAtqhkAWQX4id
4Whz+j3gnX2UbuzCQ9S99gJsWg6R3GYuHp0/iYbp4fqXXdwPr246tI2gO2qnw4WBBOPWtpC8sWgR
oz2JhgoCIO9eJFuWseXBsthAznf5Mqt6CYEVSEFeErafu7HnQe3oa+4EZ4skXgjcFxYtQx0c3eK2
gNitRn4rpx6my/3WVML2lxa2UHjL2sxWVuls2l7HcnioiOafvmxCcFv5BZli6pUUer77ATxrGlaU
wK6vzhn6XHRxkCBSLBJPFObE4+ft7i54EmUhekiejNHfA27A0V0+UeUeEiO7Q0Khe1R4ZN9L2lDd
VbgIPCa8Y77gADhT6ZdsCoFaON9bnURXxB/jW26A5iVH2XOl5XW2a8XvZNJRpdN4eMOZPfmdQEAi
I0Il0+uCzvlWt77xoCBR5kmBbqH70787/9AYC7Q0kyLgYcsAo6uoKjeBlXqqIn2GGoOfq2yN7921
DGKDxGEkCACUME4/KplzXG5lTBgSP61dK6Nq4Rv9WrfwrKHJGr92s3ThhwXDdRH40wqotQSDx2tY
pu8lWhTTzpQ05J8BN5WbskFOaVsONRKlczZ+1bTQ8Spa9B+J5OgUqE35YiuBir5FZaH0wETggoRT
H0JwzbyHkVW4Q1koBdroffl0fYOenwNVuHdZwD9lQZEQZ/LNpaVqCINxiSRekk72hnZqcailyXav
j3KWO0E+RFkRWw9hC8bL7HQUKXDkzq66xPPrEo0JPHK3mAQG7tSb0W1NSRKz1+lvCwWjl+sDv+ZG
Jw8HMbIhxA+BojsUJ05H1nCXkmyzjT0LQwbKymOsvZj6KH+X5LZCeV9o4lPBNOOnKZaTYldRYE+2
ZZME811pOxw7xIydbwnaIN+C0KTvlBiNTL3w+u88P36CNywqeswSJLzFpdEZ0DDHIEq82Uy13ZDG
34wwx0SxzSas7bVuZbhL60FRRSbZk3ltLEnRiBAWTo1NrJcg7L3NcgOXWvH02Jpt5HtmUurfOmFf
XE5m/un6l17acGwEUjFydbrri0ATqnU8NWEXeyMaf/s2bDFOxczVuz7K69FerDvPDssikwX4Svw9
Xfc8KuC01mnsVXGNUE0qK9PG7LPxGYyZfkQIXDtOqMN8mjFnwGci0G+Gqvf1Hb2f8QbDQue917TG
ARBvOopaRPDl3RYVmOcWKIR5TSYnbH4Jl0chPX79sy9MrqbBwTKoVXBdLxUM63ka5y41Iq8LpXEf
qFmJRFL3D1PpPz5T10ZZLKGCMWNXcl14w2Rl+4T7fAPhUFqJGefZAOwwVBwMCAVowy5TNjmZeEQU
VeSZZnE7zXKL1FlOUd9GQPH6rF0ciUMHuYgHHpqip3slgM2PAXIZeTQ54ns+L93JaGC7QZOvJYfK
hZNHOKLPST3d4VZaxFu/0Cu7m/TQwzDn0c5l7UVGNeoeub7o3gqV6l4KcK7ezJOFbs6kqVW8N9Wq
vvHTNPxr8LlVoO+Y8k3kmEXu4vdp//bhef5tDGP2RQ9UWh/XJ+fSYiOyS+mMO0JDiuN0ctoikhQ0
6/Cz6hBSzGZ7/qCnyHNdH+XSEkBT57QKIiGTczoKbk5KEFN49SLsVo6GU6HE6HQAf1VU+K4PJVZz
GRkcGCqKDCeM+LcYKhzSRkXZMfQoIKFdZz02kY7lTmt9KnG6iW31x/XxXunApwPCL7NgmhECKABa
YobfXLGhrfRzjSybhyJW4mUdaowYRVCBrqhSPCoKDr9Sbbao6sngdo0gB7aihR+siETw+k85n2WC
A7EBAVh6SP8lgPrml6AZiLpOgjdZ2afzR9NGsCm02W1IbWcr8e78QjsdanGmillrMW5lKJWXg2s5
tI4NpQNSETnBndlVa0yDtfHEuXv7aXrTyxhhhaC/cxy/ilL7FSXJuIVLjDMCCtMr0emsIEmcVUX6
Ckgf8AKF4ZPxEHmvW0cuQk/D1+hQJTLeEZEF6HbrT71yL+V1sh0shPt8v7X/SmNf+X19LS9tK6YY
ShUZA22xJYc+1BKpwvYLJb9KrZ7qoSs+W+gHbDvf124HVnmPyU2KyJSeHJ2gAq9mh06yKfv3VliY
CdhWmgKkgRLcskkYjoWFpnEdeuOgUKrk2G27vsO/2Ezl3fVvvrR/KfEZ6D1SC6ameDrp6F3VSlAE
IGdrNE6ByCSbBKEswBrlmqDLpf2kQXYje+S8UCM9Haot4hHLewszUzkEmRPS7ERrDTbCJEzawjRe
2U/nYZaqMu9EiFiEJu6H0/GSvpbwYdMCL5nD4hbPIOW3bOX5SuHtPPYxCmkRhXShb/x6O705JdUY
l22D/40nF37/pUwlddMFmuKqFkYhI09P7LLitar2xU9jh5L/AK6hUHv6adxJMtl0HnipJpcvMx7s
T6GiDSsB5+IoDs1qahTYgZ6ZCsIzUMTm8Ao4o6CjclDkUaGs9CEuTSA8MFIayIz4xixKFJJkjyOK
zFhupnr2lMzJ9BMLlegeAJp8i7Fai/mEVH+8vu3PgMoyJ0zweUlRKOpRyDydQXzlCUbIsHnUbotH
tO+0z3k4S9zGTbV14kR7lu3cqDfGpFV/FzEavHIGSQ9rhvi+VIPgRsuTcO0evTThsKqobCAAIcrT
pz8qkxUsjiRg8jV2JX/Lco4UnNljML7y8eJtuLg+NcIbmaAgVnN1nY4zDdqEomEIUIm99aNQS2ef
1nV562SzcVsiZXwzOXWIPnIDaDQry6d5nDB8/pNfAY8O1isksjNWFkvudL4lgUKe4vlrPtQ6lDAk
GtswbbZV19pUzMFitHMcP8wRYH5EWouv13/EhRmnQgNFS/hk83xazERvEf5KWNUuGiGgwyBPIvSX
1CsHSfwti/mm30mYRmWEjxWaa29vUnGEQxPwlBvM7WcJmdV7wBZuXoF+r+T3El3Z2TiSUsLQ4PBg
1b2IDVpUanPSt5KLpHDn8oK39uQmxgcjze1bbpDk+f1TyA2C7oyFajCmFKcfFzqxbWCVxsdpkJYG
JRkguljJ/R+MQqMZrANzSFXldJQuH0jCuhqMHTLkG6Q/ySv9ca26dSEWobhBtQBVf87HEkZITyiE
0MEofW3EH4LJzva4WHL25aAB51QNt8h5RSufJn76cne8HXQRAIN0qrsWcpkbt7N+35ZDe1u1QrKx
KfQfljb4hwa7Tc8vfct996SCBcGzFsk/mhLL5miSS5S/okBynSDUPbnnBpkR8/Cuj3IhxWAzYo3L
1LKCmvjzNzdklJjKALLQcZXMTLdjPaPJXDho+WCa8e6XlaDKU/DmzQkJfvmy6v1awe6nRksXwssn
e6jm27psh5X0TOAalitGimoI+UTx6Fx2wBDHluu5Th0Xuf3RHc0izPaKHxebPBrln6BWcneO5eiX
GdvpvB2NPvhZ6J3yoKLC7llmguMp9/eHptMkAJoztIhNSSDcNv1c3oe5gXBu1w0rPikX6uaUoXl0
IgDz+ipc5EMyDyTf8iPHNZK0fNBThD69WdFqHCIrVNkVNyxH6bnvxmLe2HE03kXprINXdRLnfs6M
6ssQR9XnBlmiYtMCj0YcmHUvN6Ze8IRGNLELPrx754hcXFTwaJHQ/zndOZjed6akdLYr9TneoyUY
wmmQ0r1V18nKbXRhk74datmqlQcnECrbtmtjUPvIXdHcqOo43Ffj7K8sxNpQi/M+9YPvgwS33TCx
m495UssHi37TXRV2ax4gF4fSaEBjKCq6Z4vY3BVJEDt01N1OrpE61Mo47LaJVjvPvp2Z++urdeEu
RYwCKx6a0Nyoy0qZRJWsH6fadlujneGRCrlyXPFWFuryKBZpvbi4aUac7omU4ae4Zk/Q7eg2Tg5a
toRzthJIzjRfuEX5mH8Ps9h6iY3PyJhWtqshmv65GiugAr6k3yml/DtuA+W75mOSLdXQH+TOzACQ
m03y/vAMmh38vIieSPQskpPBStHklhu2f51JeMZq+ElPg7HyqRcnlPQeLQFk0RD1PJ3QeXYSJUrw
/bKVSPH4TwB38yw4/MHmIEEQVEmbnsVi09tTPPkIhdoQjp3f4VgFrpJX/UrH7eJ2F0BXOhO8/PRF
T6SjKsQDlu0eVZ3+EIZS+hljagNOC/Sr69+zNtTie4oaI4zA5BCjDprdQtd0vFYfZjiVZfYHQ4Ht
EDcozyTO1ukCqTh6C6CU7WLuWRymNm6OqGNHO2dorT84wnR0SAaESBiiNKdDNTQqo6DmCBcyYnNS
VOC6YK8q3F3IsjDoMS2MiTSoGuYiKvloVid5H7NMQ28cqymKjikIvwPAaQ02sV0DjA7LL9cX7OKg
pPlAwSCnAm46/bS+U4Q5rmlBDhjKvegawnzUsWBq2/mRUntLe0aLVkK9+EsXqZ0N+wakI1QYULKL
s1XW0PbtiV1fQnd4yIZBc1UbJWAj7Sxq01r6/oiBJpxoidAR4YknzvqbVKtPDNxWWs5yW9Q5CvC4
eBjFUK2E4AtTSZldoeMidODk5Vnm9SFPcs8oigzLYqDYj1CyiV92WUFfRyT5U+V0axf0hfYTbzQS
SKYS/RVm8/Tb4iIr656ZRgZVxwOjktTmSUWBqcBuJLf/6lJipF5qOcSF0nTLCDIOrkqKfpsngXoj
hZO1Mg0XQgAAPNooIFlJoJeBU5M7fZqgKrkOYq27bOrqLfpClas7zp+sK+0aJKJASjpnXGYdYGud
0GVxEZiOnvrBgAcS9PZKXnvhJqAQSIIuxJbJo8W6v9k9plQMckMAcnHNK/edDPEi6prw/feN4KgC
2nUYB0Dt6ShBNzexHzNKaVFCjq3u+1z3uXf9tF/6FAj5Ou8akBB0CU8HSaxeLtNMsdyoiec9GgY2
bhBg1f9gFAD6YPxEK3xJu7adWUV8b7BczanrLZ7o9mawwzU+8aV9BoJHaHxbyFfJi2/RFClFNKax
0PKY7MMgBcrRl8LsCcXv+v1XDZGfe0YRHU+O+Om0zXg0aFiCWG5t5ebODMxoL/EUcfNQ1ldW6NJX
oWCkyfSbdHSBFpdAEio98jiB5YLyKHdz2maHUrGyXSBhRH19mS7V9elLkc3RKQabtKw8K0oMNh1o
jKvUxk2U4JauwlOi6v3VkmBoSYH1KXfsblvlMjGjUb/hBfbj+m+4+Lkgc9go+EbSpT+dWX+I/CSh
w0j06nK3QCtmmyV6vq8rZ1hZxAuvU5EDKdQvBM99KSBrjHisZfJkYj+nSrdBYagId6jhtvAxKzci
Nd+MQ17Byg37J7tq1uwqLx097lfDoenI9fCaWb+JIoHTJhJHz3SxT9E3lg7zsydWrgTf8zVFs5bq
t7gILAj96iJBx2g5n/ADN9EkcvTNkEdIYjS0F35JSqXeGrOi78rGN/d1ERefugFWe4SW5Ac9ntVx
5becfTE/haAJvAjEF91A8edvvniuFHVMxs50IYJmt7oZpUezl79c30BC7e80l6DEBo+WYiVveKEs
cTrKwONc6+ECuLpZdNN+rjql2gx1BmRV5tHu2lA+f/laQjZVyZICk9MawgfUN7BDQvsgrTc4ICrj
rh2KbPT6VnZ6r8d75ncxWAn2yqPFrVr7ZX8rd2mVbIYJZ5cXHI3lT1ZDH3DfK0Ohb3JD6XMcnuVk
5fYRt8vbXEmnTSPKsMyj4Cgt09xgcobSrvres+yquG94LeBrYke44w2zfCjhqX+SY1X6+/q0Lmf1
dVQqRahwA1Og93c6qyVOkZmqQCAx66pBiyINdmbb40JUN83++lDir1p8IFGIy4jSPs+gZZcclopv
2Nx14Gcyx0V0aabO0MH6843wKSx12U0C3f7eznbyzhYLpVFyJihkILKJPUvEpBNKoaHmcw/gQJ9+
U5z9NctlucvqoDokph0cxhmjwutfu5zY1zEpP5MiioGF0/DbQxFaU16rPcupp7W6Q+gAG56wsLdA
EqeV+L7MsinD6Wie035XAAjjdXo6lGHHaIbkZuX5XKNuqvBpXSFz/kGJwlXOnZXpFH/f24UU41HP
Z6uivwyQRuzkN+ddjYop6/uu8sZca7xiVOebPojhZHdRMu6VcIgx63HMm5F7+5aefaivfPAy4Lz+
AB6CCH/SdKRudfoDKidObd9MK29qGyvBhFCJN5k8ZmvKt8sjKcYRDiNomAio4RJCZ3dothN5S8+x
owD3glztf45mL2gaRR5h99RpuwzsrffercOwFN8Fg4xre8lMwj2X1yN9GS/p02+pbcfbuqw+zoq1
xuu6MI+UiyCpUSKjOrZcSK20B6lSpsIbSalvhFz1Bj+X6fDuz8HKQtReuf55uiwS3jkYZLNEQM6j
1jN8GTRfuiH3zgFE4SDxzquI2MJJoLWJNCOeBI44lW+25oyzIeqMce6FKA9tdKtRNhRj0t31Lzo/
cEJu8BXXRX5xxkGSi0mOKCJkXhXgrOMorb6lLu8NuhLgwefX797uQkaHChVLxZ5fbvcxrku0rKLc
k4re2YJCQtcmGdfg0xc+iocrcDVEMwSpcblMShLPGTZ0XmcmX/D20bZxoh+aFpOuQVL7lSk833o8
fSgvQvEFmQAJ7nSh2qi1DDKzwqtHeX7S2mJyB0d+LxSZ7UA3EISwcDyh7C9+xZvtoOMx2iuVUnhV
mep3Q6qMnzWEOVbW5zzUMwoVAWTnIdkRg09HSaccbadWh54xy74La4wyvdLr3phpzfv3N8hTsHOE
X+pTy1QLbHGVJJJceH2JX4MMZpJmfTe71/f3pcVhd4OIEdbVSGqdfpBEIdtIxxRqyzAoW7WcW0ga
0lr37dKGE9rmtGgBsIJ6Oh3FGQuiAIp/3pBU9tdwapR9N2EPnDg9HslW5a8kWJe+6pXLx61BfX6J
3007JUsqdc49vCQd17akcJuF0h8cVjYCOA72NGXE1zT2zZYbuxK/LVTHvQKwEmpMKVwHs7Dev+Vo
CEEygVzBZbx0rsADIaiVSCu8cOizA4+MbI+3ZwJIt3VWhjprBXCIeDhalF2E6w+h/HSdEJKKMpzL
C48KLWCU2AbYrX2hYfujDtPfWYrEc5e/FJNzWwI7ffdOFFcHKGcGFyTW07EH9CoHiguF53TBtI2V
vtyEVr72iRcOMH89iG7gogB2kQw/CRMqYbHx9YJRigYQdUuAjZv0KbLrtbB3njpR/BcKbPB9FaDq
i5GcuTIlCCSFB3Q/dP0K0UpcTDvPT5v4QZsDdVsA8jiAI0XJJdWblav4whEQnml0OyC2QmtfxENo
0FZZdVHhWYUzbWtJNVw6omtyRBcONh0IrmDAvUi0L+8rEo1MNnqYXWFrNB/iWQIYj6lOxUsm0TBk
TuR+ZY+eJ2o2LclXtSWocjyjThcwUbJcwhk599Jmqm55H/L6Cwr9vsbNN9zMMKyxcgfYsBKNLx4N
VOjJudk2PJ4W2xOnzyaX/JAQNs40p7pI+hTUeXK0axWv4EKPNl0Xah/aKK+PKpni5w6oz8qPuPDt
BrA7rgOSRfqPYjXeBJwIiU+lk53MU1pHOsZjnN7rMjXvxmjh3MZqfw8s4L1AA2ICoD9xO8iU/WB8
nw6KSEBbDyUZUA187DAlobOxpKB9/3YV4v6C0MVR4T46HSUiWttGpmaeXE3B0xyW7U6isrC/HmPE
PXP6nBGi2CQH7FWxjovnU4jkTpenQ+b5VRs9FnOpPsLxzXdj04Y7v4SnGlehtCmqLthdH/lC3BEu
BQLLrfEuXoJP26xTY62uMi8r1Woj81DaJNpUuLMqDytvtjPAn1gxCs74bFnkyCRDp3PJfwuCaCgz
TzLNn0qZ3xlSe99Gzi5O6w9q2x9MTG/JKOybaqp2iRTvKy041GXx5fo3XwhBlKXJmSlEgm1Ylr/V
HCPclkvL67qaCJjlGXrVybyycy7MLLxpXvviJSXwm6dfi2FzXirBnHrSYNYHH0npQz70XyQpW5N8
vRDsmFBeHQI4TRF8Ma/thEN0koOKHnMl2jRWZ++AsmwmpCKxhn5vS5xVFORDNisJBnnMIknX/BEt
x9JKvKgu5V1a5fVfej/MK84FF0KKeEQJez8hLLLMMjMrGCJNSRLPcJLxWziqzX6a+3pTjLFzTKte
QVE9UNb4s6+3z+IgihzdBjrBUSThOF20cHbiPIQI4oFLLYaN1CWpl8FyOljAYD2UsYe9n03q06xk
yg6SAy1nqU7dodHp1WLRvQ1KtHEMv7JWspCz3hvTzm1Gz1e8vEWr4/SXTVLKpR2SXxXIR29iybc2
SZgHQH/wHNDjB9+PIleVg0crRI06Hx6yylY3sTH+evfhAfNBnZAEk8R5CbyK61zvjQpOn2S2yrFr
nMqdJkpofzAK6Ftae+wBrtPTr6XUOHZGLsWeXg0NEGuzPvqt8fP6IBdOKCRQsdQgn4XAzukgTZ7a
pT6ZMWKdfYn3SYilcgOvrHO6lZEunFBaOmxkupQcniXAWhvB4M7xFHsYtyImFxHiGitg9Uj+5y9z
kKy9B89q82wX2FgKEAwBK+Qrl982JGkfwRS05yhAz3DMi00WSNHL0AaGhzR6upPGqEYZ0nY24zSF
t/WEAPRsRtnKzr0QbYHO0DIFTS16WuLP3yQHIlkaFT+LPUXu6/1cZNJWAmG5wgG4tJZU5m0gsDTe
GfB0FNsK0R4v5Bi2coG0btZX+OWUoPj0XF4JTecf9FrApXLgvJYgFwEQsTZ9sPws8yB1STe6P/5o
Bl2+ub43X6nip5GIUVAPExczze3lByGbrzkdXu9emaOKsi0yS4+enPn/sHcmzXXjWNr+Kxm5LmZz
HiK6akHey6vZki07094wZFkmwXkESP76fujK6rCuFL6fev0tsiKynDIEEDg4OOcdAAXsKSWTMNeq
QTO+yKAIhEpiUR9ypZrvNlg9QNlErV8p/5YSFVqudmpCNMR2mT33d/qAcCHBo2m/Oo2XfisyaNjo
h1QJarjuMC0owLuTG1Vg7r/NoyXuVdXP50tTLXupm/27Ile9FWqGNdgxTY0aXUhvWVMIV6VszjQi
4Cd9HFRzGJyljxgYAfDEsL50FoATVBysat+6nf4gElU+aYuto/c4YjgZQWlecJC0U7Xsx3JKzmzN
Wbt91+brdClwpytOhJlXsmdWmQcXAWBD4R6XVxe9y/PRtODS5+36p+wD9zOWAFrkG1p/11aZcW3g
+BUDTDQvvBrrIsMv3tqGJX/ld6BaCGCPFPr45cDDszSX3OGicVGFnk25hnPrDIjmeqceKa9t3W07
bbqHxIdjfYhJFZM+BOhDmJ2bIbWYFDte3m9/4iE+T06JStfGJfvhXfPTiQ9ay6m7oC8PWZFYZ06l
5E0JQ+/EiX9tLmSREJA37Spa889PvJ0WLCli64eybe51CZUiSSrtRM76MqwgsfPTIEevusxcRFYs
DFLgzhEOuV8cWvQjIzrmp7hSrw6FfhB9IhATL2iMdbpOjdfL8iBTfYBn1iVxAkw1nOZlPDGrl9cR
swKj86OSS2viKFiuYHQW3S35QNjyXAztaJbI4ld6VE59m6EpO5/iu7xM5xiRm5wyzvaQOk4a86QX
QZ8zotMN1rVHrT9yFiQxe78xo03GJpa59fYKFYNSdd2YTYBcjpO5osipYAZZeXClUBeysQRdWNFy
9RJlToRrNttRtIZbwobnFUdf+FgSzJ+VXOs6KA6LqNR1WZnuQ9F52ttrr/Set9YXzVLKldbR1eMN
FajA3mIYx1Q35tAMn8c6rU7cPa98LE4UuQMvChiYxyCkoarI+mGRHHLUjaOs7YzzTujGHEHRNq6V
FO5O9p5/Aqj36qgOVzhPJTD9xxk/5MrJXbqlwASmWOLOtrrIGOf8xk0KPW5SO//kIoR/ePt3Y460
fTCHpph5VGbGZNzcylHFYWwNeSaCMQk7T7xVyo0Ib9B8olQKGGRLhp6HKpbSNoZmLA5q7dKruU1K
LHEc2ZyIiNuxPd6EPw9zlGktCH7YMzKFB2f083M8UYAdzGP1iAJPEQdicA9lHsBxWKrMv7DGxD5x
CF75ghY3KYpCpHsgfbYqx09xHy3SJcm6JD+stT3eSOTQotlOu2iWk7mTg43JRVWln379BV95GNE7
pGJKHQjdNdL456OKYanytutQ/XCk6PZcNMGNaHsvzpLB+q58v3+Uve5dkkzJ0NTz+SzTNPOAs3t9
rVdFcmJHvRLGaf0BiXF9mxz8GO9fETvNWWvzAwx5hbZ1Xu7rZfMdzKzsxDl95QZEvXHTgNmczQkM
z2de+cliljNPMbKKMcyzrkBXfhIncqTXJrSZINNpp7QAbPD5KLZAQz6BdHlIigxi+Lq2ca3n/rXl
qFP9v1cntLVpyXp5shw/yLxGT4zOYaisC76krl9f6CI7xfV6bZcCh4CXzB0IQuvoMOLvBdXFN/OD
hVUfYPFuxjJsSa/sbEEbN3Xdc4Cep95jr82M2jAZF8V3+s9HyUqeVM0UsGxoFCQqNHxToS3fdB9/
fRZeuddpAnLJ/iiNBsdPLUTgEtuseGZ6jlDvijTtb+s8QQlmqoMxGjHKOhFxXpsWhjcoaZDvUb08
2oH50rWjTHvKJUbjHxzNHmJt0U9pOL6WpfN+RAaOpQODe1xzKDW9kjY2bIeglOpCz9R8rvA8u7La
qbhNU5jfJDLlOThy8TAMqxOnWbU20a8X95VzwNKiRoeWGMWPY0m6IR/AOK8pccZf7U+BlsPZ0tG/
6BMcRn891CvLymHD8HXTYMBl9ujITWpSs18t4lA3yMoHwmZ3DkG9e/soZGO0zLCoQDfp6O7LTQVy
eymQ1dGML90mG291CB78epDXVg2Ax0ZG4mKgQPk8elBPprpRZ+IwF6kWUcyTUW24S1hh/XRiPq8O
Rb7nYgFGP+T4+qlWVbt962UHI9M+dykWpEKZt5qWJ/+HnUAhe2MUIOlHfeX5nLj9WomHS3ZoPDeN
GqTr99YsshBzg7eyQcgcIOz8KLjRBX8h62Ij3II+g4mwjt1R9esBrtp4bOx//ZFeSRyQ6aLI6tFt
30CrzyeU946sTIB+B7p/qE/AmUhE7LWFO+z5pvNeLVirRAmwlzVUJdSO0K4158SmfxG8ePtsaunb
PQ4d9vhtugFHR5xzKPmNVfNOyHyIJJDdkEzR21VVnZyoz784ZNt4QOy3gurGvDoKycFo9IiD1flB
el4VB7qaQt8e0xP7/5VR6AIwFN0xCuebu/vPOZHtoj/Mg1scjEA9dtokdzouWycSrxdC8JuOEZU+
3gVUF8EcHWVe+txTOBaoSmnUEloq/wNIEA1hwDIbrPe+CIobV+FOatq9htubMYmw6s3q2jMRZEyH
oaiiwJBTvA7pEOJk5ka9peb9DIQwLh1Nw7IAL52sm1Yt8qxuudUW4Z5I5F4c320OwVaGIYtDKvpo
pSo0OHtzZKXsbByGXdfVNlmy75YinElod7/e8ua2JM+SZQOWMgeKRrhHq/iYy2ILu8hTTSHwgr92
GaYLmlR+QmH0Qqd2klwM3ga1LfsZQkEyd9/6dUlvgkY1COAsjRb6ieFfwNeuv2WupR2axZyrcEid
5lrgXnqTFWjoT1MirptVeWBZJ9x1kVmMamu1z8cx9w+11PuzStnWeZdoD2CpT1HpX+49poiqAyRK
CFf/duz5KR8Xhl4b4CHQhGpK52Yphjws7FacOEc/uEbHK4mCOAgQD0QtTMnnW9zNrdQo8yk7JKYI
wmk1Y70132fdCNw9+DRM5qXtJbdoFpZ4Qdoxr+LzwC5lmNR9lNXL7VzL+0TSz1C60sNe9bj/TFa4
oPrTWPOJ0sfLNdkqUhsjhQQTuOHRSYH4HWg2LcbYruUi8Xaxqy6EX6Gd2F8voxnjbA8AYCNwOo9T
lrRALQPtAj+uktX6IHBY/Irtd1/RoS+r9yu12xMDvjaxjcxBSxMMGP88/wrF4M39xNUQJ4HUzoOc
d5c1Z+VbEz7QchvGYWPUbT3jo5vCCQRcRFocEBt6dW5Po9htmoT/l7mAECFB36oBx0xw12rGta2Y
Sz4u2XWq4yjaVoU48Xx6GXBIskARb89GMu5jOmLmm40sFHyQsWu7ndtlofSbpxpYyonpvLIXtmwO
WB5aaZQrjw7IaKVjkw2+G9dpulyqruQJbiFpl0tHfewW99S5f3087poNdQju++hmE7YzVh1ZFiaC
5fhFTUiSuhVaUiMSpXvVGM6JyP3K1tvod8BQubdhnh+dqbWoRwN5MDf2zdG8TDIn31MzmuNfR+xX
PxepEOhQcJuIrD/f4FD2A1TQtllZYIYykChng7XMyAO5p2j0ry0gdxGBc8O3AVJ6PpS1+OgZWivE
Fqq/F+vaWe/kTJdjvXL6vD2xDV+u3nZ7owBEP50geozHGoXTNFYirLg3FzfM+p4PpTTrRIr3cvW2
5huNVIqhXHY/rsOf7oImd9aZYczY74Kvq1sYkUOdNu4hmpyo4702H2APNtkxj0Kw8c8Xb+xkSUQw
zbgPtBJ4vDPtqrRM3hyImA+QVzrRfCaut+ejLFaqqzS1TJrPeR6KYjI+aoMx3b91zwH+oT0DVo1i
KOzP56ME6FriWa/MGIPrJEaGRsR56+gfBtNJTgz1yrJxd27UWlAHhnHM6MUfzCsbfzbJu7vzQdrO
JRZwp/QEXx2EjwO0H00x+hrP5zN3iY6YM4O4Zb1Q7ff8C6G0U12mlyW5LetgR5N6bGCK46oqlpuo
4VaVEa9+3d/32YhbNMF+zO40m8T+1kjUMISF3haw05K61cMWRnV63qzDisbUipbofnUdeSowvpw+
WdAPUCAwzo118Hz6elqNSsCowP/aLZ5KoJZ0/fXuRH/4ZfSgbI7xIpUYPiZQw+ejBNVSDaVT6ywy
/TXfXxDkT0tsDbs2cqqyP3GyXx0OEif96E31/VhzHEIW/JYq1bELtdbzurXNWLjIMqWyysJZx1jv
12fixSJuzBsSAHIb7k9Q+s+nJxNh93ZtO7Et3SAEyF/v9dU+JYr4YlaMAjiUW5mnGRzDoyjS6mvt
zZPvxMMivtkSH/p+WGxEA8ZHTXOqE2/P1+ZEkYKngGttZZejgD+3Ih+6XnfiubXLCL3+FsNTqzwR
6V+bE2gzkk4A0xQott/ipxjcwU/EJNW24yBz08Mc0AWw5arOh9YDLGpnp9Q8X8gN/aDb+kQvsCe8
qY67bmKibTMhuxrnXUInsV3lmOC0MpR9tHY2IADbbtuM0rSJEv6wlqYTdn2qPmFb4uQ7VOeaNrKk
aU6Rn6nR2JeNoVlcHF0zhpMagWKXql1ONbm20P3sPUHrgIcLCHZoIDTnj07plJNJ5UZnxz0msH/W
QC32S625O6uFwIZkkn81AxY48YR+GbN+jIp0MRWQjUJ6dKFMs7/qXsr7JF2z8qZZZHAZIPFx6Ze+
PMs6jDbCwm3UzklbrWYNXD+mENjc2E2efJWWO529+ZhR2ACFBl16k70+OmYp6g7SxrA9DurMvlnQ
Dgr1chneeo0ya3RHkTahrrq5vDzfkpTLRox4RjQxRnu5slXrUsXyzLcfLyAW3AcYo+OId1zX7y1T
IPlR2PGCXUnkSLTCJ1xid79esdf2DdoJQBN52kOJOloxs9YLpNp8K8YCo0miyi/nnRFAjwp7d+nP
eBLZ51T03tz63Urf0MqgwuApCaL++RLOhbcYpUX+ptFIDAEjQNMdg/7EEr4yOd+kh02EJxoSeJ+P
omp70rtJN2N700APDMbZo7Nm7BLFfR4KgmIIMmH89Os13cLs0VlE84AdAhaJjPpY889dShupzYWE
wZjTcFrm8j5Xs7c32sWnpIXLYOMn+l3iL99/PfD2sV4OvDVL4HxsgpzP59sZHgrvxB6y4mnYj7Ka
bgpU/M+XyTVOnLQfBYrjsVAE2F4wxBw0K56PVfSTaKdpMeJa6LCr+6wtI3TXBmY9t1qxSyi5PWZ2
7uzAaft7mtSYK+Zebkf22ox71OT6C64ML8pHij5DbhuXvdX1F2Wa4ZLjjagGa3TNgqkRlx2nBGNk
s4omYbTDicr0K/cYjVewuQQOOvjHZLMAXS6d72PEgdO7Z9pc5FFC4+TEQXt1FMRDTEbYKCRH6zVU
tk4VZTRize3f9UPi3Y5JbpzYedtfcvRRuCK38M8I3AVHCUAzUNCc9cmIhbYSdYX8GrT4lbeZPF8G
3uq/3m6vTomc0KMrSDXgGBJeCyubkqE14hHLmFAfLe+8WLHy+vUoPwz1jidFiZ0bmVhIPf9oUjUu
Sn05t3qs107tRPCi+89YsFEWpBrif9WKKvvUZGYuotlCwY164qyGuJQUKsM0n3QIkb4xfO+sOWnD
HsXPJ8sb1geV9LIIZ78Q9h4iRL8ZBdtOGfWgq8UBCT8ur9Ke1hbd7sB9cKo2CHa2taBmxv9AuW0s
QwqS8MSqQ5Hb9ZdKJf63gM7ek8Eb+F7avvo4j5qwge1Y9mdMLoo5hNvtoM4/QByA/DIaoQ5XD0yr
6QNhK+1UnyN8fd33fiF1P8L8hfYIrM7mQylU8TntO1yMLUzoZST1Zu0jo/XneqPKlGPIL744+3/4
uBFn/lAbsUzK3A3dFGhwqDd+/fXEp3mx3UDMEmApOnHZwql+HgMCv2xXwE96zNPM25tz2YazJlqs
tOZT2k0veRC8JKmVgtXfhIYxKnk+lu5MfTGs3RpnPIa6iHffes6zveburSrRn899LjU0ArN82pVT
6n7CpqX9ajaqupxEnUzRUiqqpHZRN49vXoVN2okGDAJHbNSj/TnPQC0bCEugNDszCqBC7mggGqHZ
dqcK8C9PHHf1ZpkCxoYg/0Inq6m7vkKAIS7nbAnXMsgvWnQwT1ybr4yyVTw2Yxb0HoBMPV9qZ3TK
LLHnJV5UsF4UTfI9cJR+YhA4Fi93D9fGljVulAiYvs+Hadd67GcjGOKkUUVw1gXjou0r21iLvZUs
8xfb6bJlrzep1YTuGLifpPBzPTQ65YJ67YYk2WXNXBo76VS5GaI6q9mhGK1OhIahjGw/B61j7rl+
Zxtn3rm7n4O1ySKViDmP1IIewhk2h1SNuiqYuzgtB3jgDiLA+7pMFutsVVmLhfhAwTMk5KJEgoJx
nkYiofR001YVpi3LWnp5VDlm+le3SF+LWl9m/i6oW/8KIFhqn7kpnuiO1zdB2BbKvNenqUtDqSqN
PCDJU7mXbl8V+yStxJ0LeLei55H6Y/RDoX2XTHq6TbpXRbRpn26dRgNbEstY3DY0E7P6Syxj8gGM
fHkn/dT91iWT9gFcmF4gNtYaH7zOMP6crMnXwrn3MT6vwZNnXK96djXjtfiXGArxcYNXXNulYQLe
debgXT31TRIGhZc70bI03hwPWVciKexpa3NVIdVDi3NtYJNIoU0pDTCft1HX+oG44SlU6fEqjfGW
MvIA6WLN9I+d9EsRFa0lC3Qn1qoKV+FUSSgstC4OndtmFTQqM8l3tOaM97bqhbVXpTm0Z1XWT58s
J7Me6EuOKGRssGvRu/LG1bSsDP0Uqe6PiWiHS5Gt5rrv7EBlGzOrsQ5j09ZYpeiFu8v9ufJD20nt
70GfuA4KNM4CzMvOUgtrs8V4JxXRLiyE0j/ZDZ2/mHQgDfbsmf6ubDTZoJJv4PlkrOZIicLNgjH0
llw7GzqagSGqilpCwF2Xz8VQdCyary1NmE3awg7V0uZW2WnQh4YQdHaCxJoe/cSxv2rTJhjfVp64
WPnprzLtFuzle5/8Sa3FcEWxYrXidpDWvZRBOZEO6dlIBy5VQeSas+niDjZl32ursa9MR4lb2nhI
KWilL25LMsP3ftqVpGiBV8vd2PkU0PXcaB/7VWG+NHmlYmrakDQRcUch8D1Z8qLJCudrQYeePhN1
OGZWgabfp3m6fG/7wvlgKul6CJybBg2h0V3UTnkk3RFOrxQAsbjJmtBu/Gk9A/IyVFEypvqtdDWI
4i7dc8K4wnq7gVN+vnIb+vvVks1ns3GSL8jtdJ9rH4pfOPBAuRuoPVuRGfCqA1Fv9NeD+86T6VUn
2uRetZ32nbfLUESdnIY6QvnUe1Ig9z/n+WQahz4o7SU2pVVViPPbLLYSef8IPcipcdfL/Cw2p6wQ
Ye/L/KYG7JpHnr34D23XySdBseOOxUnA67OH5khHfPSpCbLJi2B5a3WosPx8QAF+ul8WpbeHBtli
/l8vkOPOqgyriSb0lJNwbYv8nkqeKCOdVpMR1jDbvw4BZYf9grmms5uWpKXOVzrJX/yYAGI1KTcs
UpVnkXA6bw8GzyU7djTv/agtyLY5eeGHljGMt6XVopCFHajHrhyyTUJdBHyCofayNrRAhl4Gyky6
8wRRcBlzooJ3bmr7WJvNC21q22j6NBxck/6eQH3OC6lSqXuykrUP+YIqJ5UxrEu/cZf3VpXrkcot
mLFKX+yLbg0M9iw+ROpiMFULtZTXyBihbJpWIRNUONx57nCpOa64S9xxrndFXTpYpEjd/pBkSXXn
Zt3g8gkbAwMydzTOHOrvt03gQr3x6FmQ6aAd0+0HG8V/LRhrsGiTuFpRIb3vbNNY8ZGT2XRhLz0C
u06RUDI1ugQngDQFWSh4zRe7Ak9JG0SNBmujVwTcyHaW/D2JoNmEna3cOW44ijJe57GpD3LK25qi
U+3XZ0XbS+AdogKbOTfDXyXV9iHK6P4d/CS1CcttjeR6NSjnyp96CNOl2Rk3OmgkN1JVPl0b3YDi
VoWV4wFzTkJsjUeguMDlOR3xFcmUcXBcSUDtoHHc90VePmamptKDI/w5jUeZ1+JQIi3Fe4X80zoI
RwXkkm1G3MpT0X5hgJnyYkYaATk0MD6ozivoHPcaFoM9GVMNwlRbigjJdPPPtcIB9dBP0tPPsKw1
s9DhExd8NQEDZg6q2QmtKfGbEObh+FflCx0hgVyHulJ79voXptv4tq3VaN75ZlGeWxON+VCorplD
y4Ifv8+9VAxnCZFa35np5GnonTXeh1TPhBsG3GzXPSfSu/C8VtND3htlGZp5XT6VYuqR0ULD5zOd
6f6yQV01ARNl9JQbW498eVnb5TYJVk3i/lJXBPg+cebQy3OIzblm1100oBh9Xs6JEzZk7Yep8/Ro
TccrCN7DreTrc1GRc+WhiYXZEDttK1kC9BhwMks3102at9OtLeY0D0FlpZ8HR6umyOklQHVaR/mF
Pjntt4ZSGA8tZ3LyMLd1MmHyVa3dlXlNtposS2eEaes2YrcsnnY1VYhvUvxwss+WPbrX69IpTMcM
Him7VjO57DIj10IvyLF9nCq7I5h2+XzrTPnwuWqSsomsxhMLgdYpoDIpo012K3iKImyUcuSO01QG
+7SS48NKm+CA4PPiX6hMFGddz72yy712SB8Kp3DXvShUapxntZZ98XRpt7tWSWOKaCCJs8bNp/04
iyYeRAszyraKzoi0JMivgA7a7CWREdjFqqVtZKIkd7OWkEG/2stMIXQqRve+7R3rKQtc+KfuUCp9
X45+VZ0puUEXur7vnsaOS++Ash9AKmtIFt5chODhKVWTzw2lUy6tE33507Dm6kmuhkmm0PWLfV9I
TT2O/besjI28Wr/hJO1/nsu1Js1rKcrOyQhowqS774ea9Nxux2dy6EribHnXTf74OE6l/LNBYLoM
Owi0n8TsyW88G8j5WtdoVbiYAzmfjWRf+WFLVe6yadGygywz9BgDvK1kCNAemkTvjJOKUKSYs2id
V6gveiDkfd+b3p+t74x/Fb4Yphv49vUjNNzCjfzB8PqwSrT+xpsH8d0Za/MvrPDaPkrtJPlOkOOa
Hkybagg2sFUa8vfU7ye7Nj4WeuV9kN2ig0+pNOTRaciX3W4WpGM7Dl8ZnJNRufO+aIz53F3ZPYBb
t81SgN5H+iODvumno3eHN1ZRhnPWZlAZUay605vSSndKG+vPbVI4TwXkODLrXAYfNcfMLCj1TvU0
JIH2ru6X+jpXxrwX0iiWfW301WYnIKaHqmq6x6UbYUpVSdKu9wqiGDtAzNmHRgVk8l5aGB6Oi7D2
Qpmg7sccigV2bt0UH1mwQl5IZEo+NTVWwBf9PJn95dr1hraTOnXDnUfsb0PKSVxOeSEc79AaBuVE
RA5SZ1emoyl4vQxV/k5X7tJ8HAQxIhp6y153xayDQOTgj3eoevdtVAfeMoYVO/Om7nv9Dn64i9eD
jtEe2ilOvYQtBcoqNDJMXkN/yoMlLAJU+EJ6Y056ZgaYtmHmNvcipM/aTvti9NNPON4G3xpaP4DZ
vDlbwxFI2oeic/GlGV1d+1LhCbKSVZfZe2Vyo4ZCUCCaeztZQzMDvBLOTdo0oZbwOTl9dVpfOKMx
Zzg3SOumQq3WPAzuJL7PYz3x4DWLZBfkc+XBvJq3B0luGWOEb0M7RT0Cl9qFwl1KoJDgZ/e5V0qb
cLdo8ycsiBd5FvjruOwrnob4OepuR5/YWRdulcDUHAqL7tTGbrKK+qwDZn9l9uO47Aorp4rLe7SI
E2E2A6pulvN9s4kmLVW175w3UzN/A//otReVbaU9ybCXUDEx0yoqQP//ZVkNJ6kYPe6Npp/m4Z2J
6XB1lvZTGUS9ckSxM+Z1/lRb4/SQgAxMo2KS2RCZamwfRCD6NAI46D3W+Ypv61TXqxv6Jd8vEvhw
O6Gtjf2fo07PCgRT5T+UzYT2HcROykBV5aRXaKB32l4fXSPfW0ObYdvGRWyFM2jtdFe6uZ7utDWV
LM8qNrG8tFirgzQriASmJ3OBUwi6GgfXK9GGUO5EMTTNG0vdIOJQq1s5eO5HzUPHJTLUSJDWdeGd
ydGahlBPfIpJCLmiHgdtYwHGSXkqclLZ6WfdUFrm5xL7julGG4bWj9AMqq+zJe2a86BYspuKtMAN
p6K265DH6fgZDZzxtjfwUA/ntXHyKNBITCNONiyy1TGnJKp5cjTkJ/R3Q79bcjL4vCw+IH9UWuEk
6wBXz2EaVOiielzTGggGdRj53P5BBNhORH6ayezSrK1guSQRwtbAaw3/vOxaHZBYjcBpVOZe/6E0
iul7XRARd6pYuveKxs1dNRXk/3nKU/EyT4aS2AHYv+KvaMbsSmu1fg79pW8l7o9VgUS1mDlxc6aa
PkQKx36Alz1ku8J12tt5xvDjTOPWPxQFjb19I/Xky1Kw0rueTK6I/LHT79qpI4G0lN7kezlJrd+W
xpvuKAs3wW4spnEI/TXorDCvLRZutMy0JbfUm4mUZWYjOdlKdxpMmmNcFoLAc5HJfmxIONL2Tw8f
YXFewKf57OtQ/nfrmvbrrgpqHMVLtSA6SMI0HsaJoiQqvgnWmePizU8VwgEXg3R4yMoVF6sQyhZK
OHrbVQnhyq9kCM88vR6gUt76WevemZpPyDa6tNL3i98lZihdMmmqm3nhUT0RWcBYU9FGQeYHlAlW
pT/6skfrzGzn8VuX0w46g7iVxM28BsnOrYf6cRqsXt/9w8pk02LopeJiexw3hUmu2Gmz7kT/aF2e
711Ff5yquUf6Pirr3mtTDUAi6kF4OmpBFlIVTm2+mFV+4LcNTslIvmxzoJsJSBMFfsStYKU8Lxy5
WGFL3yypT6V0VYkZ3AJu4w+gtpxTElMva2E0+yD/UmuDM/SiCzcB/VBG3i6xaCS38mQH7zKVld9+
XUJ8ZZStAkZxEzY1YnRHFTdDyKWxlnqOe2lfI2vpklkMlHDfXLDH1HYTvGMe+J4eF/byZdJka+gq
1iF5AsmFi1TryynF+5d1PbyWMUyE1EYDk8Pz/PNwfwxZiiY77kxTfl3lWXXbV0F5YSSOFXeNb53Q
SnilC71B8EGobjoGaJ0dYUdW0Vmr46QqVrZfhQ4xqeolN7U1f9LQIQn9urOjDj3l0Fl5d1T5Xe7y
AOjf6m7owOaxNkKdtbWTwNw9n3g/SrKT1BzRAcrVmWrxUKoRHHjzR2QUhGsADzNj41jjoDBhuqSW
GmOYkxCde28g1cHI5dc78sUZQ7iSLhLgeH2DFRyjSan3laJJJZLfiZLXeYmbi9OazoGXQBn9eqgX
mx9TbiCeNGs2lUwK6c+XbZzHNl1lWcXd6A1Rn9XidpiFOnHEtir88y4SFBfQSwjSUXJGteD5KPzy
djXwXfg4JY0WSdrq5o9zIqkjap+hgAG4PoXyfrGISGzp/kZfg8ZDhfjoWJcT3ouj7vCp6ryIjCrX
dh4AtQi5/Ddz5QD/sy9IqzgCJGdHi2iug7MmzrjENqYxoeCVdVhRyj6xK158qh+jwL2AMUGH+dgq
qcyrWk12t7AXtHXPW2ANV6N5s7zWNgr/bL7wxN5jYFFaecozxnqJsXlzQ4fqXCxG/BbXQftbgvm/
nhmYD//6b/79sWmXHtfd8ehf/3UtHnG/a76P/7392P/+Z89/6F/v5FM/Tv3Tb9cP7fBbPNXfHkbR
1Mc/8+yvYKS/f5Pdw/jw7F/2+O+Oy9301C/vn6DpjD+GS5+a7b/8f/3D355+/C33S/v0z98fISSO
29+W8mv9/vcfnX/75+8bWfO/fv7r//6zm4eKH9s1lajF48PxTzw9DOM/f9dc4w9K9BtsDfYeMWfr
4qin//wRYk9o120iWt4GXv39t7rhkf7P3w3nD/q0qGUAkgGThkTj778NzfT3H22IDMjd9PA2ecjg
9//8brf/Pq///j4sxd///ls9VbeNqMfhn7//aP7+fKxhXiHmTCUCqRyYf8fioFxmeTYKo9uZ49Zy
yH3o06VtamGiwfKNqsmiI+y1qJSGNkKDQYjkzbBzjMTddUXltaEadf+pwCLWlovWUR9vb416Ng/T
4LoyDChSf8d0AR8AlHHmNnRmj+KJv9jQuSpvuFySae6iDJjMVe+r6Sr35fJn2/AM22e2rD65k2F+
rLtqOmBqtl4EnZgvk7lturBve3rOHY7DUIbWm9YYuyn+8SX//+7+eXcTdE/v7vq390/t9LUUj8/2
OT/7n33u/wECno3KDif6wNf4333umX9wACDQ0ure9Ii3I/CffR78sdEzAYGhYgGwY0vc/rPPvT9A
ouGCDZh3Q5nCLXnDPufUHN1fiCpwntAIIMsB+X6MmGq10swXq1R72rO+d5lTXF7iZkQbKy6KMr83
6dSpPbo0lIrXZMhlPACi6cJp6MrLwdAbc2dpRdpcDE658B8GujxMBgXuSEyZeFgnkxbYWjbWN5pr
eIEVQB+qsG3t6WOdcxVEngKvEppjquUUgERfn9MibtxdyYH4KGqjoaOBeBIv19Eal1DUvl2gq5d3
+CF4C8VSmJF+cV2X1ZCGvVQBR2rykjwCO7Gkh6HJPQ3oQ2HdFObofDLcfGz/h73z2o4bydb0q/QL
gAve3MIkvZVImRssyhS8Dfinny+oYjUzyRaXzlzNme6L7uqSSGQCEYi9//2bgBBF3OG1asH0t9+E
00Zx40w/vdFyAFuVevnY00NXJ4XrSuTUtM3pqksrHB/jSbRdQDeifkNMGP+QFnWjj0xON8MJyOAD
9OLSvqw10XpBQYt3OXuTN54RZqqv/toKFzSoX6qKo2DT0e7MvGlwA8M5IdCAlvrdoLlZdcXbeJhD
gc/thyoHTj7R1HKUWM8Ez5ch6s1k4aQezsQBP2oLloO+Y/PTAXTgRURYLmIjZdixogezmtVz2CzD
mH5NiZK+BvJRWz/b3IaJAqXtdEUTac7HIpv7T6KyJgauHjKSKVIyFAonXdsWH8GhCjOYMq+6MLJ0
Wnym3dVl7Ezq4+y4+TWZGc43bMlN4ce0d7wuSeFefC2BgYWma82vS9MbHtrOK9zAaF018+sFQWiY
xorxbXOWZPXFkm/3CaSAmQlXvDCetqGD7Tp4/8wglE3JgrURUFT6FhNqAnY7y7nNHQ8FIFGhk3W8
KU1nnJlmmupAAnM8BQ2yU8KxLE3c4f7gdDvsDePL1poGPQQPdX5Krkl5BU6r3w0TIfQXuTnp9kk7
GnoRbubmEn+9xEUVutVSYrQeI1A9bzD0mU9rBYw5mPRVn8FvYjGEYljaJCiHBE+bXMM+NNCmzjN3
+JWmSjhWVlmEbWGU8bHSuealaVf5ECSDgG/TE8xnHC8a09Vdka1QM9NGjHdCSx1QgtiZv2vVvEy+
reB14TPkSKeLemCUCeUcg84UHGEJPKYmre/ovWsFSjFtp6MpBJ4+9qxi72MbkxYOWo3TApOczgvd
vmg+YE4WM16rlcQL8FnUUKyW0A+/jJYSuwx/cc/ndCqUT4PA39kX1qI89Nk0z2FWOdaDO8/qJw/a
QezT0dcOT1xGsGhV3EdaxoDXcJfuu9d0GOyZucqBV+fZymCpn745dTHdKMuyYJA+rQbTb4QKf4H0
Ymu/FjCvcF6Sc6ah+rnGkG6PF3tbl2DLiljzJ8/Fxi4j14aXaF8FZblYRVCkifg+QHEagrnc3Is2
gTjjN3nHtnHSbPmYjoV1ZUIEAYGvvU4LoaFVOwebHVDqZHWYATZtclqVfNtQGwYUvCP+h1XYtIXS
hdTabRPqVu/BMdUGkJCKFzWZSWZP7A5SSuacHpFeawRU7lwyqdPaQHEspo/ewqgiqKdsWeBVVbNx
ricWXiSVqn6v9Hh8rHuToYk1E2+I+rk0TX+1t1ED/HDyezPPazBJ4mY+WCzCFg1xmjGOS6zxk2qD
pPvJgNsNNLN1wTsKH4M2zCaWrj+bKTQW15xBRzMegQZtOkm+JXFqXqpDYc2+OuqGwruz8KogWWy1
891GwbnPnMjw2rmjUeTvkO9enzoG9GNMMYhbx4rq0MfERoW3bdaAgefWalGsx54Pwv9ensWTuuNl
FYcPi9R70ro4cLzIt99vzvReTUex9DOUHVYEo8pesQN1YDOM45ZfprnaQ3LI469zkVrn2gYtIDSR
O/6ql/aagZfV5GG/ZvMt0bognsT8GnzkoIlKhdHNnW10kd1U2hkY//TFanNx32W1SWHxTxnyRuEq
OeL73xhCFAxotD5opaCT73/juo49TZRZizxgzKpgMhdLRIU285S9oXW1i74r4RumlQ5tExRKHQOR
N9nfHsr/rRBfVIiy7f7n0cj2aq//OR4ff/zkJrc/X1aG8meeK0ON8g+YBR8fIrsk7f+fypDmiKco
zSZVKj2kYazb58rQPoIbSUNOjwNHmh/7d2VoHbkIWqXUCXRAwyLoTypDPtjeQgIzgdiOBAevVPr+
Q3asTc3jrcY0hkulfYp7ffMbgizCeaE4gDjwDgBgSAzr5bqVl4OIiSM1plyvxX1ULQzqKNDCPqYF
wlTEHSKK4PlrQpDk2TYLZMfQ9IjxshIn/UHiV1uftL2BG1qbZsQQ6Fjk+5kz6l96vSxPoGaS3d3g
E85BvJq3es07LqwNTuAg5ysfQ53tjxljqBzpnQtpv4MitTIEK0td/5hCy22DhfCEzJuQ1iyVerqu
2yICD/OFbCf0pbuIK9uocdOcits5TV1GzN6U375YNG/s56eM3sMbQ2A1y4PmgcfBKnmpU1JiLJ4p
FLkxXtl9rfuqvbdnRFORrcBA1juMrX17mRyiemrlK/9kJmRplTFJT5QHVMd5CmFvy/nyzqJSJRY2
8xJPNMl93lZMfAhIEwFWD0hdt3rTfNvqClg6+TRCwYNrF2mNrf0Q05Tnu3H0bMZ8+cowJrc6f6jt
k0UdoBY6ZLufqxmcunk1lIsGjcBuczZ+kzPrJfSaSktujSQtPsPA8LcYI6vw93fqVQo9S0jiO7xe
CaHneDmASTcS6FskBQKa3+b601RqvsUguiLPkNBeIljy9gLHQ+VYg/c0aKPlb2MSDSlWi3qm6ee1
tiwfhlm1jhlpwaQU0DDVQn2ACJ4cV2Ipo3c+MFv1cM0jECB5gWrRo8870PuUiTO3hV4OIW9tpn6b
G59Mi/c562OoJiamo0TLMfRd1DSss21AQY7lXln00ztA9+FhzI1DysLNwyhO4r8HS2woLSoqKxnC
bRiMiLLPgMQknPeej/w1BytZyqd4BOxeUFl5O14o7vK869yyyIcQLyxZR/ZL6ELIBGU2RSAGYznx
QP8jqT/0ib6Iz/DI0AOrwdZHK+Pmvbv/+gVnIKpGz4DBuEFAysHHgSFaO3qD6hQCX3ehN2V7CiNY
n4NU9h9xOle3KqHmelRXzIFzfTtbOebPx6Kvrx19ODYmd6t3Ob899eepji/nse/eU+++fi2insKE
BVU1dahz6P64DAzD+1gVIWxKPSy97HLT6rOBev5sdK+HbdB/3ZY/Oriv25/1h6H/+XMAkzwEIveg
zP93wUugjhe79dXp7Tf1Y9bvHd1PP/F8drtH0loUtJqjCiz55dntHqHwZDtzSIOmkIXx77NbP+Jv
Ml9E8S9RRal9ekZ1wIKwUcBln8A+jCkRC/0BqvMKvbRZ0TapkRzh2Nux5/a3GnytXMXwRIPQPGif
Uhta1zKYi+Ac6DEZKtAwRJ6Fw3pfdg9YE6sfetOMT0Vmu+eW10F+UbfPpCTA7OgKgmBVTcTfUQHB
wxzTba6gT0PQni0j3QmYUsAC2xhttTp8N/XCvh/HpC3J4ly8L0VZu5coOe2fSpbkpc9Z250ui87Q
bClc+3KGfLlbATfBCKp0x41BwDI3c/yFrLbtw4tn+MZhejirkbeFnUTYBZNvpPAHL9y+TDYNAy/4
1VMXR5ljNGFZT8SPU6CHS1I3p2Kjba2gbv7qd/5oW/1vnweAVr54HK+21MljNmQva+Gnv//3hnK0
I6Y+rFeJ3DNt/acUdkzgTpBTikLAeCrbf28nXT1iRoBLh46mhDNMHijP28llO9FV0nrziufvWH+y
neSyeHlwSQdVk62uufC2+B8+3cuDa3N7QyHHGvnGBOzhZw2BSRmG16fNmpmxn+heg4vypPyEJj5c
20ufvKemlVd4/QlolmlmMSU5zBXS865oYFc6EWu02PWdYQRmWmsRnKw/1SDLcABZkpCvI0/ag/7R
6nolrqC1RRWUt1BtNytMgVbfqQVe31HuKflMzOCQLmI0t39HU7cENx5NM1KmQr3uyU8UDNIb/M5y
unNzp1flcILpmHJlEz3xCUq0nu1eLL433gWHJ6sUIbGe+LK05jrkhf2PgFyhg86ro9GTQbetLezL
co29cClFBc4Ee99QY+Xk9xf95S68/ySRQFGfYgoFvs9HOLisXsVdqfZWpNZtnvhNmqXqqWKW8Nm3
VG+9yFu0Pjkdem0GAfQ6ALVYtYATvbZorpNBMe/bTZ1Xf4LJf1G3NuwcdbK7xyIbPNQyTZIAPYJO
nXfaBmUQt/4CetNWYyfgGdtS+FkabzbSmzoh3odNNRz3bmp+VF0Zg5xZi+74vZNn5o88FQyuXBT2
8y7W5vg+NbL8Mw8rv3NKw/zmFl0x7VaKrOGkyjW8GuzOs++S1cu+guda9u0A9ai6N+HhGb5nYep2
4o6K/SWx1ti8MkpkDveFuZbHyPa3icDmQtMD7QnLUodq+kReMwiXtphee4VTl/4hsR0wsFXCYdsT
MgbeBkoGEgZi1jyhZ7UE0mAXat9hWqlE7UmcrXnC3OIn/A13DHjl3RMuZ5K5fomIBLSOjDSQOydH
oOaP+WDRNrplCbrHojB29RPqBwwOAijTUCrGghIZrJq5S8NBAoZ1D1SMolLiiABS1S5zHYpbc1y3
2S/j0bpyJfyYwB4G66q2jaQPCVA6MyrDgPA+93v1hGBSC4Jm0pGYIcKH/Fh9QjtBAkE+bTbKeDyX
7U8FksWH7QkjnZYcrY4uodMOe1IUWKtEVLmd000Nyto84a1l3pijDzCcgsNKSDYe4irY8Ok56ZV5
cqKY9v62HJz0whO297lPpvQnUim0PoaiSjWSuxnoEqbuuBXlcOyYinteFaszneeKZ37pmCTd6J3R
MFmAWXwG685hQgrEf7ksnotCZdO82wkznD6EqwsbDRE7PMaiycBWdUdEMTg2YoZaNbdgAq68WrR0
7AKzIkkp9ICzMt/SlfShLab0ti2LUokys/XGkyR27SwoRZlEpBEu+UM1cdNqPyHZ2T6DkM+4qsVj
oz5bzDzeLggxyquw1SvvLnO8bgxSqIB50IhiOwYtxIJHX12rC8e4NspwG5VtC0Xa2M2JOZfJNwa6
Nsp0r8ylTq517WCYBtPvvCb/3joN9o3MhlViNRgyNIFe2YpxnUOsiYOVYLEhKhbRXKHrHZYgw5Du
juFI88VlPPQda7IMXmWnxLfkv7jXaZE76FCtNrnvRoc1DiNa/HQQ3N54qOPVgJlzfrtm2pBEeayW
fahnVS52rqVYDyZGvV97fan/YpYDTd3ryumroMn8piEGZraMqoYOGZ9WsuHMoiJTHIpLfD2V/apC
bYdmF2DCMY5BXjaL5vMuL4mrVhdwlr4p2CfYAng3NvzCIdSnGpSoIm490OoRHRtDgAZOdFbrV+qQ
G4Vvu7TcYTGuA//cwcAIU52GyYcupGGSozatGeoz80s5Y9q+dIqt4AFXDvWjlTQokfV0aPJdXY1Q
NzxDwYujmXQFcD4nXC/MXCMlnG3sVw0UQ3ig2cpWJtdGi1VwYBTV5Ia22xLqNk4GqQrKrKLhYMxR
wmdpl770B/YOwg+tS5FfaNh8gI5mOi+XyV0el7FXYCU2TqtGKlP2KhgcQ9kAfMwkibq8N+aQzGQ1
PTNjWumgRb4kSalu/egmZnWzsXrRQuHtYvhG32zX9qrUWoCbSfwdQXgu7VWm8UuJdvJjp4DvsyNw
M8Jr08Ensld1BFIiJ8EshFTRu4wB8KwLvb4vvHAWtfWReJjBOakbI+/D2nan5mweB1bmUvSU47Qw
ud+qtYtQzhbFe54Nh500QQMgCBK1s02IXYcmY27DGwg5nRUp3WjdluK2gZJ3lm9le2c63Kvfn6Fv
XU3qnAHDKMioCvdP0K1BHWqL3IoydJM3cNu3cJ4VdzcZpQmiP9DU/YPavlEnPLkNvDyxbUlSYfaG
qQhuQeTS7F+v7+ut5xViRtOWjLepm9Wpn1qjg1iv97bRtyD19sGc5ozJcwy363vUKkocMoQaIOJ6
kKzDzrTbFXWkYOIy1gLNUGIkuP9M9TpfGh5k5RAjQrEGTKyz4WfNyfdeEvbrWQius+iiOdEhdBFs
etATarY7wnbCrrgcZwXhiaBL+mamk+Ag2grPPqdWWvTTLq+AG5hDih4ZlOTmQy2xx18F4H/7oRfz
ARDtF0vtVT909lg9HvCjnn7iuSOyj2SzCzJIcs7fM4C/CVIOnBIcYDBGIJ77AGJwj0CLJMxmOGCK
T8DEc0/kHD1xO9k3lvRCc/+IIIWDCev+5b7AnUfVyBOChIKHBj5N+/tCH+BHe62W7zZNxQ4bl8Hs
0c1MBpEzbwkqz6YGBBDUKXeNphbIZ0TdTSE5wTT7pYqCJ8C6hKCpqhItrHRFMxeJLsRQOVLnAn6j
UUFylyqWxWCcO9qlcuJkJd698zit97XnbbEft92oByta+k/tQIpbRHLxWRqn1d1a5kYbwP3E4NxO
3BJpPiHWJo52JqVqiTCVQ4V8kSTaHGTFfpZYxkPVE9/AmMA0LspYbz53JXJTmI82H1A34mu3bGo0
CAWWgGTujV5+3FlCuxGzWnknqVEtD7argLYg3946VNvqWAVVN5soFwWlEloR96pBo7XAFdGWn4nm
wf3CLGC516CYnSxaUVaBSmz9Kf8XCJ0XvfaJRDr9G2JHjL4I9MweR93uZ7/TiwTjyMTSs2gY9SWP
tG1UH+Bim58KkVXZCQJv75uTdd25Oc+WA+BRK22gIucy0SDkZR6Om6t8BBIZ0bI0dvGZJtyE14Bg
nXptTHk4wnDzz60jOOzWlD7bR7YgdNS4cbz6zgBJM2BEr3xFpTRpcEIQne8SaPRRb/TOY6PoLh6C
SjZ8Rs2Sfo8Z7rh+Y7fxtY73aebHq94bIUmPw1c0iobBYFzHFKoFNt8ucKnKPyv4VgSCU3gKMyLp
KdaawVoYbSvZ195U2sJXKkuYSJg94+fUjZDz8OdbGuwD+nwnhJV9nvTYKCM7gQujmIg1/SXWZ7zb
8RpAuKp4cxxMcSrTR8fJvLUFYkCiitMZta9JQh8XwH3mnVPsVUf/ZMbIkJadasJHPaAN541ApIXc
ZwfZtY4yHiLFLW6BA0f1O5d63WxjOAdjmIEdhxgI//5GLcesTHpqtV1rdTeKs+VQq2ZS1axeidBy
y3Mpmy5a/vFGy9X513Dhv2/6F296XRrU/VNUvHrTf3iEZPqv82wYxL8e6x//uvo5ZeIlEvb088/Q
sn4EyiP5fWAwEqTkEHkmxupHwJbEnttAZNRcEsJ+HgvDCkSgoAMic7hDU6JqevHel3A0ikANxiDT
5D/BwvTD8gt1B0cOc2mVwhyo+mA15ZqGaNxO1RDLIKzolS3fAZsoD0Iv0dn1rTnc9sVM7T4iHb+h
ypC+RlYzAe0IArEhdq01R4Qy4NAez9r3BpbgTuXF9zARpsCf23j/hJ0zWOeF0yIi6TW6hxih3iPW
VHYb1kTrBIqSWX8VjfWrLPmPRI1Xkg++Ha8WaTmI1TDjFvntX8yoPLtJvJrw7jDBS+ARCaT216LZ
ykXOnB4MRmHsCDVOO1UwEP7guZWnSVQl+7x106mJW9zf0el/tHv+vxjHaLwA39tBF+P37HFv38if
et436pHLo4McbkgZkrlPKIfHLfNe6VLIpJKs8ed9Yx5hMkVhr0p/eE4qdtvzvjGOCHL2IIBTNxPj
w7X+b0Yyni7Lbj4gzn2sq6eV92Jl9as1xC16xFBU9S6JcXYKB8XLzspeP/a6xfqOu0b3ASRruCg1
Vru/GoKkw7U5R4Bc/xzwqcopkub081wngH5WZW6PKIHTi2Ge64vNVnOwiqbr0IzG6XitL/2FUXnm
TaHo3iOcv+wmWUEblCzTggQYqLsUK844nTvY5FRjPLahJFnVXUV9VkeD1U0POAbf4rIxFoFaxtXJ
MvytyPij5f2/fSwCjv67pf2xRybx4/HH08nwsfn2mDR7S1z+9L+XuMmRIDPGWM68f3k7PR8NmiSM
4ypr8O5HF/5SM6EdcexzoEiwXZrd8QuflzgTFKaUlO9QELBgRvP1B0ucrbLXEDAn5O2JZSLljFQK
yT9/scIpQZKlS1BKpvM8Hk+TwGVpWd6LVniyTXzRd+BAjGe6JHnQksudezA78NzVwuOiiAMDuwSA
JqMC0YR+umFAhVzp3p379EuRmk+h60pnh+qaL1q0TaxkXxuW5Xq16mzdIWvKVN9GUwxdWkIKuzUb
oWIbNrRdkar6ctEa5nhNevFaRpvrLt9M7KHOsINXimPM5LpvcRPXFTU6b6Rw6vS1DUSpiS+b1fY3
uEgkybmwN7I0IEQbt7iOMNocSfUcAt5Eay8VSBUYmZrk1mmMd8V4mjvddJOz8UvYmO1yNUG/tiOv
KzyFmcTa9UEXm/VFVdMSICauR2Bv2LsgYiZfL1DxVftrduYuCXQU0NeFkmYPGWsiBx62x4dOL805
gGuV9XQi9XpBzE9uYOHYm6d6joxknTNAWxyUpi1i9APnqgI1LHxpzmIFDZHnS2AVzSpBuhFxsGbW
H3EI35SwsUz7KsXQRfjdbIHPmspc4M9VxjujrjEmixczdgNzKN2NhgdALrDGSb8SXeV+q5pWK/Hg
HNpPL7bSG+DNwZK0OcXpdVEE8WbXaRhlFf5iSeIlNujO2iuBsQnvRCxYqXiYS+5+f5VDaOXXZUgN
hmaKIw/Dnf3LrHXsDt4oSJIQ9XxK2sidmDQ9bPCoOHeBIHF2i+NzLW/GgB4nv1hiNP2//wyyMNnb
FXxTmDsWhR4pUPz3/kdI8pbxRtWSCGSl4rJceuMkE5nub2baRmMGeeT315N37vB6qCu5KhsSf42D
6w2mgRwAt+KgreiNTLi8YTngklXXjnb8+0s9sXQProUwm+voUB8t+Zbae4oQ/OJMuCSHrUOdKced
nonPyjphowGrHsctLAKsLVSIVQBatsRNk6jqzxl9WrHTOkkLNBoEHSTbKA/dxOcmYt4bPN80piwY
5oGiLTaSLsOdxtvcgAx6N1oAGc9bXRS3KQYeSDqb/pcx/X+Pvpd9kXxU/7mq+yitNZ/OvQAkrBH/
OhUl/dF+ayR/xTMkph2RdkOhBkmG8+qJC/AMielHVFb4uetyE8hd+E+Jp3M0cvxxyqEs5XSUFuZ/
n3/8EdUY/IF/E3L+4PyTS/7FMmVajtKeowmbdBo0Cs39ZboqqxKnA6nh+lwMD2uFKkCbmya0SylY
GrK/JvJKHgytocb956a98ZI72Iq/rktxq5rwy6UUef+62+rUMw5X5MrgbhBy7PZ3OUapmJLV4x8L
dfmOCCOlO4K82YexftzKcZomMmxKN8H9osqSHa5u7/H25Sc+vJOedBRg0/NADxELIUynsjWZlOM6
VTSIat45sVacgPrXeE0t1YXSxJFuHvdi/uO8ZUk0oYBClkBBA2yyfzctRPCbW3LtBROCyEnRXyrb
JQ4p2U7vMy2iw/3jMEt5SQBd+Co6KrxDzr5ByCoWLIiL5rjLgrhWDW5vjjd7Z6Xv0DveuLM2DDOA
ZVmtMUPZ/3ael7Y40ylKpIg2u9HRWIXeVmenseUU5wwgvlqFeu6imj8pB3C33y/Up4SWg+cqhyjy
WxImATlt/+q2IgqubSlROzUuWdbOdgwObPgV1qaEr2l9aOibw+R6HXdZvhmoAicl1NwZPijgJFKS
IFWz93JT39g/MO6gDMsmUMa+7H8qKGGpIPVHicCFvZ3dbSXRmMigEqwF3zml37oDkAZBzWUMJy5u
B8em1uVzVppZupsSr4GXEFvf0sYtv9ZTZ913kzqFnj0HrZrXp2NxoaANCqip8ijDd3JHYsR2W2ix
tvm/fzCvQB1eXZ4MtsSwH6cJiqX9W2BVaosKTTLHFwOMpi+dirSS1W3CrPU0zAsJXvhYJqt2ZUyb
gV3YvKYB7lsrIXzGfDbrs/JptBd+Cvv9NBTomIKkrlt4tSOpQLXhMA+rkhDTGfMiS5RvVQG2nKap
U/sKzg8nuT1bH2L49to7X+117IZUkjsAVTT/0HwPi4fCaVI6Fp5unzrFzpq28Rz3O1gNolERSsVN
qv61xA2WTnhVLSGueVJHt066j0auhQuDI/IlOlGqhHZqvU9MK+w17JIkxSnLWN+jJT+Rvvf3CIcX
TDf2J+9YEIj9R0EqkLU2ixVHWxM34dDnUCCausZKClrIOcaz2p0oU63h5VuPlxv845tcH2fySNcY
4zhMKSHjm8aA1dKCqNafC8GgZS75F4PuQehZdGwxkYMlH8h/mG+yTk1v+ziJM19pFgef28K6wROp
vMtKC4IBYAXF/8BsfTCPGY7rZ5ZrWXeZHbtLoIll9RsNhd2MduC+YFh0n1Mvfh/MYdxpQBbvvEIO
CnrJfsMSHOYsBgGmfEvv3x1jsiYrMcw4io1sui/bVT2u3e49GPDtq7jQDpHYuBB996/SbmkeK54a
R17iinDW159Na7vvfJXX5YIc3/FdJAEdpdZBb4JSNds6a44xMrOH0Mo353OvG5WfJHXJeMMh4aGd
+2Dta/3099v9jSvL8A9J7pKVu8SKX3ZFuRi8NdOFF02WkRc4/ha07AUDnl5AmnHuEQqmD4pbO+98
YwldHJzr8h3D8qaCwJfocGTYp3ampLnhRUajYr5tLG78YEy9eMQKsUA92VtKWGmqggB2rmhnV3U7
aZaqtYIx1zGvXVynvUgLdf0BlnzRzZUIdfQxg4/da/8x1nPlfEod46P0jKyw+6vTO6Woq+9MDk2o
IF5+s4zvZsy/PlJ/vTgRawG8szj37+bSEsHatqoXpa037czZ9T4waLmDCsoLntikHfSCK4Rb6bFH
BsT/6Jay4WApAP/QHe1fvWCYSYRm70VN0Y7HQ2+mQayQ5cmkzznOi266LvEq8tt1jkMlbzhhNavY
baVq3KA5XaOudh8KJ4aNDS0wNPUN6YnqIK1qTIAHMXdB1c962KrtzwRJKah+/4i8ML4apGT09+vy
6fnvv/twIYDuy3uaMRXxYPtfJlkWbUonx4m6RHfuNl4nfmx62XkKi33w17nXA9JEvdNsiM2wtDrv
dKn65ibuRfLwP/goYDg68C8DeHx29j/KUmM8lxUNe6THJK5Vx/5xGvGmtY1RnLqbplw76YbLqIkF
cSd66RPrXGhGP9y980HkG+3wnlACS9N8G/erw+Xl8TRxZ0/5IF1/gYjtFN2sekrEd3ZBhUboExOf
AF/Ni1Uo5glgg3cM0FCGbaZb7yy2N1Y6kBtvKjkCkrYR+/ckxUO9Uijsok40xj1aLvfSZqeeC63u
UNEkDno67dHDn+ZccUT3jrH/Gy9l2PvMsDjPAZMO26umwy4877j64sXxZSw8d2dUZv9rDf63LX/Z
lssO458O89W40u8h6ov0Xw84W2b1m025/AXPoLR5hD5EDk8k/oxnDs/tGZQ2j5h2kH8DJobJyZNW
9Xnu4h5R4lBuGqi/oVVJNtIzKA27BZI9MDdDTjQaiFf+oCmX77+X20cO2GGlEQHIPpYj0P01u259
3y7wWalJMWM1ka8GtbARNh6P5Z/GJMlrMYNCegsRgrPgoLlSBU6lkyDZe6itEVPnJI/sTm0jLxXv
vJ5eZYw/XeopfYoySDpm7X8t+Nx4j2R8LbIkSLH2zif3oa6WOUTrWuwqHIBwF51O7SJWCKVqP6/O
Em6xepNmSfO1Mv6akjv4Njliv0oNYXLgjYytiFHoKMaNKkrfEzDIr374GBhdyMMf7OAVRRCOZmVh
Ju3hQo+j8SY6+poZqrAz0++12KiGCohP9GLZ3vz69S9l90/V4N5VabRYYdKYkA7gF4XpBfxblplV
jmvlhW0OfO12zW3STX+VulfeotK4nONUklPm5jLNlCVYDC0yV9u7nEyshvESDQlgCbPMvU2hihD0
YASGIKgh6S7b6WFRinmXadoaYB/FtG5zYHBUkErdxPu6WrZfFm3zYe7t22USSzSYCina6WbCY3JT
6OZEAVkIO+MK6hEm22vQ90hXq6SV/hPlJyFB62XK3smDfWPADRRG8BtLFEME/rO/cPp5SeasGHAA
cMcl7J3KYo5S/EDikflQzjFGEMnnaoAij+TrQo09BpRD6rdtYr8D675K3nElKsc+Aa/mIwHR73+U
tSkcs6KlCrGzhq4jq7m1pZ/IK3iq+EpztpWUVZkeFqkG21gMQ7CaUC2t7tM82e+Fur16U+x/nMMM
es/EPL6YMGz1JKkIb5kknIzeo/9+6GdEc++szcMNwdVYl4yyEOgxYpan3Yulie07dsWT54ZdFxPY
MQ9ThI379M4O4F15sO+4jMzMxUdNsvUOq4fKbNcSF1AvVEokxtMyfDWWpQycbLysFNxkknwL18U1
ztqUci7WrLMV0kXIDMghLk3g2QvfyhHH9lLdtYY01i2nEzD+H1gQCSxYLsdSiy9xgU0CxRh3ca1P
EaF7x4qpEJ9MSeJ70xUEiSnoUu++t7RrJkTmObKVLtxE0fpdkua+lxGgB2cav5NquNLW0NWy8RQX
2gq/eWrWSnFo89IqQsLYk+0RPypq/qOo5y8JTq0XLtmdipdsyIlVpmoerxSCZ6ZMWnTaHYr2RgBH
pHkaFbWLgn+q3+va31zLGC4goNYA1bjd+48zXcputosSd9wSx2GUGk2eQA+vreZksJSP+Bk355qa
2jubkQUG5ZDR9YUS1g0mfuxXDfMfWSyH/Z3cWLzwGM3QD5ByfnDmOV4L9zuO3dBB2eMbArl7pTaq
r373Zr8VsyC4bVDfWdBvXpTyDHUarhUwT/fvgLrNOCagxAjr5GYaBm+X2NPgm313uWU9mB7UPVbb
l9/vojdfZzjZMQ6WodDkV+1ftZ5BUiZch0NhjacCTD5yVwY8iKP8ZlK8QBHjV6fZFH9qnK+rWmTn
1WSduALbr3c+yWFvK286pB8qIYNSnb5h/5PEg7U17Zh48KJmM1grIjpiFUujFIFPoHZpG2wkrAZd
svRncZ8vYSeIpdEd5aqlKjlzbQZYI20YeWMnv/9or4Lu5EdjXUo5JKM6xJL7H62A/wdLlHeNV30x
nK68LtertYBMOts7GDAam0clWcY0TtEVbna8XmLxzNvCysYor5jsFQlnlKbioaD3vd+03hdRGRaK
m7QKcuMu03uySkTuEaOLgYSi05E4tR0Y7ujHU37ZubMbtZXyZcnWkJQiDCuKR1vFkUlZWR1LeVHM
+Qk0zBipUVIHRDPm/qAgQ57t9JHxruqn27oTjbZdOMl159RLwORc94lEOVfUbgwJvcqDkhudJEse
Mih3woxQjUDrSggs5jsg+lsnhcOoVb5VKfMO4+mgzrT1GDtuOOfeFBqQZ4nVivQhu890/e9E6f82
JC8bEtle/+eGJKC5/v64T4uRP/HcgbiYgjLTgAuPwAFWDMXwcwfiHTGn4l8bGPP+3WY8dyCI8cFY
sQzlz2RLy6547kCYGOI0DSmMaZqKQYf+Jx3I01TjZRVKda5hcwrcxnhMAhv7229FqaWk8JpDTdeV
HzAF06uiJ1vgfGp79aSY8MDDpa7e4YmIb/amftlcPT+naHQoPgix2HBB60LAeI1iiKCu20yxMUHT
mOT4Juof0hta0X9ItIkYQvyfkE3ljXOipZ4oT1AZUe3/H/auZjmRJEm/CreZMVvVIBBKuIyZSBCS
EGq1oNQzfZEFkA0JSSbkD39ja7aXfYg976kPe9vj3upN9kn280hCyshMASLCqmprptqsrSQoz8gI
dw///Rz9cJiDhWwDJsR6pjGe2c3lBMHBDiajtKe+QRPd7O3fqhcLdGRVaqvAaBaDbcOojss3F5jF
Blm/WJXR0r+M0AuMKV3+2NwsfSTJwpfoLnG2OVZ7WrpwWGQSYjOo4Rp7Jm9XRMHXIgaWNM4i5w6t
bisTxt5z0Z6jXW65mv+zPDkD1IumucQRZPz9LuszCBOH/CVcX/51IVvlTyWYqAQmhpALIuIJ2cJH
5NUjm4djgtThRhSyZXwiUF+CWYDtSZ7/m2zhI0CyQbbIRMGkZuMjspXJpwFFg8rh0MGNQD1wA1JW
ByB9Lo3tS7UE6BqUSG2mxk15ATDe0VlUaxreBfzvl9JtZbFtT4toXF31KmhkeED95LVzVr7oVMLY
HvmnspbYAwf9vrLuUq17MwpCwFhHgcxX+IeCr0qfECMB3jdS3kDkBvD8m84uAxcN9yqAHSoU/kG9
eoKvUM5FpgrnIbQtJvkKlY1gK2Dw8OamD0WNMpkKChohvAJsapThozASDJx0z2Y25phN3HMAqCxe
DHNjvJgXazZaj8IbtxYtzQDz0jEDyK6ePU/dqYE+V4whWtvozkQ4ZYIhOSZ6fv7ql5eT6wlKb5Hg
dty7WRQ2MQENabaF00JLSrFVnqx+RjujGU4mpwCQ/yMUjqMYZS838taLOkOM4svvjjXbJBmS/9s3
hgSoHNV7l5B1Beh3giHRdkGGHoomOKsSOsmbouPFDLXLOL5JfCSMCAP/CsYzFRUAcQZGyEcUHbfR
k0YEGJK6bKHtsAiES1JGRAAcXOMsQiYG4zkBNDzZAJMOI6Dxt8/QeK3iqNRahIZVm7z0Lu2Zg4FT
NlLe/vrOiABih4lVvZf7ql+tYb5K7a+rSclouLXyrbsB9PIkCp9DFACY05nXqaG03Dib4q4Nz1xz
uXyJGpMtHGpMx1q2jLWxAHzr2m9u0CPVLm6ndwgwDvkBfUiH/iNwLhwHXH6HNGmHgXctCXd/9w8F
40JdEi4MYGnKsGR5x6ewfsufgIIHuDWksVD0Qyz4yrgAyMF9jlsdpW/8n70xLj4qQi0T/Hh8rX8g
/M6xcWS+rVBpCRqPypACwC7JijT0vDEKEy7KcNEA+uafE/Z9ZfFcsTG+df4M0G/09nhuL0IjNKK0
owtz6mAQyDzCKMSzy8kvuGNW5sXleNNI7GSOkckDMql1UXlFFSXziFigpUpe18pZAAyxsiwDjhmQ
PmGwdG8qfrGNpEAf7h2mdTkvv6K29Lw+draPc9RzT10DMN+O97zB2MBbw2kZDrLV/rz6+fzcL9ZX
81UdABQdhKEcOKlOsY66nUrdnVUft4CGbhgrw2lWpssF4rzlyXVjNEUTKmaiIQQ+RUFZsB63SgEa
VasY/HY2325QjFRsoxDBiV/8Q9L1o3dcIKhK3T97bBR+K3QgWchv/fHaZ+7A+lPyZthRECIGYwUI
VIBEQgMFV+pJY4XkDv4K6kqRAivh2hB3AzDiqBWbN0fzGReSiMFaoUEWqAZDz+6HWotwx8i5FYzd
raL4FbkVZBrgysqsjCmLQbiGSdXYYIDlDWbbXZjj8rbYLLv2+kBkMQOGAHsblyPSaLCJkOpK29vl
CiBp1pNauYH5oasbgLbM/GDaKKHdAnND1+ZoZWzq7nI0Mf3LmtuYh4gBr53rqo+VIGp60Qp/s4FY
fRNOt0AfvwA2Z9EeNy58996YFivXiTPNkXEO4ZSRcWg91AmhmADOpLwxpSrm/ixxeI3AM54xU2+K
nFjVua9Wxx0PkdD1HHVQCwgwMJQwQGdxU8ScgdZkDTT0WVAt1itn5SU00fS8vihX+1N70TN82zDn
IcYJGAsC58DktVJ1ssANeQZwkGn5GlMyw9ZobNwhVrhGi8UcMo8xhY3JQynE8GgX2Z1RFZjxqy0I
VWYeJvuVJneY6tb2LyeNsm0Px9WXp/Kitm69IGyMCWx3lRev0uQb8yEd8D3dsLuFk2PaTI+veR3a
Qp/yaS0977QviVssn9DOwTkw8gY5mwQPvlLi43b2UXDgDIXREGNxyjXgN2OYEmZ5wVnBH3gWwAwA
qgf/+KxWw3VeBdYI3B/+J35gYove24T975cdBpSls+8N3sIDVLEoqVZO6ANbcIkOZ5pbBbmMtwAx
BWkLLj+hmgkQ1sBa4X/wOR541BYc8aVXjjLHtjPkvGRbQWJi0sEviJ3OEtjtII+iEL7dq8nPv0rM
FROPd5N+/ssgOV6Jv2TiQ5ovlfhR+m6Q+fLu5ZPPSv5KetXcdxC/vLEtn/mDMWZj0jSp3VvFc51M
5rKhFC8ihnhbZGZg1Cuv7KPaAtqsS80fghRtYQ2yoUq4Y63RWiLoEFVu66mSjVv6H7FPmNxFPf0d
exEB7l0y1Etkhag+6bMLwJ9hoRuy0JLDKaSLVKmbIICCvcLVzPJTYDSIjVchee8+AYs56mhN5tv9
vsWkrYFbDA1AofAD9PMY+FUXZAVQVnMf/3y3HOITIOeiBkCIRFKo0kIJIXHxGhl5lL/nDbAHB77z
PQj41W9pTkC8IX1Ou1c+kgWu3BDqJEwxGAGBK9IN0ngAvFuMKy1xk39spU1M55QnNlAzNaLKMpt+
jOgDDa/LFTF+RyjRvkKklSpuJY1Moqu4tV0PU/Xy1kyR2Yxa+9h+/ESSIK+YpvoRNAKgcKiKmWIF
anv+CHNx5KWfgrFX6BlA800JhXrwEilVLp9s9Dbr8FgFB55hKUZEpS6ihYS/jdJHBD1QNavhQXXm
QIZyrgK4ThAmBBsBJcShY6iZQPm9OhYqzbyQzeSjosw3IvPwNTGqA6N4L6l2U/1hbDT2rb6gRArY
wFwg+g8NlfCiUURKEP3KD3q9jgDDE44tP9NxCtx21EkQXgIyX5S0rewzQ2Im+Xa3FKrlUdN6zC2V
4OzMLZRc/85KTf6qSRpVGMnSs8Qn4pf7bLw6G/sIvIgz5LbYPvk78nIxN3NfTjRRh++7fHIk1Rbb
Mkiab88FLb5eQptQJX2LeJOgwomeZ/Rp9KaFjlzvbeAzy5HJathcrHUhES3tk8Ej13rn+cPUFlBH
ouq+tqMVIOYFHb6zNDdTley91WeubNjjClSn+9MstQdUgaK62J9x7fmCDN+C7EX6cebqsmhoF658
1pevAhTOiGcJc+sE4piezAQZWnKJqt1VN2LnNtGaC00gaGe8J0KZUH3IL1YQFurMnQpSfPl7L98j
ReRv1kxO+vDBrKrrffAKYLo/BIW0p43h8uIVTj/IlgeyhW7UH9qwSe2BJIqYiaJDLSMR1M/rSEFD
IQocqW9ZdY+u+lGhEwUSR+6oa9ijvz81u82n52bjXwvEPJaPDUvzPwwsFMeUL2niF6w6lIkf1DZ5
l/XX8ZKBdvMGGrXPSY7errSM+SE7yt+HEzwaw0dBFYt0Ve+zBI+U7Kut5feZPZEJa9CjVz5UhqxJ
NRgA0G4jB5MMg7EQLa7jNGxEZ8PcmXxZEXCSqvzWx1H60DRo+rofuZYtVkdbQBll1bWabNb3hvKZ
0QBAVbpd3y7c41qSlFg2iJMQySOZFwLuykQ1MO4N0h+FNv2ve/UkXp62GBNSxI+n30q37tBzrZR/
zofPqe4yKMtHh6Z69fXesbmsGlAIq061vfFHm21anaF4XZ10HN1qe74lcQYm76rTjqNQObQ1MEYb
Ht50nN0SDXJ9z7xAvDxnZCpvVGW3DtXAZ0SEMvDKlCF7XiqEiJIiDYSZM7SXctoCJZVaCLNNWqap
mkp1Kx6sOZO9aNRmKFN9ZGhgsJxcw5UKDVVX/YjpThlGrmmQbfQDA8xhjvSGxM/7I3FH3iUoFB6x
OdSGeH9uWFABmep29MbMTns46CbQQJhN7OxOo/5dB2l7Jet9tMRqIAuIPTIL09wBMGJ14p+3fStn
Owh7VvUIn20Lk31mghBnDR2q7id4pt6ycBtGfjQv/LnQDD3fC6OdZCYfhzpyauBXfZHdA9uRy4Kx
7eOR4q923kOBz67BhujOEe9wNnn6BokCwkBQfa2OPRw6VqHJglAQozOKo9HvU4cWOSpnvNu17hgQ
K7DmsWuvf40xIpMPRRoReYiDPjKczJHl7QtQd5jDNgwH5NvO//7bfwRT+qnlb1DvgBXcsL6HiS15
m4p0G6Y4aIg19uyZ55/dU2Qg+YYG4ZZTpZDqsXUtOAVTwe7Bnxs28zbwl+zCz5E7lFvsgPRoYCa0
+kMb3nToYQN7bAo30p5JZiJNFEE+Sf0pbRbZvi1F4lC/DFhFAiRR3bdHdubYZ4Oxzc6CIBL0uGkX
P0PD2XfhaedQ1qCD7tk8HKfMmnjZBy+BbxdYivPuIq9kUq3WLjO1J1r0/yGy5CCdIPuNGpjnCl6u
70uSdfBsDytEXlwgr5U68FSlqW45wM6UL3cNd1LdC7CxvBrrxvK31ghjPeVoBbXnaFg8S+Ubs0Un
0Vuw88gbD8DvIxRKSSdIcOWqy21YFGST1CKBhKiSvfWttIVNWKaqZJtBmK7ZIBwWVbLm1iLdLQiR
3qYmLlWy13amZNHQoK6vme9ZeWbG3kKLI/ksbnYQ7047QQMWVHeiZfdRhJRKPepwQFsRUiSBtRFL
pAVTR7jygi0fmTCZrI59QBnrwBLL44vVIBWm76F+XGJfVEeLp5weGr2J4IH70iYAv02d7i1iHalS
XqCDaKAbMkdeLZ//Q8Upm9N34c7yUwwGKGj1xd7BbemwjZzFRYeOOuV7Fi5T3KAjaXBvh+MobZqc
Z2sfow/fbV3HWyJCJTMwwWSoSvG9Db2O7ki4S6m6ogsd+xytLeRnIl82y3WENzqeM8SeiB0gRYF4
g/jxdF7ueC5LVbsTeLHqPsMxDuXF6ohSvFN/h6Fy6itGUmLFZF2h42pG11lasemoOXhEgXA0Snlo
OrofnhCxSDkb6KlR316S6HSyGZUAGghzrYmRWFLLBkCBNZCep4oPUd6pgeqSwaHzh4ISiTJmI4of
Txfl7soaypcHpiboIGuHqEBIs3FJx5X3eUr1nZL5gwJo9TXvarnaSBgMPdlt1JHUfoZxNQDfAdJA
0hgAsVNfOzQyLihr5MsMrcOr6aKQRL5U0eavvmIEWK2C9xuMF6n0hUO3qlOPs8XIZVpIy8ur52D0
6k9oe4G3lHYbAAgYK6zBsP3y7yQ3ea4Z+jlp8BawiAhUAQCrhx/3DUNr1HjzA0bWcruMKoeb8L7d
SVBn1Q94EM4I3YSSwajh/r6iIgWJqAaJrnthgLyrRPZcB11YR5L61JEjriNpiZojoSLJ1NCRxjXH
TDJfdFzZT9Y86jtoVsJFgi6bAkbUyHNNdbh/DWvmDZDpxGMOP08DB6Jcz/I9uRXgcG3u4TC76SHr
J1cMcYB9xcDGa28vb+h0X/coyT86atVNNrcKz5Y/lCy/va11RwYrGxMb/ncocTyhe6r6s83RZh4K
MiRGOkqHmouIoZrARjd1K4IZLOkUAjdXXjXmMqSK7HTYe01gfHpzWV3rSPv2IPYtFLjKlAkASnUj
WsjES8qVxtgpE0W9t3Rkhy24w5KdZQQ0vquv1fzy36FVGP7hdunZcv0U8LfVybctdyNtBdX4K2/w
vd1PWwWYAqiBLtpUw7Fk8MPc10DX7qd24UJLKG3IRiwYyIXvmHaivmBEm71QLhwBNpUOug5b2YJO
HKvUsL8IKqaIapDiDi7SQToCqmVvURSUBjQF8LjYldPjPB1GlNNRunMd11zH25L+BTCJWCY/PB2J
2gcbJr5EVceVwanK9wVQ68VjTt/jWA2f1e0gYJEgx/ciC2UQfTi98fTl98i15RsJsz3Fc05f9hM8
ExlqB6CM6mS71mYwthwnXdOrYcU71IgMgghQonWsG3E0OUhe0pFW7BKKDyvcW+gTEask5ijpaOfo
IgKfKq0HwKx4zOm80Y2GcnyOT8NWNYJ6nuylAVdbw1K//KdX6HmzL7/z2pxH/8t/uQNbRlkplTVc
VGgOxUx7yXJBJE79BXrM3aYVNMZSqxP+PMoIuI5MLuIEU1Q+Fa5ZIJlFmAqjvmaggNkpm76ko1ek
iTgMcJQkkwCDQtQX/GvGBynpyF7+as/6rL+SNYaOFv5Yh2blW0datI4K9B6MOanFBa3G6rt81d/I
/ZEG2iJoOMpFFYChQMHJQSRKX7XfMA6bA6CjGpdNvg3peSD/JX/VlDFV3v1II6JZjOj2dd8r9pF5
+a54Y7GAfaX4KBG1t7JsaVDkpoc+mMJTCodMi/ZyCl3mLBmqcIUskQlB4zJU7+QWwkoWjAjpXssi
p6WF6XBwAn23Q4KuEkvkBvHhbMlhwg/YYJ+NImnF53vBBI8MCD4iRiP3D/D5MPu3OE+09siiRoF7
RTkULH9qGXvyFQ7rkhNl7sqP5EEw54IzTjdTgfxngxG44YcpDH1YrYIoN7HFDypPGEW2I0uHjiZC
Wi3EWZYODS4ShUWBhAU2lkjraPI22QblPnnpaR01a2aKOwhnfL/gHdYUDW8Gk28g8YQO40zQzU96
6OhABmBtGgdXRyUYlP0QMLKR7B3piFLcABtLMq7PdTSU3YGPU+cH0Ht1xoix+TOhKx1pMarICcjj
D8Uy+cWnIxP2iGr10CMDQ/a7dKArxYjDbTsMA65NH6ylLWsQHe2q8VPuo0HKjdZRaN1DWZ89ZEO+
/J7XBz5n8gRKOmqje3B94/0xwZdekKcMSzqyGfFGPduYHIF5V1QVRGnuWCtk2uV1JA6OncqumDT+
3N07912DPVtHjXIqa1XSYSe/OyVScUfyx+OpEj0wJU2VPB9wAhPm/bFXqk+gF9gznEiVPH+B+BbY
O6Fl73OSZnOTvgkM069j+ccIzKpmPwyoNwtLnhTwjdD/c+GmdRR+oy70N8+Z7vR18l6guTaAiq9d
XqKMs1oFZPbBPOG3O/cYHfsHPHd/RJwoV0joAJKoA3go1c2kAwu27rOtHOXUkckg910KSumoMzA9
x0tXyeiAOmkO4EvI4SiacvamUE6b1HENx2cwphKnVL2Mjvj0NXOm75ZYa0i4tCKADkreJjAi1Pek
ixQ+AlMSa5zr6NYl4CiETzZiidxToTlWqqf4aPmRoBITPahUD3vzn/0ovVjMuRKPOT3E84wGii2m
q0gHB4D2Q5S/3TWQN87gB7wU4qExgLBlM086HB1p+TpatNPhQg3pwC6pWy83SqYDDdH0yOv8Y9tC
AsMd/SnP/9ThDfI2GkIPholMijjvOToaSk3PEzaZFGzQ0VV6bU+kgJQOpL1rNM0R1rcYmMQbmeyB
n4UA3Tt76Mh0xO4upFmEGYhRHemOHX2eEabDpjDD6ywdQngdSoei42JAAFLqsNMBH39joUFyx6H8
HTqDBoIAjvid9BLA/Tmk1w/fRG1AQfVRTiAo8StOR4mJOfaBpYfYfY6jcq4Dr+XBWhVM5uR0x+lo
GXywU7WAOgrIn5mLFKVsThgaYsAPqIyUqeqQWdrgXy2kU+VZc+jeE8xyuqHyaIcDxLZyLxc++ljZ
bGNzJNPoFXIqy/UAnTnpCkkN4ohLKgAAWT4Aqo5UdhyNvbEcJGX+pXAVICgboCIzjjSTxCItBhA/
M3LHkp2C4Uzqp97zprBNJU7l89lVD7uHnil5tToglXsROtZTi9Vgo/+C47XjyPt1FALtUuwrqV7M
ihI/ni5cGSOzpAM20CR8W8raCKEVC6V1VzAAyjAwDaqCFuIigAp1YEjsutm7fKAj5ka6nl/4KQJc
J+zFXDPOIIjEIkZC0LxozEc73Ev0DR2fnAlrqo5P8m2IffaFcL9OdDdvvNvXfcvYBPpwWVXL8vyR
nNrTgT/9FAXpulsdyeXel/9BIevGSookhveJH99TJUl+aX7VqH/eaLyvyxd5754YbSwtRuzNUZ/v
Ik6kFfPm8kmEd0K6J3uRwelMrvv7kPG8MYDf2VsmNy3nMHd6cuDA/frL/wEAAP//</cx:binary>
              </cx:geoCache>
            </cx:geography>
          </cx:layoutPr>
          <cx:valueColors>
            <cx:minColor>
              <a:srgbClr val="742353"/>
            </cx:minColor>
            <cx:maxColor>
              <a:srgbClr val="742353"/>
            </cx:maxColor>
          </cx:valueColors>
        </cx:series>
      </cx:plotAreaRegion>
    </cx:plotArea>
  </cx:chart>
  <cx:spPr>
    <a:noFill/>
    <a:ln>
      <a:noFill/>
    </a:ln>
  </cx:spPr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Sheet1!$A$14:$A$16</cx:f>
        <cx:nf>Sheet1!$A$13</cx:nf>
        <cx:lvl ptCount="3" name="Canada">
          <cx:pt idx="0">China</cx:pt>
          <cx:pt idx="1">Singapore</cx:pt>
          <cx:pt idx="2">UAE</cx:pt>
        </cx:lvl>
      </cx:strDim>
      <cx:numDim type="colorVal">
        <cx:f>Sheet1!$B$14:$B$16</cx:f>
        <cx:lvl ptCount="3" formatCode="General">
          <cx:pt idx="0">1</cx:pt>
          <cx:pt idx="1">1</cx:pt>
          <cx:pt idx="2">1</cx:pt>
        </cx:lvl>
      </cx:numDim>
    </cx:data>
  </cx:chartData>
  <cx:chart>
    <cx:plotArea>
      <cx:plotAreaRegion>
        <cx:series layoutId="regionMap" uniqueId="{00000000-D46F-4EE2-B4B7-1F155B959F7F}">
          <cx:spPr>
            <a:solidFill>
              <a:srgbClr val="D9D9D9"/>
            </a:solidFill>
            <a:ln w="3175">
              <a:solidFill>
                <a:srgbClr val="FFFFFF"/>
              </a:solidFill>
            </a:ln>
          </cx:spPr>
          <cx:dataId val="0"/>
          <cx:layoutPr>
            <cx:geography projectionType="miller" cultureLanguage="en-US" cultureRegion="GB" attribution="Powered by Bing">
              <cx:geoCache provider="{E9337A44-BEBE-4D9F-B70C-5C5E7DAFC167}">
                <cx:binary>7HrZct24luWvOPzczMQ83LhZEUXyDBotWZac9gtDsmUCBEmAJDh+fW+lb2bYSpVdN6o7+qX9IEuH
55wN7GHttRfwz0/LPz7Vj/f9q6Wp2+Efn5bfXpsYwz9+/XX4ZB6b++GXxn7q/eC/xF8++eZX/+WL
/fT46+f+frZt+StBmP36ydz38XF5/R//hG8rH/25/3QfrW+vx8d+ffs4jHUcfvDsxUevPvmxjU8f
L+GbfnudGdvev3712EYb13drePzt9XfveP3q1+ff8zebr2pYVhw/w2ep+IVzTSXWTH/99/pV7dvy
X48xor9ITinT9E+bl/cNfO6ny/hjEfefP/ePw/DqX///9bHvVvzXq3bw2dfNZv5pbdnlH5v59Xtn
/sc/n70A23v2yjf+fu6Lnz167u4bCO598P3jn9v/n7sc/0K5xEgi9jdXq6cwCMzR0z/8p8mvHv9v
reRlr3/z0Wee/+bJc+/fHP7fe//2P3d/OuF/7nfCfgGvEiY1fynVOf0FXmYK4389VX+a/ur/29bG
x8+v/rO/f3i1a2x/Hx+HP9/x0uJeDsXL3/IsKi+/6XmAnnwDtf4s9//2wv/V8nh5pf+nwOn/R+zv
DeRv8f0G0f4C+vw+3u/+6BD/7ad/AuWzj/6o0XwN88nn314T6A5/tZ2nb/jXx75WTnrflvX958fB
/Fkvf37m8X6Iv73W5BeuJSOSCoUFQ4K8fjU/Pj1R6hdElGJCMiQJEVy8ftX6PhowKX4RRBOkOVaM
EoHl61eDH/94hH/BjFMFxQ5dGQtE/urIV75eS9/+5ah//f2qHZsrb9s4/PYaTISv73papWQC4AC+
nzOJBawEw+LCp/u30Bfgzfh/NSVZhUm0PW6VZ/thWatDaajMxNbWh5I6tv/GNy/Yg3V/Z08iRBFn
XCqpMFX6mb2WYjdMbVse10ItGcND8Y5NpjlZt6m6WJVB56Sui/THRvkLRjESGCuqlGYY4vntJsmg
5nHyrDzGjifnQ+1MjltB0wR+/cn+9N9NMUQoJ5QhSoUAmP3WVDv16xYEscd1bKpzvbEkN0iztEDO
7XvMWWqjHA5//GYUmm9/vNNn5hVsUiECHRY/IT1E9Hvz3LFtrrnqjy6OYzrXDd1HvyVXxAzJmna+
31IVDbusrOoeWqqGr23yK0d5Ibz4mathAYRijplkUgr4ib5fgJsnXowCd8difAqyW8jtOCT2o5ts
k5vVbnNa9IadBdLlZd2Nh65peczKhQibTXHAN1KMy0Hhcf59Xmld5j920LN8/2N9BApHM8IpwejZ
+qznwB1r1B07Zca0btopH/gijqqell0s2+Tqx/Yw8JpvE/7JoOJIYS61UojxZwmf9FHFKY7DMdnA
bMrwSHAKOxNqhwrP3hrfVW+r3uUOmWLXKBKL1I1yPV+8c/Frk/wvw0OelZ/ijCL6B+JgijF7Xn7N
KH2fjIU7TmRgWxr6Uvt0kmQ47QiWS0p7U51PQfvf7Rg+C8CUwzCLbTfUK6vSsVDmLd0K9JF50tuU
Ln3ZZy217K6MYzjpV7OEtAwST9kSsfLprKDgPODLedN2yUlj1FxnpKzJvph8cSFxgz7+2OH0KYLf
INofW9SEYYjyUx0+r8AQIwYstM2Rh1nhdGu7geYwCy23dS9c5mVY7rzuKpSuI9aXqA5u39VNed6P
bDi4gscT3xTDw4R5crXFpb6p+Yg+LnoVx3Wq6pvK4fBBeV6cyGGsPlNcx8xvkdyPW6LLdGnjjLKO
TPSODQPq06Hdhou5maZdV+r65sfbfSrov+1WciGwoMC61TO8Saa5cCox9XEbN5aKkblsWHmS/djK
86qBtMEIioVgKjSDpvF9VSvu5LjAuo7S9eXviYHMKeJwMvUbf1QOLf8eXj+FECOu8BOQUSzIU019
05TkMnRm68EcbXx54bw9hYUtmabL9BM4eKEeoDE8tVhIGSHJE5x9Y6lZSFvSYaiP81SWF7Vul9tK
oPpmS7rhdKS2vmmwsW9/7M3nIP20PWACwAWwBggiz7xJtdKojm1zjCyWD7GaldpJ10ElVtxjmkoj
6N2ql/DBxRqKqOfJzwL6HKaflsBhEZLyp5FMPwX8m30ns5DVhFw49l4mueXIQ96MrV0zwpvi4sf7
fSF7IJIKQqoFIRo/MzbRCrQIV/bHkMj6htkZkNbO8uCBbaSmjvHTj+3hp6R/VhSUYoIJQB2kLXlW
FJ6jyna68UfUdduWsUnyuDPSxyFl0U9NtiVuu8KybHOTVEWZF17Z85X0bZtOxqrqxHOiL9rCDg+j
6MeHhoSJpWYu6H62IjkvWAwffrzoFyMihGAakBmh552bNMIJYlQ4rrbkqUuAmRSybs90ybp3Pzb1
UtILJTRSBMM+xBOmfBP8Vtlu6GBLQIf64gKTAV+MwzKfJqRTp4y69szQSRx/bPSF/VEIB5GaaCQk
f1rUN0a3mXWOtEl7XGjL9pK2xcU6D+LY8iI5/7GpF+qLMqa5AGMgRrDn4TdrV29r8McizqbdN6Kq
zhu6qd3EuuF6jHg9ITTGMuOj5+ezasqfJPxLewXrT6ITBSb2pC59u9cRbXJOZGyPDSvHtImwQ7wG
/Wa0Xn9Vhf7Ljv5SqgvMmNKcSvk3agsEXTyBZXNk0LNOl5YOp4PYoDcrtNG7kgyyypXfhtOk+2lI
X/AzllBlAjQHoLrsWR51ytUbn0U42g5NB8oK+9Z0K+2yRdbFRbWtgF12Jkudrr2B2qtLYFs/DvVL
qSwByiRXkuO/hXobVDFNiocjM0gcSyLEyRwLtPN2uG7KBPO0JvXPON0L4QXE5AQYhhZIymeUTlFJ
UTcAeJYV05dFMgGjk6RrTG5FUe1/vMMnJz7DMpBsiERAH4WEKe37XAowISk3K3/sgKtd2qa/nYaf
stQXjJCnwQxLBaCgyDNW3Gja860xgAjlUlQpDomu0qQc3L/f2AmCvkMgY2FXzz1XD9uUhGQOx0V0
7M7ZYRjSENCSTY624Se58UJpEOilMFNJDXP081Gk97ObliX2R2Do5NAYbUmuETDaTajmzCRdclWM
frLZnAjQpP9SAK6+hufbqfolfzLKNX/arAQE+D5oSQX9Ny5tf6ydSPJ+Yg9JBV3vx0ZeyH0quIbk
x1r+vYfrBHVyQbI5dgmHNNyANGzlMpyWcbb7wXWzTa0uf0ZeXmjmUOuaCdgZtKrnA9TGzGLWumiO
SWzZXevW5EptS/dOUV8dK9H8rMKfxJbnBUBhkqUgXjKigQ5+78uSC9zUm/DHitJGHJd1Krq0son5
AsUgbwEYdJKOWs+3W1DFlW5nPaTG+mlKS151XwLD9c1cEZgC+naVhyREqvJ1Ng+cWeD+jseZZkAL
TBpVp+mOmm46+o4M74C4hPc/DtoL2MEQkCH+1HtBv3nWm6hAQ2Qt8kcSkmRKQy1oLrsieR8rPL35
t209ASM0BgKxgtnze89JooJaiQNyK5Iyj3je9lufDAf9pEX8+6Y0hQ6ElQSTzxWWFXWxXclaH/9Q
PAYklwwVKslZYarjj009SV/PEoLBaAcyAyC+oMBivt9WY8tkRksBxbWUMFFHQWfQC0Q44L5GH9tI
Np6znvvtTaxXaD7jqsRnZFx9MyRz67Ia8uxqVdN2HmVobtm24GkHIbGZ8Yl/+PFqyVMz+B6/GWAQ
MG2Q6wD0xLMgdGwd+GpAEGnmtjwLMw33tayT8zAsZkhna8uHEZn+XeRdOacOF0nme7Jdl9J0b6qN
lZnBKF73PrqskTCL+HqcciPicCrspK5n1S4HZOcx7wvRnM3Cjj8BbRi4vodS0AuAShGBOEeacPD6
Mzyrhn5yjtThOPiEZ2Tuxw8FIaxJUWhDk7G+K2I6DaJ5mIEPgMtdaWG+3rp5ykDZa3TaLUrZTAXa
2V0VFrZkvdJGZUYl7M4om7TpzIjXmfdCNgcradj5dQPisrB6WY461LTYR1Ylal8VVbnuxOr6e8NU
sDuHwlalMLiNdcrYJlmq/JlzibxGzrSnnaL0YmVLcVFOfWcyzkvypiqBNWXrILst6zeY2Q/dHP0D
N3WV5L4QNo9Sz6laWZmOWyVPC+3kLWZxSuXIunRjXu+SbjkWBA+7pcNFzIrE1ze2LpPPKhQUUrOq
p0c5bG83135B2JN8WOW2MwtO7er0mAVREhilx+0eLX1ywivE0ui8vKxJssH+p/COb/1nXUh7QYNG
RxAUhiZloD7eGsprkdLaiBOih+miU8k2Hmq8qZOireo3penqI0lWCMfcFsm7zq/295V0hKceWXE0
fEm+cDKEndKRTSlydo3n3Nb6ne1o8aathxrylbV+R1SvQhZi4PsYBr7tkq1ieTUG26SFnOKFr6G7
gvpQTPe6ow7tp4mbbAnzx8Ev/AESwa9p5M36oV+YPRmqLhl3MIW4w1hQU6eqF3zXzkP1FlhzHUGU
mT4Adjaf8BKXE9DY6Hnd1OFOl9OYrnyMF6LVRZk64gLEaDb3DStuBjnd6aZu5rRlm2Z7wpQXaZXg
5c0wNzKtllr36bZu45QyPWia17b2e4PQkC2rdTnZCMuUR/4q6drh3EIHf2+FW3PUF/ZUxcKfJLRF
+7Zh6mLVTcvS1kf1QbCkP9kG7TKXiBLmxOl3GYRLRZOY04ryz1U/8X0RF3psBAVCztUNW/y9jLE5
ttAJbuLk+ne8kvQ4bDCEjsQvNPV9M102I2IuLRE1uwGLqUv7jjzAyDJcG+q6dJ2YOwUpj5yUnahu
cYKT3QaT7DkqzE401butmKp8tHM8Bb22bzORzHXeVmRLBd7mnddK7OxQbCbzbunASUJbs+/Hat0X
uBOpU5Uq09KAnJ2WcRrHXURL6FIta5ig1IpikSk91Bk0sQOOiXpYOutg1GFqL1qzZW4peBZag7Ow
qSZ3W12ej1uHcinNdGEMpTHdbD3lpdD4ZNvwKtO1Q+qMMpJkrWVjiieuPk5zBWDdqjFvwzgOGeQ4
Pmn6KiQpn2hyp1ZzEbdie98vazgsi8WPtjPtl6Lk5W2ChH/YuusikQT6PCDnAeux3BeBVW+WrQjn
srUGZa6JVmYw8fiMiw7+lrPN+dyEg7JzuJQao4fQ2+XYmnI5nbcEvR1YXX4ccUJ2Uz23J2tYtlM2
CZnqnkMbnAOe3nZxIo9ibFBWgfqaD2iJe96S9wOioJInbQeHEf0SNw3yA1rPnGSzSdcygLu8D2Mm
QidvizkZ3zMHY17ZCj7t+MrbZg/0eToukayflFzaIdsWYDNuRl29k2ESddpUY5l25UrfrFwBZPOG
Lddtobf3oyX4yNuF5Iscp3BlaZsAdndL8oCr1R5qRMyuslNzF4xRZwtybdb1kGs5m7Ylb2nRuwzN
Mx2yqXXxYFpb7YolsUcGZOaU62J4l3DD+7TjnHJIYhKueEtNkq1mwmPqmoLtSxQd3uFhk23K526y
e+BD+nxpdLNH4zbmtgz0HQ+6AHGGJu4Egke6vR/DdChd03wWMKzcTIzSh6H9sswOjhg2Vj+CNkl3
0sozN59HAMhcV4xfDxTAd5GFzMyW+KyukbzpcKPPYhxVKkvROljFBGBuaFfci2nQb2Ko2tPZT91p
DCwpUsnR+LuYm+UCN1FkfDJnvC/rY7NUKGsxdXva4zpbtZwz3PXdAcp23MuEjLttY7BXTsZ8qadk
jxvBTro1PnUQ4BAfZyGQyzqQ527sMGr3e51U1d5JEo+Yzc0OEj80aRfXR56E8SJZanay1mv4wIWE
QxMzVtck8P4wKBluasLnXSMT83ll7XYX5qredV17iITU16Nkd0Nv2hQl85xv87Kg1JBlBfTyBR6y
0VWw0wLG6w+sZuxiVLw8begosq10c0gXspoTvlI0pwE03CpLNhrPAuvtu7ZpsUv7IXHnzcTmN90q
en86Rs7JDj7Ac1IuEwTB1OX1xiqb0X4Uuybx0Nm4JhUsidt3ZJZoX5R0edf7RB0Ko6ad4nCIJEm4
TNiEdSpDCUo3XGxQN5v0Ys1B1CyStBZBvTNyaa59LEKXBZIYe5gjBnY6SPpoUF/uWU0HlLdrZ6/h
xorJ68Z0OA3Gl2mx6nDCufM5eL8+Zyg5rnDc8ADXiPTJ0kwVKBmMTwdRzLrPzdTX59O6DZ9N0RmT
bYGXW16zLsAZyAzjWV5KS3aL3sasKev2S52M+DIIw28n3XKSRjyV51NtaZ3aQGoAUz+N+TCKIHa+
FeP1VAZy3JT3J6Qpt3TxlpytWsm0hKPby7DSp9Qet7O+gW0mg4fxaAkCp4PAfVowej/AHJCppG6z
NRkK6LYUuXwWdQk4y5u3iAmyY9wEOI8N3XYGgPVoqG53G7CVs6Etu6OvpvZ+WkpIeFnmwSfTSYxa
p0x103lp4dCBVrR+00VZ7kAHXjO1+CoPjD5U09y/Rz1f0mob8e92UMkxFvIOB7xlynUkBRUJxdQg
SU/sopd09Y3L2lZXR7F5syunOeZFy5OjnVedY9zS8wIoApln3wAgaJGVgH7pxKHvJ3Byk60A+zdw
jNYcqrI3F1usXAmPp3bfyYm+cc7Qt9TN22US1hnwS0cQAqV+24diuOnhPC5mjixT6hsER6hoVSeQ
+/69oX2Sx7kv7paqG66T2Vd9Zr30++bJRYN065GTasylFf1R9nO5o+536H6A4i0p8TuG3Qa0fxXQ
0BCCwQSXrb0oB3GCwcmnaNjulSF9Soeo9mRw6IhbP2XF3NUmTXrUvwWC80Ukjf84bW1/Npn+/Vgs
/QfZ64chrEC1JWAgBvydHbd50+OPBeL+igIu7Nqy2d5KF++SuSj2FUnstRm32qYByPSh7JolbUi7
ZXgUcz72cAo5Ehisex2bCyQGvWMidruia/ozpUu+N77W+7KYs2ao+hMmrb2AIeSwQoN1aUFXvG+6
rXzfq6Q8WRvzltHmXb2akE9DDKdbm6zZwor2XNNmfKqBmHcFexite+J2i9hpAj+AbO7aJtgPthXi
1AB5zHEvimOlNp93m1G7pBqS/dLPdbqIRgMYLMOONO0T0ewv1mrs07aPdxpNS+ooH0+RRmFNES5U
hrGtXIqF1WgviyK3LBG31dpsbRqSrjKpxIFBuWGdDa7Uu3ZMxEVVR5PhzU+HqUmSw2ZpgAbQyItK
Lc2bpeLhU2hbcZDtcjP6gu9xtaG9GW3zfpzL6TDD6LMjfn7X6YXAIU/gd7W17qIvy3k3uNldlInW
ObJHy9r1tEYBnZB6Rpf9GKeD8X484q5UaWyUzbskDKdbU9JPs6VoH0U1ZGUngZyNarllbNUwZSUh
k4GZUzjkHXetoR9tzad8ofW2q+MMGY6LHiQBf+ybassqbqEr4noBlpTY9lLPMexcz8cdmTv2Rnkq
T7CpP+HBxrtYdOwIiD6dFn0E2bDCbsdGXj7MK69S0bUGzkGpuxvEON73ifDX2gr7O5lQyjreHsZG
0bM4F0MON0X6lHA9nSYTbvXRtqAleLaE3RroALGrN5c2Zmq/MC1tTtcwAKAczAgys0VHRHpzqYXp
MlZC00VJkewSM3an/Qps2kzFtJfYoxxCVmcmJD1Q8IhTPasDBZ+m0BwUXNGYgCgNMUus4zte9Wnl
FAHyuax5stb9vpldldFBh7eLq8tjsICFc+P6XYDT8UxLwB4BM0xe1Y2/EG5ZYDBVMcm0de0ex67b
J3DBYJ/0JS1SBsTepnPlpou17uyVFJM4A42m36+CbpCn4rSXq2pzTWf/BluO37TAAI8JsLoT5cYx
WyNMxENXlm9rmJlSMDDnUak+hWP73qRqUcc6GUCNRwEDqHQoVcV2Xnv7gFYkLuuOTdfNVl1OLRD8
Kdk+sy5WmWzchbKtTslMyBdvJpONXbteb5LXe4KM+J3aNTmrvd9Iui4jtykS420xkfa882bNDW8v
4zR9hDOBkLIBvW+dm94ko6/z0ZAkJUHEbEDlfKzxAPM6ie46TB76NojgKYr4ntWBzmlfsPEUT8TC
YN4VB0SsgWpf3M6wQt/NmFS7urKfHJ+3824AvTLz1SYzaeHwg01xPfDNNJ8n4Fb7CLcaTjAJ1dVc
eZ8TApgrEZCVtO/h+DHrmo59ZJND6dzUya7ApLlNhqE4U4NQe1eINStXLODwsBhTspTrG7gy8qDK
sObjZrFJeyMfXBd8BnMTPmrD2LuRw8jbNiLkePQ6dbGpaGpFLaF9VNtHOUK0cIhbWjJb3nqtz7Eb
l6OSsz/MwxIva7W1t00bW2govsinQN3pDGfhu0GsyIG3xDsxFYfVz8OJZkYcvJ7gWudYxh3ql0tf
d0uWtJDcfNThWpQN/4Tq7o6wuT2fWhkyuy59tqnFnuqmEPtKDjJ3wpJ5v4hhPO8LP9ysLs7Z2MD8
mM31ouo0LNad0WJ1WVmaLxuCE5axScodrgXKtnVqTlEBumo6tWHZR2rIHjXLlldNdfS4nXZBgY5F
EqrTchxYVlejOxLOti8LMNLzpJB4N2/FRWJpvKHCmT0cMcG1GLgOlw9Y+s+0KH1Gu2QAdgCVBxIS
b1IJByRXFVwPgBs9gI7vpV3mA2fhdHSmu4zlTM6mevmoXf9obCX3ssf+OPN+3aNNo4Oe5+Z0mbxg
aR3E9JjA9ao2S0o/3VZ6Ne9rVfWfefel6iXMmtyjIynaPietaDJJtuZD6TubEyrG036a2anrlulq
Iyu0kFm0cUcKPRyLCiuTiliKA2owy5anWT6Y0u9BtyveljOAV1Fu9dHGtrqB7rpkJLRFXpWuzIrg
Fp9Syfy+9hEqySXb6lI4hQLC6F34WDTzchy7WIAS5cwujtaAW/F6SqV+6BnBp/2si4Oru+4OlGn5
Zm0X3aSmQuec6vJ89nWVwYUFr/e97RyCCb03897AhIFToNEJ9FEe/JKytXfTTnQeDtk4W1md4bJH
JSyoC3M+kLUDdgxHcEPu5y3tYQR55+el3XtQqk+kc1eGS7rzJVBws6k6Y6urs8pt3R75zZ3AnSEE
jUOFu63x65ICmV3KDAY8RzNSl+texN4tKccjXtOkMng3WvsWNCs4EXAgMYUV6KCULgCNXkROxYaz
ErX1HszMl4UaigOu7Hi5FDXKiNnYrm5khuEmViY6dyFHez+12wgqoo3HFhSzPdbJrttEl+ICgTzR
6fFspro41jO76mffg0rTA/00JNyiifmsQwtJt2K0yc7PxfIeDkds1nCYpD0S3ZcZDrruPbTH6yqZ
1kwD+8q8DeaARUkvRlCvf2+FdAALwLRp2jSkegxliQ+yYB91CM1u1i1JR7g5eoKRq09kgs9Kz9+3
g2pPZDOE3HbjrcfYndWMTkfdDEPOO7btGq3ih0mMQh3WYo67wBjg79AyfphlwW/qhbu8pmN3oKEe
Lxa4lHYaCrvuDWHmIwXR1aVzb1TeDVO4IHUx7KQe7BeirL1Mpk4dYNKacgGM73SELD0DZuCPPkh9
HFiZZH0U7LRpNgQcNtJbkBT0vVSenPVGDBd8WuSV1iUc2MwastAr4OHj2oa9GKBkYZwi+7Je4vVW
WHG1rNSlmwFFh5f9+MTF+NmwTAxIm6PjvZva3qdRL0ylC/jwBkVqkxStpfhs4VTXpsBf+quWLNAw
+hWmGeANp8VYDhfQrGWGVCHPuiiCTVucyONIXHPS/m/KzrVJbhvJ2r+IG7xfvmzE1rXVV0kttWV9
YVj2iCQIEgDv5K/fB11lj91+V34nYkLlqq4iQSCRyDx5To6T+f4uMeA7JurzL1tSqncimdx3qSq8
Fw+M6VRv9ZQRSZQjrnXaSJFhunztchiGotLDyXOz5VglQ6Mgn87hTrWJ+MlNg+7Z60LzWIwdMbcU
81bsFzyZ2mWb08W7rKizcleItvqlUCvX7uKpKQ5rWiwPMVWwQ7DJ5dehFA6bp5TnevU8oFm1zU+b
43QfVF77dzJv9SfhFTXRRLuSC061Ppoynu7qeHbFvhDDWB+SLUuS3VZ73m9zJbt7UczNN7eJgebL
eBHvp7Vs27276Sq+b4aWICA1Stz36UC1vzZjWh6SpfJ/CqvJfO/Huhv2qze1d75IOZgXkaTOzmn9
/H07VyNHLxn3vTvCDnzoktbx994cxTfGuMlvawWDdsMvfi9WVaR3xGHxjReEnKuL45X5fsy8yd1H
ddfe6biNQIp6x3xyijJ8yWQz/Oq2WoMW5oVI8WHUSGdc1dexd6fD1kwMdxROdV+M8L3qMAleZFab
72EYul9Z5GTX+1XWHWffCXdjKbQ+UKEs0n0WD3Lc9YEDDQhyYXrqSenA72v/Ji8D/1nLrn9cSzdo
OBmrtd0Vvgofyr6hVjW7Q0+8FAKSH8rR0oKzYvncbimESaMaeLrh67iCfIr2vRauOBFgmp/7dYmy
XVVP/KsHPN7cLjyJl2RPAfSSh2gsO+CRrMxv1iVZPqvcl+55btbsVnTbZnZ+PNbmoWgTN9jB9an6
Z6FnCBO5WxTnpKFMWk1T2T9PQtfeKWxEeGqE05aHSQXyOXDbon4n07ys9sOUdsHBrbuu2m9NG+zW
PAtBNnx2fT6KoDv0PUUhDoQS0mSzwmfL0ry5S+ZePptUDGc9Nkt0HJKRCenXnin1oBsVhP/aC09Y
qfBOFMyILJqe0m3dU/Ha6QJ0Y58nm3wG0ii+AMOTQWeODk+jN7tfVZ/0t+Dn4pQ1Qr64i5jqXRZR
Z5KOGs55uw6/9vM4PHrrst7GkRiru4xy7yOALJeve4g6m61YpkOGnZLR5w+LwjD3EPQh4mWj/jlu
iUwyIYqHBG7uKTeTuEnzmDJum6zFN88pxH20CjgNE5zg6djFAE97UZIgHWtAy2mv3WxQB3da1XPS
6EXsq75em8NQjVhjkUfUKfuU/+yCvLofgcZfQASqat9VusNZyH75RWWR+STmdvhVTLmfANEFzi+O
Dy0zUoH5BKrpkNytKj5UaR0kOxjO8+fODbqfTAZgUXtt+kLOED8mQbFsO1lnD6qLiQ+M7GMO+daJ
d0mPv6JsSjye+5Y1IXUxnkQpYIv1kb93F4e4csCRPrIPhma/AM7WezFKOIyBtxb9wdc5xYMxSIPi
PCaz+0XLukr3coABCIKFZXWTCF9SEPp2l5uAhTAioijRuZLFrIW+myroucHa9flHGBacu4DBzVMF
u/VgprR8yGQm32dDm8uTl4Or7pyFTb+x3gCgzbocYTCs5S0EseglMA1G0Mf6Z+kP8W9xUIr7Uhc+
MOQ64x7cAdbj4IRJs5Nk5i1Vokqs1BhcNo9Ulqci9BaOh0hG2aeydDD5JMMCHW1YhHakcnTqwxG2
1SSiYNu1fgr9asq85gaMav7spJW4cSE4PAUUDJ4pj457OWO4HAv5Q5nE8nmNEvOpztKyv62iPvmN
ZGduDmoa2BsIGvFKRbA5kFQdRWQ2QKc7E0cX4qTC3Ff7DRzxi1w3nzhLab9/hyKl/MhRZOJD2tW5
eBevo7jp0qTo7gv2R7OfKXF8LSWmXVO9emxrducaqfqktMTr1mvxheoU05l4/to+zX26EnSUxXZ0
qRiJ02vheoSA9l27hfKPKp9w97EOMGEj7P4eNInOY2pp3u3a1ydLZolIstvWP3r1jL/nJlw0W+ef
ZJABC8+Z3z0PwTpTisrFcBLWM7ccAKdsW5Z7N8qLfdYq/bGt2oXKkTcsR4J6TqA65s8gzu7ZF+36
ELtpxxzA+33fJ7mKvtaykxUpZBkDooKrW4SKRUIxO5xVW5IMdU0Tp/vVF7F8KodlOpvBqHeuo9W7
TDnu7bCVrAWHnI73LDAgd9L1wSla+PdQbjW+fXar/ElGMT6y2gL8XJQrnIhrnOCFlNI9S6HNISqc
8mOHfT+Zpc4fZuQpx6GMphun8CiWLcTU+0ZtTNLqV81wl0yqXw9J24K0tk6aO7dr48p1pxQG509R
EO6nVUxn36fmemhrQ7DtgpKeS8o19xRMt3QnghpP0iYp1C5Y+NCbh9F8WrTHXmy7OHua9DQdmIf4
JjeZs6+DpjOHuVMdFZE+ulXUE4pdkEIr8j0dfQqx7nPdO01BXKaiXyQHClGyt5kbXcwPoun66Z5S
KEfWEEMybkPYfwQP4iZbRHAziiU6iSLCVCYqtHudUvmYWxiOO7dc58+hO8TEjR2HVJQG8BuDVT4T
aDliR9iD8Q4io0ZZ6tQv93MiOTCJDv070vjxaTXTsJt1GS67su+h8YvFew9G9TR6IQFL63q7uOVs
cJwFCrRenNtxnPtboAmeJiqDvN8DjTs3izSEgE0y4eOdtu9xVUMUFhei2lW6eKWLXURZvyq9dlUB
2/FVkfbH2//+pBr+9yp3/PeHVmj973cPvyu0f/it87+U1aX1b79kR/PHtbj7dXRWzvaXN38T1v0f
0rmL4Pv/+OMbXR1avRY53V/0cZ6lvf/Bqfubqu5/+grO3Z80eK/fvyjqHAgoaOpcS4qEgIm+G1LN
/CqpQzfnIrqyyjgQnyCAjXNV1CXJf0HDQR2F7AXZG5qrPxR1juf+VxCiWIb/CKHoP5XUvWrm/k35
CeMgRI8RosjwUYBl0FP/SlCSZtaNW26u2MlJmr46tx18UgPRwKNYczspk/NO1VBLk/0QYljUWoe+
NcVxiddh0R+TsVUbSOCk5tg9mmjuG3H+03Rebe7PFMXsrzqZME4TnF8WZ3EQ477D6M0oi2jBUuPR
+b6ZPBD4YLlAtNsFc1OkZEWBB5Fup2JSN/+G8Htyno1Tzc6zIvWap/s4gFsy74QaBAXXbB5FOHzL
67rlCTPtu/yqW6j/o/ca1o0Ll66K64d1HOrEgHk0U69OGaSWrjuwA7Os26/xWvK3mFI734+mwQ6k
Q/zSdS+bP9fe8kGgHUO2tpOD1szMSrrBHdJAj/ad6kPzrRyqkt8VqXRIxQzaHfMtKPyWK6+jUvxJ
lLPk2epO2LtyiK3cjhJxzvP4Y1FNn4uIgvFejlVgvmkzuvbvQ+nxbdDNnFW7TIXxN04PZFFBxwSq
nqxlvFv8utflhzjr/GY+OUSGHNSmq6psvG2Tyq5kFCEJIoHPJy8EO4u6xeriehnOmIC71SWjEw2H
wHDItGP/BlBvH3RBwYexDJchh7LseOxMFCwOeCz47aFYMzUm58tnDgVD3pglFDx9HY526NcP47Cy
cxZPtV2cfHJ9861+feBknTvneQw9l4dKoM/YvxtXcOM5ysP6AXXnwE+1wH65HhuRiQkvywWgF/BO
OG5QPyhj7Az/2HD/ykVL4NPCr0a0Arc2Zqtlb+wWvV09Tkvm3jv+OqzR3TJo+4I0a2KES9l4TIPK
0633qQy22mnAQylKVf8wjjdMTsQlaHeyBOYCAiVcyxtin2yxfxno8vE6AMfvN+5VL5PLnUc51at6
9589uo9XQbYRBiFlzQzW/V8dS53KMVwiWT0FyoM3tdMeiEtzhPC+8LKZJjbitIp6ZgBtB6r2ElE7
ZFZ+PIxXVdS/HRwse2gImWU0Ej2xBm8ZmL2ezaqbuD0G6eJy57jYVu5S9mtZ1zca8J2XtescViIW
EiTnkPeDTPK7uSJG9z5k0N1Ys2LRAz8PymrkB3GerYy/qUWJ4ZuL83DWLePn6G2zzhxbUai4OlZB
bzeFU2rDHGfsW1ee6rhr+nLX4pXD4txC5+B38AFiXn78/G81nRGAdJCiJEbIHGKMyRs6ZDSEpdwm
FX1KdLPme+lvQ63hHCMvqc64ucTOiZrbNPxQ1RJmxN4btqinXOq7onkoPNfOjCggIUy3Px6bvfWf
liZx0yxxEc5Bw4V7Hrw1kWJYy6ZVFHx3ApoIs0Pmy6SfGz/omOPAmXQ8n66molS7MePX6SyGwRrO
j8fzhqwLx5iNCr6M6hoOyt92q/JMNidTV77Essl5aG8QdulUVkqGs8VFb1cwSkGy946ovH8cQPSG
P47sPsjYq2Sa1HbjNLV//5PwqKk12uPIqT7PUx9w+ZQ0i1tH67rwLvYqu5Ou79LOsU4kciGesoVi
6D/+PqCOyyzpJPUYa9I1VDfvio1iZ7VPYH7wYTyjyq/OlmBohs+gPrqLfqaypCZFihJE3qx/vlr5
9YdzAhOiOY64Oq5NCcDuh8X37QpUXT/yAnHBOpSrKxPZFPHuui381bPePpz8gmdZq8ruHKuH48NE
ZhPf9CgAYmzE3gkfZlXb8E1CfLsK4eXhjdZ2DgLd+rxAelLA7G2AHjHbeTOALEl+kheLPEReZH++
VIGlV/Uo2KzdXCwMLZa95nVk13H+2Ire7rjEbrM0hvcd+RjS38xozCMrGp63l7FrjDffLjLYli9w
lBLOF6cNoWuei2yyZ2Qt+7Tpz1Iat2vhNOTGfyqXxa+SXexpUbf/RI8mcPzLlgsJ96gIeRE8b7T3
b8M9txFRWreJ8wWisyvELtOBp4o9iJV0i5suqaFd7tZmJPpR81okcp/VbeoVezdbC0hHCMCj6SPo
URTeJBmx0oNDzm4+Ww789PHHE/nm8EwiTm3bCAH5J8roIHpzgrjNnAMtLOWvc+EbnI+MHGtAwZCG
WPPQ00ypJBgYQH32xIxiwMSVHLCj/2gcEK4z4uzQw1dFYeoGb8bRwcwAJqzkezhnUPzqKZUWq6qd
qVz2yVab+LEDDK9/Ua4jtpciCXPwvB+P4Y1rSkOEQYh0OMbiELfwKjz5k2Pwk0KG6+CSLWZuhf2o
HNaDOGytGI2i1ltSmj6HweJEX9xEjv4/qDP+dvsEBZlHZxCyFPQZb2+f9m1ceIFTPUUIyHR91DHg
WLfzAnfFpnPd2Thq1F4K8aUa8vgfDopXzv6fTooUVVSId6Y5FhbBSWbH96fHN11YtnE4J08p1PUx
OwYwC8R3N5VJfJvjnyGQZKyT2AXCTP6TMtuc/2sccqG+06FD9cuNmqHED7sMApCdvtob/Cd38iZ+
M5mW3+RJrMf+2OVBy0tRik58n8LRRpKjxqF8ViRJ2/esytPoS4Palt+HTVmv+2bICgVNFMgrvCm9
1emOueu+BrhRHU8f07Lt/KdsifLuGA1w5NudrBC/PwSOV8Rf/Gp018fRHdzmkZTqNUNZq3z+PIrI
PqufKrYcUIaBD1LNLZfPChiLFFNNOOentojtToZzpXxxq2am78bPypFtnVYTHIjc67jAVlV9pvZa
9dPyNdLbsHokA64S38dcR/VDRRkRZgjnD2My0Cinj5BdpghwfUaUcuvkGzSPPphrHhluhB/FwPtS
iu91WAn/cxwUYXJCckEovOvAM+IvtCEAC/uHQ/p1u/3FFlKEnAG+lb2ATMV7E9Dk6+SloFXr+5DK
lPvQR8Pk3IXJkJhvjubB3dsN4UIN4ucJO5YipqlHfkqdYJnDvW9aA4/eL7ScGigVmtlyy7STnzlP
fHXXmbTJzwg1df7idV0TuofQoe70MWypmJAuosbmojEqLzyga8/QQ2gKu6gRVTI2hU0IXRjV7bxU
8rBBE4hvXT9sWcqokzVzXIXUIbq9skbyrYT3wFrCqEuHz0DpQ/WQrC3r+mMH8lYKh9cgG4n8JAE0
cP/m+PU4gxrRbuWpGytGjoyDivGhc005A5nVdcVx5YFg/YPk9+1hSDuRmCCFbgUciCQCb1drrNNi
gwI+PMblbExzmpAwh4QNxHtxeNgUCN8LugR4JkBXamRq0wQ9+K1SdA9y9nE2L0xtNyMn+Ifj5TXp
+bMhxS5tDewpjSQjTZmXvzoVKWizk0wCAU/aNhzGo4nIokHTFzGqA3TPSn+R3WwTdPglgc2rQR+w
Mg8UuThek3bRFzbl3tbQIcFchPbm9ry2Y1o1p8QfK5LZH6/ka0eJv4wbCMSmlKlNJIic34y7Gns1
mCWFphzHyQpzOGngH1jCEsSLA27ExoPVKmzM5hZajenejDKuf5VOCQZ0cpd2CprbtI7LGEXPlhpE
D2mORPpbLpAUtTuzuloXuy4Ef9ZAnrPkNvk2eOtdE5avKNE20K8A3GPuO+8fbOZNWkDnGZutkTaC
cf0/IKkMujBhsjOdBumt5O51oAAo9s0kR+6VOK4EJ2hTNjyh4iue0HmxxTb+/6bbfZX7/3nCrW24
qNbxFgFdS95G5WvfkN/6Qp1lkenle6CGcP6pbApkcQTMfkwhCeQ8GDTNcJoRQlEA9X9wd6qqunC+
73yS/vpdOrTlXO7zDB4bRKtqXMb4rJfBTL+1xUq5EjusC3/+MHXt1uRPfVxCRDm14awc/cuKlLRq
92PpzKm+n5oRSckBWhyh/D6gkKJpRlVG2ez85NdRl6E8SnxntG2KSknNsJFJtDl3zjT1Y3gzNjjm
eOeptUwRx1Zm7YLzlnht7iNTon5S3Y6Lmy7bRxR7mT/u882sqKD6KC5X7+gkPcfE3nOapQxv1Tgb
dHXJUoA23oQoklYYF2Xbz94dwuJyHtnMEpd88HKRTlOxiy84TQ3FgW23uFkBhpRnkeRdEPQcRiav
Gz4jha5BGNN5APCJ12IAq+qdNh+SczrPZTIfDCe01PdCOp01CgXN3D3mYrJYk1sV1lJC+LNYConX
wLvrbRIT2tRubdE6Z7teK8WO7iD0DjTYoTa2lGheSokgL028rqxOLXJfJz0aZ+m5tFNkArcw15mX
ODcwdEP0eVCPZD3tQT36+JtbwcsO9r/foM5gI0Lpz3q/htQUMAV7rT2n3c7BAB/Hg2yNuiFH2jau
I2Pxw8K6jnWGEJ2chWcIYHZu0vfgXGzcxhlOlcettuPmJIGfniYPjeFwmJoy4mkbL7Yhc9xlFkSc
tD84z1O6Fnm3v8JzUSZnEEB1QQynIYMBe/KqLaReVAduDFbQl2rLICuDY3CDYmDKPjDoXvmn1jGe
J48NxPa22vFYxjiW7+Tq5K5kX5fDYZiq0oznUHTGuUnW2kFlWVWA3o/YFInoPuwgVWmWcOIAOTRr
WY4uWiifmuaBSaE0d5hmJw9gG7qDSW/oD2HhWIkJORl0qSGGYh1qmDQfnUStw0RnIwnmt6NEHZYj
1EkdK8IySonTvlkajvO96p1Ii3Pg9pzOx3qroJHtdDQPlGSI+DLH48QOAR93KUKtCCJUWDpyOfUd
NbX+zOZZBdoHB9tCI4SoaFxPKCnMTKEwHwK6gSHXoSh/SommWhdyu8oDmIRhORQEVMq4fXis0jyM
v1IV7QN313Qq9M3OzfI4cnZVsiGylVGy2efwpqT5auJq3qpd1EGl9A8qjC1+dsF0iznB5d8QS8rW
ucFAI/kYoSvJhwc9FpxA+2btU9eBHZ6n8VdUqEn8dUNNYn4phD+RMkMxjbl7b9PwZ+aCoOtw+Vq8
oE12dq3MqTEe8ngKBbxdRXbpoz1MApndVq6O8+2kUwQg6DqqOVqQyuarBSn8oU15adLSPlYa9HrI
HuBdVinGCekNypqcm3Ju3pUuiPrKhu77NPoZkY6muKanMFE0vYMjVvrvEM+MaEHWHikJul6t541s
39FJjJIO/VJTwIeA3DjtR05ynRxlDwvzk+tDNR/u6lY0RflwmbKY7jk5KmbNEbjHkpumOiYglPHn
lcYfMtwjFckN+tDGzKyO8scRxWNV+TxFMxDcwsxKsylMj5Fb+w1kOmfzU5QghSDInHqajNWPuByK
uDDCOtNmp6DRBdyTNmD7OUjNF4RcULVQUokDGGpXxAdJuZcPvQnhsLgPIQ/kwZkaprQKq4Y6bfyS
uwl8G2Q3eT0OVFv8ClqcH5dy/lesDXyKnW4yBbO8maNh2yNMsZMUxxpeNmVCv1ryvfL6YQj34Yas
ZzlD/jFjdaLpCMAwwi6yuP02JpqToaqAxvN7r1+3MnnXdVnBQPxG2tvUmRMKbIaYL4deK4WU8oYO
LkUH7zbt+ybaT35MxvY1qUbjBu+gMriRPMpQEZEftnxwu25XL02CCqRUr7WVWm0IoQ5lNoo84uhq
yR92iLNV0u117/Rp8IgmZNDxQ0OhjS3UygS461spVl1UX0EaLTpJmqi69lCvubXAyd+gX+xgdIKE
HGqiT9aTaMi3Y8/SjZfisgUVKSK/W5su4kNXkNp8jSbDv6lsKDYcdAqN/Fk7ZWitQHhB2R4ruc4q
B8fySph8G0Wh4Z1Dcsk4alScPew2Gr74kDt1ZFyN/Npr+mDnB2XHOCJnVXCxV6g2eYiup7Qjbtq2
YhyASnZPCp1SIzoOKm/4MFowvQYd8mwfI2oWj6/AoerY/w1sxfjrCsLElNSaUCXaZ8RlfGNQw8D3
f7fmrUrkYxrmfL1onK7LT7TyqvrkVGRBFdDvEWm0iE46WFNf7GfwsTDYN2O0yOX92msoM2cgyIal
Ek7dmoExQzXhdh1Om4lafLR5PpQB37q2a9GKfgcW+dryeGOfF/7atPnHzNMdj9VM9SuK0wLKFxTk
DYc7COPFhQShxwRQqoIcsnPA+Bmv67JM7cHVDSoM2g1UFRPulXrbnpdumafmMC9+x2cZoCe3G9HG
MRRPeRvfl4NiAgLNUdAeKs/0XD/ZfMWFK+oVTFizJNNY37ubDwntE4avdb6vw6JP/CP10aKjuB5P
adTfE7mFBiLNJFzWICpozicfk1mWkMZFmlfpcsxbW+uvdoYscXFOXTPa8GSwrXggcCDf8sRHTbS/
ObsJ/CN1z6ucTFLetKnIZ/1xyPBSqGIxNM70Me5kS8vC0CgZHVCu2yQyCkdb++wj2RIn0OjHYp5Q
nmysUyeUd6d7RcsGJqRJRpvlZOje/p3RFJkniDaGrOp4ubjITptc1WedOM483Qz+krXJ4+YPCigk
HHxb5UUk+Vo0pfLCGLy4tOVV7xJvLR0HtTkVZUtVbbyEI1Pt2HIhhTZDzHF9HljEdugZHVYJXAqQ
EZ4Vom/NN3UAh46C4iy5FOxi6qIz7Q7jdRevqk37d0wiRRtYS33oLQ+ceZFCEK5MMKzxU2SwYHmW
iWdW5JMAIP12AGCx4cOolR+fy2DZCCYdZ3Pd7RfCGzTEt2jow3pEC5y6XHOeShs7zfVKi8vzpidb
zSzGaUOgtm0b/ThgqRar3p6vJXNE3St1ZaedV37eQ+twnrsVAhRsyBFVAvHbOtnybXV51MRMdhI1
Lf1YHpiDrNBd7tU2KF7pQM9gHaJGkFhURfzsUtiOymVjBa514QyGOe+KDBi5Ok9j3vgzanGZ1t5h
ndqJaPFacHa9IiJuLpyKtgjHzWMzITeWqZ17QcwewpwKxi2qSPG2mJr/tdqqTGrrZR10ZwbkbWHL
/YwxNm42dADlUa8xpFNVtlTdJKYjT0NZZo29lzlUozP97LI1RygbWVdgInqFoBOlEQI3Qs5njYPa
t82go2yrGFK1xhZaofOnKeud3/aBzs8tbYT4Zq0nwZK4y2ov1l9ICeNWv3qZyzUvNeKGdhxMHO7a
JgLT5Qaya23CXvubjZCDvgim6d6luMRoETtELII2qeVArCKyS38d3zWriCdqMdW5195r2t/g1mHW
XfKBK0zgy6FmIq6LMqzIO8U5S8ZAJvRLSXoe3ZVxhXG10WKtHYasnYh0mTWXzsbulYNwsZIUZSOb
i2opxZH9lUTAUQgQ0TiTXROwGzb1OWxmcuLzeGFstGUdm28+XZF5rOsE+OPiaHgba2dnqilj+7OJ
Y50hXL8yo7W0viIW9oVyTx6Pd1XZ2mnHdikCHjswpjXkdyQl3yriM55jEb1k5O6lYJamAGHjHfA+
7bM+ZhCMMBL6qNjCfrw6w0wOOK46QebP8T+24SMdF31mpVR1i8PKos1W6ZVGSE3yombS1ntSyLVr
zsRgkbwn2HLYeDEpI6aWXmCW2OlsBnnlSFwoHGHt2qWIhLL5mlhpgOLdaH8RK4/sJtalXXOrqZKm
a49tm0qUkHU3W0cyJUvFgK4WcHGPuGT7s6tvDovS7rxZNAtTRDXaE0TLtAuJvupxrb27NF/tqCbP
t1muezHP4sL7uKZisG5ZBDi108o16Adit9/VXdO/wVaYyd1sQpyVUNMTuqZqmxUGFzsL4JOab/mF
fLFOnU0fr1QMqRF/uccWsgeeqRhfyS1wD3rn+boVry4pHlt7nl4/3Ag8MJ4YWhvwi8kNt76SZ664
C3pd6xVm3cWFbacTW/LkXThn1r+t6byyLJ6WIf6HPl8TfxuRFzH0NdjsQcVBbZ1xWDWTNbcNHToq
OuaOb3ZVTgDwiS6TdksWQZljPvXgWQ8KRFGlzadAjcsQ7MSUWGDggsJe1/g63+02DcxDsb2W5Od0
07L67fquK/oF539d4/VSJ7yiTCpebHWUAkK6xE9GbdqPflIXsGmlBwojmlVonV8Bl5+x0wnZHrlY
6YAFq8tt23ypeVhJhyme5PcyiUMnueHgXA7g3hPW3WlVwsv4UFaF3WJNIq1j7LvRSf0PUcimiuVt
6Ib5un7eRpP50y1Ih8/sOtB1GWiPapqKl49UQbfvRWo2r/tFgcszNN8f7csS0TOPcLrN7Tevv3Pp
RLZEd1c6RsKAiS5JZCxFwqOBEo/U+mEHkkiaLbeXK+EB0g2wz/F6kdBtiGD3HofU5D4k6bIiCTdd
tvDh1QIjJ8LB3i4kx3x4XZy4cEOuslZZWQwEjahP6ht3mW2B/1otNkke80BA6PZhoUXT+4N05vIM
sQN9YaBFmrI177pJ7KgbGhdt3rbj4K0pE3q0ylLOQZsB3OfGCbeJojVsX4Rq7+lyUDZJvUsW1oI+
QihEwJJ4sjnMTpziCbv6gNo1kPkHmsZYHkQezDpPPsxmGKPmYYrGIivPOGXDh1Pa2/r6EDYuk++G
5cQ9ZKyctXrvr/A5w2cBl9guWuhs/E2zeXBfS1WRbZVo64tWofdEzmwfsmxAFejeowSdn0+DTYqa
h+Ay1UanE7e6bvbrVJeX+n41jatFfkuZsrLpJayCB27x2hlKKn/rw5kKpX9h5HjkcfyJPmn2Pn0y
U5LqOGCwMeSoNnvvncJa1XW6pzyzVJAKpR8UgcRNLKFlblrxraaY7xJUXFg0hYXr0DY4YU/sG3jI
Btx9Eqgui+4E8c324kppR0O7McPCle5kuUDRSBen6lwDjnCXJqWzMuV+eH/bS5DHIW+8vEFcdxPR
0Js5IL6SJv6YDeM2hBCLX212KnyL60VbNnvR2U8yyiv7K43BMjG5yqodn8CIxlKJVPV7HzIt//cB
sw2yKBBed8J2udUAqMmtYDePDI1db2cl6tyUYfw+wm4YGL2b0/JBvbvuNcRelqBXEvvxzdiexSCQ
4zxwf4VjgXjxO/nrcmnVVa4dVL8hDOaHr/xDJ3UsK6arWkQY79AH2L1d0BJk63+aJsQGGxuDWoQ4
tQvN2JIP1zVR0rErOtdhwPR6cHy5JKmsTSKSAay4fX/NkUEAqlqd2DZmy49rU9uFE3WVD6yAW5hQ
vZNwKyue77JkSnMywIyhNsfL76y2lqLYS5pssNk+5wXkC9gX61qz4a6kj9HX1myF1vZD2pnZ2E4V
3GF7HkG2GGZ74fcQ7Wl+3rVF0dFN5vJNvY0jv7vQxOKyaEz7fhxt0/mbAjoiV0aqaKMyov6Zd+GF
JNJSe2PT0U0z4rGmMXasTb/aOcVeu7C0I2i2F6ii1kHivy2H5TpfdAmzv+ogfPNFr240YpIlHAhZ
P8DNkSwFk5UW2XC8EAjFZc23svIr8xMtVCQrMnIIMvnXJbw6kbwzUQqeNUUQRLN0B1+AYw31k9E5
TUV82Fimewh9AmhxgrHS4CvAhyRTcF3hsjaWi9RcSD8ThyrziU7UEGkRQbvUd589aumq6XYYio3A
a4pzdnEvS3A1yRHJJDNUX9hdv68ZlVEktD7NY4j7Lz4WPYPBC113+NVzXElhTq0oTv+0+WQRkI0u
vLHru4CMd5Bw5cdI5OcEdjAKQSMl6ccX4lA7sD8u9moUnW0NVt9c6UxXP3flfpE1WNMK58W6/atX
4iR/ZRCJHuHFu99pvHldWeP4X8rObDluY+nWT4QIzMNtDySbFDVakuUbhKUtYZ6HAvD0/5eN8n82
Wyfoc7YvvCWT3RiqsjJXrrVyv5aiLySEdynWGM540lGtUAsx/dt+vCHwFpZQ6Gcx3x4UgOiExBr8
MbsPX/wJpF9xoE2zKUEaDpfiJ7McWXrwQZ+mqebMXWMdNbctV7tH1JouBuvarugEc+Stg/SU9ZaR
/loavFMtyrTtfWz2clynnt3zMuf969p9d0DnktPUzgPJVcYQp1rC6H4KeGXe8Rr0ewMt7CV2sL75
SZ3cWDpZ2D8F2yG5BX0o6Bjg7486H+l7Rm9QsgUl4lblVXzYNPYSR/UBv0l2Q5jwI1v2dBddT3bk
2fyI1aYSBvegr7lhEyE/cXEy9eHinkd4J/Lc98Mqb/uBX+swpGM/uta8Jtm9T56VTJ97dLN8Vrbz
Nq39AQLmKX5BMyfhjkvcY5oHh9y2tc5WnawiKtbwaKhrmNDswSBLHH5QIQXhmjWtTr/mfOfEmmM9
N+YnG9n0mD9MqAR5qBE8G560Xhf6M3EeEboZZLOwYyuRxPNqkCdJ2o5Bgryh0snj6YtHkzJtLzOC
0iZ6wvvBGKdPOhDb5kAIXfbHFgK8cFeeN3QjjJQUHotzD+tnLbHp2+l+BqoRCZqmV/CTxf4m9UGq
14M+bvQ5E5W2xLHKUEL4bKpAjpkiyC3bfIu6M8zai1FXAZDxipTT+gAJUQK9DprJio0kR7RqZfXq
oAYoLMk7JFfZeZrmq8uW1Orl0NE0Rrz65cTe14GOrzoX71Qf8MnYuwmZMeqqmPQDaoAsH5UmIZ+8
7sRLnkMC0qp5xGtS+cMdIG3Tj5//SQ/7aXD5dZ0TB/uJp59KOLlCclZm73BKNbVKne4xNtLBNcEP
04rXa1bRpJw7ViRC7SedsvrhIo9q3leaLhZ0VsVchJrfg0Mpt5dl0gw7TlODE8ZJ87iX/UwtU9sr
nnVgKEPltfEZpK+f/0SwJXiHzrhMTYjet5Fjtk5en0n74xhLwrlSvDud5ukjJVVZlEAFQq2X5Qe7
U9CzvmW4f9FYODT9VGHXy0yQqE0+9TDGLLc9Ad3VmPFIojhtfno04mYFGzyMFVbatYl6wO+8NUGa
hY+qsRx6LI3DMMdpJ/et1DhsXklFHh1CkH9Y84cKrWeefymqZjZnOietcPe7tzHawVB6MS5VDWOS
uizIoevjqVIZE15/QIGjgW1CQftyC39U0ziG2JW51Wb30Q/YaDheDXdDXrV2RfsrNWtfYQRCJw37
rjMQEHLN8tgaliOGPVnqj9PfcdGEeIUdt2FL3eCM/H5y5rsuSpFgf4JkSn1O39WiZ9Hdz0olyBcB
TZAVnDIu0XV/ou4q4+zTQAmbh2/SAiNyqJhD1WDNDbDSWD99TuUsPxYFlOaYfR4GcYHXEfABFhJO
q+r+gMK0H9tTjcWo+9ewYF6RHtsiX2EQBJnh44TpwDsa/gOONduPkMAVQrG2ofNXXDD97rPpJ66B
oRG+6Uc0IeudMUG0sC4GRqJG+xDOEC+zw7rGvVPgOOiZdfjcY5jg/tXgzFZNf5Tt1PnGwS3sBu+c
tLCa6eKAUvoNEDuCNvXVhixg/7EIpkmvwHBT8jdcb4b+S+EAbt+lfZKm3mFO6MffrVclheH2Cpur
yXb9/n1kOmP1YRkBPOd34Yp7ZHKiEIV+OK5weyxa94azjYelSMLG+ZAOHYymcXOq/JevkA180P0J
LLFMwzmkvnJnlojH23vrmuTuBoZGuXQ8sHKgNVlBngPGH+hgcjLMfR7TbRkSY7zgq2cqOjoAucF/
Sh+fTuuE646YgnmplUOMwaciZQeTkCVwnWrMyogtO9mpV8IrChsE3gn+1nEevBnxPqHFa01EDzRR
odBc/AYriC9Oi3yarmwCc/WBVyJHm8Ikav64OOPMj6WjhXtQ61RY1nwtO0wijSOWhjmsnCW2u749
42GCdeYpKCbb/MOI7aGz0MIGMWVzaIXJcKma0M2/MQZrQ7RtTamUSdHktf7bbRm64u+dhJPjGMeV
8NWZ3FHeBPSWcQTOf+0/S7lE2+Khj60NMbucXd09rGuKGlA/i8epug0LXSg1NqU94Ijcir10avIv
SYLeIf7s4Z2Ql/d1zUio8hIHkDxAADnMgDVi3HoX7Jjm9lu615xrv1rV09zbgmO1a8AjPmQO+ssV
Krojv1PVRe/bp56EuZuOI1kKf+n7CWutGKJ2+JZaSpoyc9pV/PKSg1J/6zn6x29hmgR1fgcviz+e
8mYq5rcY78mAnabyq+Yd6lJgIDNsF/yDcbGymd9g49ujaAunkR8+m25J9LUcupjo0we6qiRP2JkM
3wC65ELGAh2kR9m4CbLT7PmHaZWcyYg2u2w54stl+vc99wRMts19QsxggMQC6ThOU2FcRaVT2MG5
ytOlUqd+Y1V2Z3R/Xms+V7vSaEFAzLcNLDHMWCjq4CyYeR0W9p3dZmP35FQiMVcQHeL/eGjRTPvg
rGPg3DWgTeP3ssvL5mGpkY98KGlyDN/gUgnmHtNz4SJL3LuJP2Q3MeZWlOst3LkmmASi1icL6tCF
2BT2UHi884oCq0ErTQv9iepbSqK8qktewET7G4+ZXVlnr/EVw0wwDP0IubYu/h6URwF2on0pqzzu
FrhhCuYAdNAeqwmsyLqcuz1AjQDrPLUDTVPrMG+hbBTkvWPVP9CFK9ifPN40/gsn7HWlJdtYFZ8b
WZuszMIP4v4OLzrDTg5g+MWQnqMmFsJkapAz2fj0Yuf6d71CbCK/XX3gEYyMKux3ziZRvvgbFJAX
gYgjZ/mfLCydjV8BSg6+38U0dh7uadfAMMNYW1qb6IOHLOPdrsxa+mr4+H6RiKgRZmSG4+UEt3Xp
wgzHyj6ouIwwrg3E1zGmUf+7FSeciPh++EMJJkz2DOwwHMcxSI3xaFYolds7qBWrad2ZUSt/ihFi
2Wh3Z1yLFDZ0/rp83LxVHk5iAywUh7zkC37NJppDWlIRQvL0UNAiq+NDAs4iz8OGosJ5aFf0j1FF
ywvRD9gE7+x+dBGtU3zVkOQTR/B64qenAXomir1U2uOHyR+8acTJwpVzGfKOhIW2xAwErXTVCCaI
kyTvZf8MPA2ISwPGE8RaqcrD/O3kLFEonid46b8nzaHkOhV2TKhGlieXFPWRO2K8BrSZ/IpgOpCT
hUBq+a+Aw4FvcK02Lj8GOcn+ry6jTa4eioEBW/hPWFQ45nek/nE6AP+QV8SnacYOfn1a6esnP9Rs
lRsit4T7ME7ROELYOOdeXIXIN7MNccDHwcjhkH+ayzpd8eSlV85LKeBh8xJz8oTmqyRL/p+cpqad
P8RhmPjBBcGOABA9+jqOnzgwpXBdsM3i6km1Zig26QYDyWU8leHQ5h/dJVs+7DBOjtcNwWVsF0nx
4xCxwLscOh5pr7uU0pN1QVhwhpqxWcSx3azaqeF83zPc2JQ3hKFVwOntqTLjo3BdZLLFCdOfxQhO
fqka2znh3MKhWNIi6HhGQZi+2+BlLY+uPcrh1YQGZk8mfA5OZ0JKFkdHL6ftTuRyVuHv62S9NWsJ
rXbtVPZ7FSuH721meN/2IfPoN92THF371y5ubtQeuuCxnVilpyTBLJ4ceMeMOa2lhlD0fVeptsJc
/UU7qE77E+xWUeb2qli28VT6uKVYDwqNqDR+3JU0j8YwHmMIeHr8gj6YcGi2L30ZID05wAAtlg++
yqV809E6MXyL42YXr01TK3fk2LWEegY4Nb53ssqSJuT92ES0S1A0SH0TlKHUx+00YWr7oWH5YJYe
dOQV7p4v5VU587GrmgY+ollt+rGM9qA9UuHnwn+ZLHrcpwlJMa0BXKS85Xs8rTme2MmMuw6jyjAc
X0lcd/AQwi5wwoH5CtyBh3kAj9D1CrnaZlA09YpwEghrBD3i72x/bLcVTvQyt5/xK5DsR8OQaYad
/nzsmwrfDvr9QnIEmOVjtboTcEoWC5bxmfvBQvXXf9m3b+nZOSWHLgI5kplYcuiuHXdE35L3aXHN
kDPAGYHsSuS6lD068S8mHto8iOX6jDDAtvnVFp/w8VIMsxTHi0OB9b1MY4HUdPeqiKGaApYMlbxe
nCEMlsr+EoWkww+2ARnv96G3Vz687Wx5lT1s5bA6OLCaMGto5oi8996EYTVdxm2RoqnIlITnUoEr
rXdVho4IX6erMBjjCzmyvF08Rp3fbBeOnil+4xc+QHcLxdFwzippxhWhxFBniAJGvPK+r9GUlt5h
X0h7htLu95lXoTvcbVi/y5a4vq0xcpfCPUF8nI2GcYpGmX2kYTVzFxqEpDwGjVhyJX+X7bLFqi/y
5UOIcgr7KnfC7xwvth3l3cGLKclj3JjmlD7DY5fksgd9DKYFqyPCEJZ1AIkxA5ku1f53/3TX0X13
xVOkASTsFuUdGjDBvzlOX2f2wc4Hrqklz92+YO1pF89wVnkFR1rUHP53bap4yJ6vJG9u0KEU+M3Y
iv3KoSRbWtHY43agGvPW9DO2cleW2xBu1fJBx7x0dliPNoGN96NBnm4sJB55LmvK9zHD5NYq+KyX
zuQWZb2K9h7nMy6hXKCIE/Y8S6DbCFJS3n2FaSxRWEnSQ0tj7Ok63mdZy6cWi8uXz3NJWomnCnFD
199929oBkApDdIovarLon3/EP7HlN/V22t9n7ncJkdXwDMiu5y3ozORnHKRuEkNwNieIpBjalvQJ
Co+BmfOlibGjj44ah4IZVCqGUSGjY0TxwTCTtY8ecCpbycPIVAevxia8TPOPdZKuYXGCLVW1xZvI
MqicEqxDqIub3McZ5bDQxKkzeAruMuf1vQOqi0VuVnnB3B05ELGpPo8r6IfDIoeCRcaAZMLpnn3m
eUgowLmTb3Wy0eZf3jKJ7mkNzRx1E0RtxV/2jBey3wHke956gPjeG1+iOoJaxlHbZTMlU9Hb4zcY
J0v7YXYQBGKg2RM5RwSDa+WoE+TcuZZ6rClc/wiJoS+NuyJc2y65eBy3Q34IhI/wOGXhxrnj4yuM
fGi8YvBrnaMoStoxnHGFBR50T95g4xr8lCWE+/BxK/yWoBpbabAt7+OAfqT1dh0U+pV+Q+r5Oe+q
wGKgUp/M43baOR9bW1DR31lh7SNUyzMUHgyDWOosqt5SrKBwntFWujgCHms3ckbYWXYsbgk0qafE
OQ6emvunaLNcrKfhDyl3YuIvoxjxnlIW+ffZHPwOgYhK0FVnZ7XEkn7Va7G5y0fatjOSJ2h9AfKg
NVvo5roFyjVhPA5L5PBe53acDlGE5wyAVxVvg7oPrjEJtILZBzCCF7c1aWKMtuGdDUqg4a2qy1oo
a7O/sO+wzJvoK2PTKjuuYBiEJP857SbOxoAGU3DPLLEV13I3TBU0X0R5rmcdl16Z08+BFjoczxjn
Pi+kiRqt43ZXJU1kXJyFYsbDIvYKtQH3ShDnrIpLbKfYsvGfCFYJHTlKBYBARfOJqlxDctvgC5+r
taAtT08d1GTqzSyAFtSfs0QcntBbkX4xswJJTuSiPoe6UNwXvj/CTjCbRbpCY6qMMjwhoYKx+qYE
fsZMH7GvTQRhbIeap3eumfWL92iYNWXuW4o28qpkILLFDzMUkL49dMWSwEqsjG3JeX1WE9CEwP4K
deOxyiDgbpfeG7HaPSpTyTnhVMU2/YTEKrWqHzd+L+M0IpWdyQwWBB5WH8TjB60bXhi0k29nN4dc
8VyrQGJUHbckBSBKln2fQsgx1bGHAdN9ZwaAm2J4P+H105N38ojgQbfNu8JAxPkBBxMkbByKCqoS
gbXJKdaNtOkpwhC+Sjdz2WqWMrOk0FucTJW3DDLogeKTjwMc+3U9zt7mDFTV1wwTwg8fHrSbquwD
nJhKvY2g13CJagmsCdwuCMIn1OyfliIN47+WhP7SFwvxAt84Ts42YfXZqaSjMTWiwAb2jbMe4i/k
H/DAA/2aJvwM/Cxwwn5crTs5UC1bt9DDTKkqixPdAlq3Aw4NvPiYYdb/a8YR9RtEWWrQqabuNxrJ
GCkernTG3JCEuEIB07zjBV2rL9hB0yUQ/uFyrJuBZ4ExlGcEZ8phSTonBiAsH9DVWNPPah1tNnM8
sgNxBJw7m0rJQZ3Lp+J0OrFcbUZnD998u2cvaNg1WqiAoAm5hlk9+Ql5zXLcl4RjMdGDcRMUG5Db
IwdM+nssPMHnXnMtxTvlKetGCunVsFzVn7AR2yFjj+MWjq9h8S+VB0BgqVEhVt2uSJmxYFIZnGor
iVCP2FmJ0fQDBI7M/zPb8BSHyooaoPtSupaFnf3owjns9fHYohjuvkPUwIzsYNK5nj/aVhYO4akq
SvjDEAiv6vcxkWFzJcxPotKiWCwWoheJuyNHjkSB1Kzs7wAaclgsMSOa79ZkQUAMX6AB3UeFRzq3
XzazTrDcO44Ls3OR3fY8hFD5oE5YnMgJZ4SDpBpjSjZcnKp6iOf3bWFtaQLTwi6rz7ANI+9PAtoi
V3j9ZOh9UoiiQrO89qBG9L+fdlWmb2JIzfwoCnwz5fH4oG7jBG7KQLzrHdQJY0JyPFNhihRnar1F
Vkbd8hVdOfIuDozVStZPUx4YyNjy3iqa/IALZqmetnZAoDqhi/D+xDoSqtwMGYWjyYLWnP/SOUhI
afeRYZ5XZXGH3PszA4/kTsEZOX524tVq1wV3MPaxCGeNZeIRM7EJDaP+zb5JSGiYt5I3LSbBYVMw
ZTyzHERgZus6A6SwcUqZV2A2nHFHGwhwsO9De/Md/DdpPHQf19Urh+lupjnFEhiToQA/IvquCppn
23AtHYQU/3HBX5XDz48t0fJuu7459Le1344BakETh3XmXTrLKfcTbJDucy/Ku/Y40HleIxQHE0ja
GVDASNzLYgVw75GkEIiLf7ElEc38C0ld6Jr44piOg8TPxTT2pfaSlJ5UzbAosOs+sgjD9WLM0K5M
p5WEHkkTcedfdJM3fgJhZKNDJeRaHrN9UfHd6PhNgL+Fsn59k88Rwai07dxEyuVjtHGdpmKzRXTy
lEARseO7sib36P8oKQ5ZGo7D2MhfyzpJTC4tg/UIiUjxW5yk2POjDyl99RFLBQ/DX0boqJXNYraT
SzzybA6hI9KCGq0iCgdLNuk/6tZrMkOjMrEgdEW0A/6w8pn+FpNKOtlRyTDzza8/Dl+8h/77FUQR
FmLYU/gux62D/crLV2CjGYVfkiHpJM1ip+cMcyMjWStPYHfDHYXoFe8dz9S5+gVpSw13LwyscZAe
p70zk8hEhRKCCAH5032Gyw1NUd34o4D3guyu6rfRob2bl2Lv0u32HhzCkggNex9QO6/oBKRAiQNc
vo0tRTFhrg4FM9mL+qJOM34vzzxpimlGGcufxs9P0LG2CR7NILVwLFV5kmfmM3DKOrpvgmuzY9v7
bDuqoHujDv0lnsPSMBAnx8Q5qkNqc5A6TPuonhmX+5zN0r1lglS7OmQZQZV0DC/Y27X/UGpcT1g+
+lGFe490QMfOwwn6RDyQsD4Xzkq8E7yqDtxv++TQLJPHv8dtA4kAbcpwh0Bef/M3nm/M/aKpi5qA
CfKBSZl7KyCGqQrWOkfGY4EtJSn1kIFZwbXymrTKT5nZha5zgDXmNvDBMiZjiV9kxtR1DDbzDA/w
rUD394CuzmIgIQKVlETq9Wu8NZxgcXqOZWE5YbkWesGbxemGWxLW7LqnZl8lkQPZBMOk3SrLZ5od
eIK9cxgdq6QwWP7lCm4E83w/IuvIjmzEKSa03RvrrnlBxxE77fxUp4yIQtqFfakXvNUUSf0mvaEY
4H28fu/XKbH/tTPR5zN6E/OsUBzDmHN2ExwLFmLnkA1fDNPC3RvrYLO77hFzlX44CKtKm+eUsY0Z
wlS36orqGRKkOOhoxIuqWqCxZOocBnCOCwZ99Re1hUa1UnIUPk3yAEyBXRj0ywQL5vU7uHl7LDDf
ZMqv6Vsej48Y/zK0WIsVIy4j622bGYj0FNoBfrdwPuItYGqH5xisujAJi9lVmKBfyTavX4F1Y3Qj
l0BgMyE5uZTGrn3jGFLRG8aHdokfC1RAi3WmCmWc2p3qpylVl7CaARTObBOJWZBr3WZ8yFVXYZYP
WEU9wdQs2cY6Be0W7LjHk97pTOmRX/uXK76JxyiFXcZZMwHXC/lavNpePrTZtdKMrun2xCxQOf00
XbGyr2ZYAxgyCLRm9ub7jyz+JFECHT81GTOsU3hxmhnz+sXdHJ1cm28Fpm9a4NseHmI314Zjchcr
8r0nza9qMT6T0L+TLjXZg9NESH6mtnvyIVH860P67bUG7AwPa4DAE5Ol29fK0LTOgNHfP5WM0WYR
aaojfaSFnQG4LfWKvh66wwItoguVAw0lNq8V7ZnPr6XlIoASLR5h/NF4Eq6pKioBGF5/cp798piN
sHvGrgTbJf4hUQ9vFmLPXm89eCmPSFEGArwmyBiGLaetPugG36l5d4wNbXGHM4fWp9+19Jlk4NrL
CyWeYPWlQyuTJqbDzjaPSPWxcT7qsKjt/Pq+k35kojLhVY7bJvSuRDUm60ftBoT1DhhCyAABtEPA
bU5gHTNIc+UL9vPYc+er+mQDoOlOjZMAAB41qWzYv8ct2gC+sZP6Qt81aHDzrWXCBMYMHOQKVtYN
TCvMcftxXqZ/WGjDcDVwUpEr7F9u6Eqt2q9Wu3yFuBfLPce00tTzCLiUNydNYvN2Xo628wOOg6D4
Lxnj7RFgM6SEFEmcjzgGOI9e7kgYWa69bY31OM5VYjHJA9ZEYuHofO1L2DtfPevwZy4eXl81we2G
Y8o7vVWy1ADPCULozfnnFWFXF4PnfGoImWSAfVNSXdA0ojLDmrnHxyXAzm89Q5UYiksKI4Cyo8Lo
MXLoKvbQmM8RwFp8B8Ynqn9UE/TY4BvSr6RW6ShsoL1OkXMBgZql1jSYtpRetJoKQUfKf9t6xixa
zCsZxGIIKgtmfEeO7dBZjrgCTFX2HqII2GWXwNd/1PAiI6/5q6ym3PpVDyn91UOIzJ2KRGuo2gZa
SXiyZkuolExao+TqUqvlJ5ZrNcOkV9EfzV0MinUI8ZXmPzE95Vo3ApOx0BgQKko0Lwg9IzoHFXR0
6wGu6+pQTdb9ysBq3BEWXHew1pAkfWIGnf2uhS+HlpAOMZ+Y0ONW3bFndm31Y69Hdy5v3aBUAGSh
6Oe+W8Ks9yc+HNKl2UFTExGt+ox4Vm6x7SvKgyjHgDY82aHpU4Jx79g9oUQ1sGYvo0UMKZS1ivdb
yygzptoxWZqr0lqnOmylNM8oYfNfaKK8+aO3MY5N/YuPmH0bQCV880yCEF8SwuitI2lbb7QosFf6
DGtXvIigY7bY8kBtCWuG/eIdwtxfAAw692vkDm+wBCoK58SkYia/vfPHJmNiA1NbKEPNqgFnO/Qh
fiDTHapHSl4bsNd92O2jFkTR3p+wIsW4SlkZfBpxC28bSPY9zqfH3USp70jz6RJCBqMken0fWeFt
+HVdBwNQzkrozabzWx7gJAyCoEXXfAiSigIZyQNWJCcTGw6GmzIaqM5/WZU5stbn3GfV4vQrYPAS
TSyTru2uZl6bvN84tJf+c5kzDycFkpN7WyqDFzXOqPHfxXMEmN42GNLWtOsdY3GPvY8i8w7uXFxj
0h4k8dqfe2ZJsKb6WeBCmljikGWmhtT1E+N5+JfDGOTpKxMFZFB52QNV4DlQXmHKPGml+IQ0NS4/
gnUd1R8BWj3eY40LmVWc+qhMwndR6o3RjzoDJ8VwYFJWSyPg6mK1YQLGglTxdN20IRCOi1KZS54x
8Vr/KOp+cv/ZtLyqoegO8bQoXGYQ2TXW3wHM04oJr8EqfTN6lBnTY802X7jwfnFywMag7xmZZc4Q
wbg1264zGAa1AgA65c7AVhdriFodeXNl86PnGrh+NwGURbzXmgK2uFihshisDMLe45TTo59RR6I3
gdqnqi3pjhGakelnUdUMGhZNMziOyci7bWDElOsmoFxTJmBV6TEewz3QSDbsyx5FMzrRNYsw7oPy
XewiUvwcLO7ALvCHNLO+ZS1zMWgS9F7mPTigv/6jjpEacUIQLE8M+ffVuWsXPe6gFZIGw5mO0DAz
5hX5yAbA9Aw/rtV2F6XV6DDgnLjuPkT2CtnnNDJqoX6EJC+hKYikV+G7iTwC2Ci42Z6Svkm9XzXo
Utc+OLB8svZkdBgD/cUUIPF48wK1Ma2DpprFdyjmYOfqmBip5z2X8IiIlFE1zXH45GWMxmPEDC4D
7RfIOxJ9+kRWQFUF4/J2oRLzvq5NFmMWh4gBMG12ehVUh7xWNWYFjVsVNUO9loqs46CcCL3qMZk2
5T1r/NBrq46GR+YhXY0uSZqgXz6ju3d73CnoPVhfASkD4+uWOIo3mqCx977AfwxThknnFXuJKSSc
TFTnLZRI7Cczx3ozMHQymr9FFloghhZ0SI6ZOwDZyxzfr6uojA/UIGbyESlNGLpHPK44t3EoqD0M
+bIENy3UroYaWaJNZnImauiRq+Q1psBo/As5eGROjCyjoApPIf2H+WPKhTFG0W0rv39bLqTl30lF
BOCDgLdxWoL8gyS1VkwLtZzMVjVP1KQsqMQdNv4wILV0gvMa1wzCRe+U8tM60E2FMfIGUMYI/imj
5xm93eMXPZyR1CZj+P9bX9jY2mKGHML1N8Pgt8jvpqmZZq3qP1tYdXAMBRP2Yrg27i6DQ01/mh2H
NI0XjxKT8NbiZ2ljDjrMppneJ54lhCeAITz/Xg/Tt/WigIBOYDPiBjSKw+mmvOiyYQmhu24faQAz
IhmrCIhXfyKNZvfTe3fkwkJXiGYdejMu4vWvl2Tq/9TbYvqLuxek09CEnhH+BkZ6OMrDNO+8O4hb
IMGNXdYBNjhoYqeJsd0zSDszqsXnnbAvok3KckneW/oesCJfvxjrZerH1QQBFUPEzBWyP9yAbx7G
FseM9hnwKAhhVMe/1hEM3z5tu/ZUy/7byIV4TCZ2vY6qxplSyPaW9OvxesjUAltuwOLnsBukaYGE
VkPv6nHF7CJuiaax/JZlBrAA/6X4+e3BRg6tVMsXuPX/ggPQNDLTNAvTh6LG3ACl/9WUH/FyRXJn
2Vlf/5gQy48MJbrK1QP0N9SMWmP8+nMNX2bzrHwLw1u8A22QVUrt3yBnf2ImiB3G9+HqCxsFyy/h
U2gKFged6OJcMQRvLloxmNJr4noSsKjROAXAnWZ91ECdLiF1AbfuioWg7cOCGQqLOc/zJYKhVMXn
HGoBn6kLedynCXXP2gJeA6RG7Yigp0/AVLN7ZhmpzPgSjz592qOGNnV1rVGBGDMhflKLE9A5UYWh
Lm3yjFGsJR1j+4gbihTggCNXScVuOZ8UV1yxIRcOAPrdMaMzoGEQXZkOeyWmJR9Nv8q6qHF+I4IN
Flrw7hulrnw0ja3QpJ6zo4LJwrmVBww6XMchKM0PIRPHuWmtj0KSIq/chZGWMbHHnM0iPWE1jPXK
IcIuhAeCukHk1Ik3dWl3sUOrLtJ7jal6u6Oz9kkPdpf2pvHTyXtu3awwEIU5RRNlmHxcMWn42lIO
Qn+W0l//uv6wKJmlFb2MuXxtDwWH7HPd/auhuIvU8iWiG3v0XKtnymO56WEdRGRkKAB0ZHKUZ2Xm
/nx9rcp8jxcRCcwPv2N6Aj6zPiL+38vKc9ygYsZRkFxCf2BHfIaqJqpIr2ojFqm9m1jnIzMV6M7u
iiCtv9Ert/UCYVYyPA3zk7+rXR5qgHnwCwUULf4bNKlIbutKD9QgycDJw7Iy6noZpkszzYMfn+Mq
E4kOk+lFnLXyMAbrrQYZ/mEKODHzG8+42jnwQCrUfYvzlNeuXZYf/hGk7ZwCPWVkrfjHuF/mkmPp
fmXvrgZsEoY8ukyeq7Gcs89JkUn7NwqNAi5KYES8R9jsQwHXo0hHL0GiggdX7d7FY2LF9R3jitxh
/EoNgg3RKXCHhflKSOF9lJvYNA+rRxKZCHeoCdsS68KU4VOh/5E8Y0i3d6WFvPw/KsZpObmrUjNq
Enz+Y6hsXxDEmqZxpyy6uPHnuDezzD14Y7ow2NSfK1Qd7xgZBsGcGaZzPIlNFzNt13OWedbYn8Fr
o2l4qDG3aed3WWznrHTdIVhqIBUkq/vqwg2/9tOzMxtl1TNmCQs9VP072qfXKKMF6S/f6R6Zxq78
tZXuQY57o1I/lrm7qt0nxvLxhhsghPAyelHU/q1D7LKjSc2aV2b1HA8oJLBYSq9DAcJogQ9/1Obo
3r7bXl/gsn7/+8SFYgCs71s255wJ1HmzvqmrMT4x7fqiRVZsXmQK75XbxW0Gw5F0CbDq9e+8YiYv
vlSmyEAVc3yTzJk04+WmmhaGmxTTav4jYNQBuZxAxqwNfs5MWXiMCxuY/KyVp/bWrhG8pQ0CU/Y4
7ntfg2LpTubTPxlgFc1T08CXU5Rx5f0nohPIADQdkde9s4TDsqj/dXyuZW7HdOrcxbTdD3XH+ExO
h6GJ6aJpcXMXeqI+1OSTrO0GYkGxt+ui1CF+fZ7j1mejeyasVB4ggsShiKqj1jSGu/gv3CF/rHyY
uXeB0yS/+fpDfpnJhYTzwEcABHvXDWFb3mZyDBIyrbBbQY72JbjCqOS7tPhYsy20bFlH59cv4Dbl
CCOLh2pDKmGNgaHdAGfM8HJzdNzRJXYtaWrpxpFu6O8TNjSsqDdgu3fj9FiE16/mike/WHN0kJi1
wBMFcHG5qpdrbqOVMLuuSh6LKY67/gGLw8Sp3lruZFEO7zbgzC4AM8EVAHPoI3aMUkoP15awwgKP
v4ObDrSw41cwbZL8i4NhhP13bvUQTp6tyhPYIFZLSWpcRdWV2R8A1fUPY+SJipvAJaccJ45X/Jw7
LBkKTDst8aQOsgJgMMdtgbImykcpQV9/CL9lXiGdLJ4D5oi0g7zfugc+5bJT08e7lLibE/k0WZnx
yUwN/NHtHT5kDkI2M3fQW7EJma5cD83ah/faiURR1nICL7teKciZVy9DJq5pDm5MEkazXQmLxZIA
+7pRE+0CHQoJaWlrpFnUdnwYWYo8mWCXDlc5ykU09z0Cc+/IrjOLDdzRFnEJsmyqt8nH6t96m0Pw
oPFHA9hiK+P8Kg1dTYRlFKysPC2T3ttJG9o5fg0VrYDrIE5CirJrpE5SFl5NC8Jds443bm4N8HfQ
PTLSco6yzjlCz8hm65+PnIt4IR4sRS6a9TGH87QZp7zC6Dy7t/VgjX3Yh1oxknXuUf1D3jvGapI2
g76ySVW0ei7DnJihuit2RYJikgcc23a3wdGhSmfswS6oHfs2GaszLnFQYjF/A7Sk7YQcuQ6fTHtV
XXlmaw286Hi8quqt/ZLq/eGmDepE5Fz7BCAdEtIFotVwRq4ZmONh2r0dAvp7PJ/K8aW50+VZRKey
swpvwrPba1WW/MtKvemMSw3IrAfQgYjJTJYPJfLldjW2pBlMGuCPbWSkePluTp/OfxHthGmste16
ZImuDZCFiUhh9HtZAYs5iGOA7k38P3XvbwNcBFzB/3zbg87CVd5coo3HjSGzax/zYRLhPVmB5LH+
LmlP+17cJ/RT1WVfy7DYyX3bt12fFu9f39z2bbka0Z5ntBAgDSNFAhg9Lx9Z3IcrQnBne8QfTpjG
VYbQ+hl8n83iZn0kRfsQDK73aXPi0cvJxCIAkhbdJugDlDGwUxOHZYYSsbzGGTsc9CLddxQcwGQp
s5ypaJpiIlQtSd1JbMz6mVilQj8dEFi2TdjjihR0fYmGORvG2foaBWgo0ksXYRXd0xbxW4mMViZM
XThXQExgPi2g7788jNu8hm4fQ+qgT5NmQB64DfdzstpNiaHqE3YhqYuTGSmV8k5lzfCj5D4hQxyt
o+rsag5Oo8CQ02kA22NuQxhOqAumQ7ej4fC7xWuHR5TRnmH4c1F2z7g55vPnznA9UwyNo3lJ8JEN
p/WrzyCKvL9jXu48N2+oL7stOCStOS/bea4QNj/QnGvrP2fLmZmFHJeTPJfXb/726GeguA+NyCWz
QhXym9N/WuMMT5jPHnWaQepqdd03xICTW1+GqcbTFy7r7gujvRNevwL7tsSH4SXLEF9QadtF/s1a
RJaEvjsOqSKpjarlGWPxOfq0puVMPYCQvCO13uUHukuuQ3UBBZk9BMtJ0HXtF8MEUnkFWiUTb8wP
857mvVvpAEUiDWUCKjsw7EHIGc2RYvUCS8xF7ySEJBYxDOm936pTHX3XulnZeG3dbZ9efwa/PwJh
jZBsmKTXoX3LHUl96CCKpfeIZRiixGftrqnvQoMI+pR8/Zt/CwQgeLS4Ic1wxIM83aTXCdxPSvjQ
ftTPTzel8z1L1g5FC3bYcCH3RFgb1bx+Gb/FR5cSE4zTZgkwqfKWOVS73pL5ae0xiOZazdSd41b2
/cI0JfN9idOOXZNdOagh77SdB2bgMAN0Afb6xfz2Nly4hqBfmBKTEENJeBkcsRKIGGKwRI/1bme1
mw9pv7AQK3JWijYcef2Lrd92I0UVplvm/3B3HsuRI8m6fpWx2aMMGgGzM4sLIBWTWpTgBsZS0Frj
6c8HkjNNJquYU727p62tm9VsMjKACA8P918YAnQfu/LgbYSIl4aFnVb7NggQIPOmIIF8vh4QY/fT
L2VNDhF1DvJDC7DouTLyTADUnxRkngtcz8m6bIJmxLfvudnxZHiHnr852B5qbnNuu0Hf0Es8ElLf
RNRH56flPGYaeKsdzAMuuYIuUBTs/Q65LyASpM8oNj2J3z3vxvcf3Zsnx5UUCUtwQ2DPdNby63em
9n2dgI+T9pmN5TLQ9TZcrmTPhZWndC6fxaJShPDdgnl4f/w3+4gdJHQdeqkquKMcvrkWYmKKUWt1
ioY5GepdN0yLBxzAswXg1YEVb6I9Kjixqm2f0RbP7+/9z3HwHJY9bFB9lpcrHVibQ5Rgn6TB3GSG
sn/OKOcneMyzMtpTn/xZikl9cp17f/yDGhjjk+spcOkI6eriIPn6PdiyjmIc19p9kBYLUk0ZITvQ
Ee2eNF/eH+zwjkIBBBgyjt5cG/XlEDkYDbyRPgdNbJ4p+mJ/KtwAzkT/uYJvA4RUReokCzyKigkl
GdjVQMWtVaPiGWt/rmCB1P0uwx9BhDuWsJotuF8UhecL6toj+djzAwobm5r+DjBDPOBh9yTb1QoB
iMvjDDH4l5zCgEdlQ4PBK+B5PcrBkdvg9OJGCBqX86NrE8l1+XRvqppyQYsBSYkziLecDJl02uMa
kXe7Zw2pIH5UKOpDYC6opBfdoo0VCWXRnkIBaElcn5PyZwm0Z+2v57rTcxYZ8wTYgC2whSUbTywF
qJIfoPoUbjMOG+5B6mPWl5Xx8psnK1LMeDPoU9bYm06xFr/NJ8TR+HSRK5+UIp/lc55WFEX4MCv2
iKa2UeVKTxeI58r0096HDrdcxzizl4CUPom95wL7q/7LECF5kXx6rtiC5Df89FQaAWa0e0WZlgf1
LJr1pITYPl3tngUvG0S32WLPgmQYby+Iu2fBqWc9rWe4MSK7y8lfFFG3lFueub31CI4UAUgEJKfx
YZgmUT+7qv6R/fb/v97aHbnsdP0jQMfylV+2TNT/vb32zUP3PfrH/6sfvh7YbC8/9uSybRgfTP6y
KLOo1FkAbP3bZFvTP+gUhjl/SQkAMS7feXbZ1tQPS4Sz6PipFAbxxfqPy7ZiflhQjty0DA1DC1v7
57/Nwy+fqjtPlujBj+L5zy/dq035AIRCx4liGAkERSC01VT94M4WYA2XNtgnO2mFJunGD4LsBxpN
g8DM3jIQaFUiT63nWXbxVYPcxTVhQsBsyhRQKVJluzJ4pZ9gZqabILAzJKr0RZQMOuyGwm2TOPTZ
fYgagx84yEFhag8/DZmRCW9AqN7B9wUEsRONdMfBhVi/kPO9QtVAhtPg15+iuLLg+0fSdziY8jWV
WGU9GCONb1X5og0+d7asxSsSEH66pSCtNbuyToIHOD3mFxILSEn4ClwLBV4Ox2WS7BAUnFxeySmf
224crk1wIGqkdH/icoylTFr3ePeg/Hxp+GbmalKjgyrUhivQsXHoJh0Kra7mF/2m0ftOc3o71DdT
07a06ylODx7s7CzegVya9b0P/Uk7SZJUjhxBg+MGLRe132jDOJU07fykPVui8AaFT/UsllDId6Lc
Ai/Swmy5Uw2YsbvZj1Mk2Zrmh8+ZvsEzV8492v9j7aRqlaLWWUSNNymUW2+yOEBTZJuDiU2+JVWR
WD3SHQmCQR/zpprsnqKSj3jxRohZ92/RPJkCwzPKslLCld73XdX/HELKvQqCXajWwGh3jazzFemH
YhdSd4n+mJGZNi8sUO0VtEaAQZKX1bVASmbMcPDMFk3TKDiPpC4tIEeBry4GDbEQE3NiTO6U3FbO
YiHyypn7rqYv1ul+4MKc6L4PAzhdJ2MFnaWx0dS7oepsEw5hXIhTMYOMciyTs2WFFpZJKBWB5DSm
qHqvmscAUuIg7IeuA57mwOlDyK7ujfYUUJs+CzCrAIjWfthm8hqsZxCx5NXGhXenpmetnupAPPSs
Z2lR1dG/GCggrAxSigmaed3bn2w7EbeiSopzk1OkW8ug8K8sE9LsNXrJubEb/LJuPg6SwBFltuPv
yIJpOjrNfXlPMyaPsLFCsixHNzhwK0w5BncsMuNSlORrbke+HXlmhQTDXYN3zoRivmgzd8Bw5Bt4
nwTmrixFk1eklvjWVCFsXAvvpHBPR2ke0DOsDQgPhtTYJ9Ts5s8thQB0JZUm2GP6jvqQZCcFRmRj
pEarOpewC5XyYLgQodKP274sJ2eGuYcnjDXVV2XWqXeGMam0vqJq+pJ3PWP3uQgLt0m6BLO8DNNA
+MzKiSL6ycnnUWDGZfTabRVNMJh7Ss93cTir8arCzAuA0zTIQDlL+OpGMFTjCqzUMD9Q4KsHKp9z
EDsIgATlSRjTENs2WYSHaZtqMsQ47LUWf0258sYZrPRtHuK9Az6AtegMSqXoFxnnXevIk2Z9Bwie
mq6UItHoqUNd3nZpHKDGJSJzdpGdQ38orKwIWebE7LGqQlfeQVPXBpAMoglZGUwjHkpSym2hDOEF
9dcep0kw2l/8DjxG4+QISTbABlVeiq8MzT4odbZ/bNFtnSEsXaLirp7YxqAFOCOAKkN+GvwORRWE
2FrgVR3erBCjvRDAY3ECB6DkEiTXpjc2VrbNZIwgPABl+UcuxernGUIs5aNZFJ8oMhhfRqVrZceu
qat5CrbUlVMaPhzbAe+i3ikx02wdfjqgVzfSUXTzSE/WU6V3wZ5muO/NQVBd0Ma1P0kEVpiNNnto
HaIRvaPVZWMQVUG5RYHLrxaDD9uOHcSk5xQRCb3PM0wR2sh01Ajetzv5UqCtW70vvByiexDttaYI
rJ0K/LShbRfpaes2kgpKwUFJluWz0brB900vkhBOW7d4Ws/I/GWIVJCrTEqtOCitUZN2JRnx5VMs
f+IiInzQ1MmcJGiGe4Bc9ipSK80kqVTlRhK9l0FghMHmQFKX/PLSGlQt0XtU27KqN5BdqnimDZtk
mHXzHGBdmgOalnOZ1QGyqYH9iP41AoIJD1esIg1iZoaSCE1fqPjBOKJBYlR1sosNqYpdlWNROc3l
fFRlCsMKv3cVBr08FOtJb1Av6I0u9FQjs6bYSRFDGjdCT3HOo4eAAGEPbAMia7fqQksb9pkR0n9B
lCwxx+QSOXBsXDEbsbNqRTtb+maEWtY59RCM1ake80LpgSv3xgA5+WaypLzxDApt3HVFnd9ElW0V
LvADatVDZkymK/tZW1/Fogi6U9rY1rCFWTlPW2Nsmp9gEJtbabRbFBs0ywz4gGX2I8zQh1r7mEm2
LmpXFb0fbVTvaUyH8600AHRykR5KkJ6U0NnYZI3uWxdqokXlPtDVGpOZUQbWF4Bbmx1MrSgBOtil
mKa7wIfaTdXw4dFfiLLG9JpM9IBbMyoOuA7V5txeADJQUqfLMK5xaBOjtWjRk4o06pP5rDlBTDjW
1LA1d9o8mdlpKHfBbooIJKdD1snGSlH5nfNGRqVCP0c4Y1QvZznPNHdMqTOvaVea5lU8YhzsqVGv
3gdA4SjyKnNpu1qN1uP5YNrJVgAcvmiZkf0xQIMQrVZOCeMcPcYe0oSMpdYOAV/Mlh3qfnJ+0SbK
gCLOIBsXcm4lFZ5VbdY68dKA/gZAJShckXXDl7SSAnB/tH3PDUgMN0hu+mukPAibsNoW0yZdjbNW
cRS1U++VqA7LJejoxT2KadHnVGmhupUIPM7OFOO5ssukoIqu7DLMbxSU2YyPUjxaSJsjCpiqJ0QO
W8ciyByQGgjAEP/UEeWsPxYiy+1VEWd96DUCPUcfbUHR+Hu0jIAnxFjczGsBjyxxW7/BFwHJBP1R
zA18qXYS6HL8Da9as1yJHs1UB0HzZrrskQII7rt2Tu9jczQw7opNPmicIWHkdClyUauClDfaTVrf
GLdBTq0pczLDaLM1uaGPI+TYjeuyDRX/tMN7br7GVTdQbqMplPG3qQrbihzbrtT7XA275hJ91Me7
n3Ufp7pcrcYG0fdN10YslVxRS6yNB8ANwEIz/I+AmQ8o2WtKFvX3HTa8GtGhSY31JOyu34a1lGpu
n1gSYA9EUoSToun5GT7bopWH/r2x0Wx/DnctsHjDEZTvGxSU6XNYSDK2TFGrpM50jMau+xWkFNCp
SIXpwF+z8EwZB/VTno7xhUq/71YUAokEw1c05IZRtZvcxuzJwlFbrq/kgnwYwQKZ3y9Q9UObWtcq
b0rs+pNst2Xp4iTYdd40GJa0SlEkSS4So2yTC6onuGV2SW5vZ9zBmpPJTmM3A3kSrcdU7k78RhYP
fgmw0pWMStxXgd8NXsaiMW+kvskST/YtXP6mZOrWpLPpT7SeApx5pYDV3OnNz0I2xruy65UNXSZc
oVI1K8HG4se8hgvEEo0sQqfJFHbUKtIVDqHylV/P3QV94ea7Be8B5ys56gCDkTu60izJBqte01sX
mCvrBR0mVj0SZzIhoohsjKTsQVZXJsaUgYVcH5z2tZBtfQ+tFq0ap6Gy8D1LMsCSRpr46CzqocFJ
m3HH31W9Zn4upCSGptbDaw98eUBcbS5ED7lKHh+Mupp0B8BCGKEyqwM5UZrUzMirwWKfCrMIzyQF
rSiksGoDiT0jkzkais66JEu3H7IMrfoY0VEEqnBKpkmqduwXLdbHwSPL7W9BMlrddm7D6RLoPYFn
CvSY0pmNvG0W+ibt7rYevyIHblOG6Q1CXwMqqlrbhYJMimwMXXHSjp2SrYbSClHFQsOk/aNGCaCE
5QkDfaG+KBZ251I0fmFmDvFgVA06AtiK2eyVhFTi52hAmOZuQynXa0GEjF5Tt3N/pLS4FLH+QiMw
8oIqoz0FEngRrhUH99ACJbWiysvcHceUgwUn6+Amzv0c/8GQ0TMzx7uPHPkS1aBiO5NSHOOfvC7q
PX4C4K3wjw3gPyBFlu+/mDvHdEW5iRBdZrJ/3kgZ4C0QdT9f1Ad+ceM+dJ1+nCjQU9jDJoVULKhf
DzOjD4fojpS5xgh9wrOqJivdzozsU3UcCslBA7Hrwe6NPAWyOAKKUpna7IYgMW7BCoel+/4nejtv
3Vqu/sIAgQ1ERn79gdpYKsCVRYU7T5q+Vkyu77k/BVd/PgoVW8hHC8ZJPhwlUdAhtkJuD6Cc5x0X
I50Ux8+PAKlel+SXdwiRcenwCMqyaEYcPFyDOrTRxCKnKsG9nQBOIZtbSzXd4aoUFEfW7NsnB1aM
ES2FGg1dgIPRKEz7ZusPOQmZzRaZIPqtZL/smyO78nWrZpmVkHVVByC8IMTo2rx+Q30pdxx37A3f
x4hjjZE9+SqEnc5BkyLHhLqN/N37r2v5la+3I0heoGgm7XxT4777ekhYtzZHawZMy8ybn3VkapdG
GPZ7OezMWxmiyzeOm9GVUTFKjqzHN++QqVLthRynGDKXq4MYVKARZJuTTh0hSQci9WggX6c2Gf7n
Ndaw9+9PVFmW96uZ6nhm0lGhF7YA/Q8XJuK2Jep8gtym1zh2WvTgWhcm1oTOMLpGCGwZ1pVvhMZH
UaGoujFQW0JvNYk+v/9B3rxkPgfBT0HtAlwW/ZXXT3yCxqhqkpG5cQsRG6DpzBVCQRgdolKVmEip
pebRlfW6kcLK0lVgERYdySUgGYcra1GVnRMxEIwQWvuYFZYCiRTHCAMAWC73wcYOxAynLMFtMjuC
wH/zng0UHoRh2MuqZvscxB0lrpc7cJi5aW/5exlcCJq9gC5+BiEGu0cW1cHT1VRQDzIrGuCfyXD2
waKaGrOTR2jskJSbYo9YnpVgEWh+SZsk9mpBZfDIgAexYRmQI4SAtzB06VAdDFgCVwtprWDQ01rU
Q2Oj97ArPhZV30wLmrnFab2UgxFKeRPvBEKbCx5o4ViVq9qO8YjWmxAvvwGFWFMejx1fBwuGOjUD
LsOxWMHjHoY8Mwv6AkDnwgfQ1PuUC+snIFYrKiaG1wXUgcIedtuR+HewUhhU0+l9yTgcguah7fZ6
azSGVQ+Lmy7F2OG7TwnGtYvue6qax4Q1fjEQ0CWbKhfNVZr1B0synCKlVOs4cCe2hZOilOwizIrE
sQrU8f3t/ouhoH3gLqwxIGTXpS7/ItsY5GGSIy4BCFuVuPItk0pJTz1AoceGOoCOsbs5M4CXQF6i
2rrkd6/HSn0TpKWGnQLWpchIlTGi/K0+tP1ZjN1lfAJRILjSisY/nzOuWo5izNAjxZjN/qbXUzOF
Rjamw+pPn4BO9AGFgA6GTIfk4GHnbS+QOY8oEc9c6+gHJlhyY2CKOGjyxwsIri0rhysyR/Wbhx3N
aQgqIAhdperv0Iu/67PuTubrP58RKSRnFxIfwK0OZhRHMcKq2BO4rRIbXD3TFB0+ocMBrdO/8fCg
YC0qOaxUFtHrVxp1QJ36RATu0GSTG0azfw7uecTog6/en9XbLQ+CjhYUgdoGuXI4FAWWFK1NBQEq
zF62VJvZ32PfzTvsQ+It/Y3gzJDy/tv7ox7cB1izJOEcDsC2WSA0lF9PEOV0CWuZJqCzHNoFyLiu
Px+Mrruwm5Z1GobDJ8xYkWEVtHNaUWVH8tW3+1O3WJ8w4gEIc3AcvEsuy4OoJG05//tSvbTkVL0v
0iU3QNefD/T+bN+OxlRlY+GB2zbjHhz+GeoanY1usVPV052USRS+zfbuv4gFbwei1Qf6yABIyin4
KAnyIuwo8SCCPpwodM7j406gcfa3dsIicQMrk6R4kYw5eHptWYB0QiDYrcy59yLe0cdqRO4nXL76
00dnkh3rPD2m8zaFGbBmCTSl5NE18cmytzM5Ovk7e5uFAPyCfJQjkATt9XpMDYO7MDogjtDDYk+9
9Xum6fk+Dtvv78/nTeIAMwFwjULuzW2J29DrgYxQiuq4pdwR62jQ6Ui+esdn84tBgJXQ8ifXRtfn
cJAWgY4I21lcRLQ8v9HRwv/JjtLXfzwVsdylwS4TooDrvJ4KXtoVnaDRd5JeC644X/J91XbHcqC3
S9panheMYPJJvly+/2JJk9/CeMKICnM6E615nbn1m06PSZ9tOObBH29VxtCXtNUiFYGV8Ho4f2py
38J2ZvHCm+5ShEV31UTBAN3FcfX+8/vVzEwQq6RblOzebFatQpeY1oCE2Aewei+1o2IvJ1yfiwot
2CNn5JslQREAbKrOBV1W3974YFqg12namNv4sr6WqAStZCgr3vtTejMKWaMOGILAwHoAePj66UnI
NgO1NbEdX5ZbQ8XVKyfs6N8f5c2DYxQeGtW/5TjmzHo9SlfGvWTWCQYUXJ2HbScLpeeunFnX5JJ6
daTo8CYJZzRAHAShx3VxmDWOHYIxCLP69DOS6CNKjGAXZA1lTKWn346a5dn7s/vVM3zkYJPKLLDh
gwiBRIeoaKnbyIxTUpZQTPNGW8TbPx6FeaHDwmpAneQwQQWnJBdxVfhOmEr+tJezkeug8FG6OEZt
eDsfwKDUn8jPqN4Y8pIKvNjAMERqmLIDOyqruoTmGkQiJxaZfQwGbrxJZVgSS2YGRhF0Df98PVIT
DEOO/MQS9ojdvZ2MZxg6q18z0AinZYM1DRACFIpLm2anRE6ZegqKF+A7ajkWOPYksenQIJHxoNRk
aY9rSYdqI8QMR2mzaIX0SHfetb1xj36tJrlJmDbnlgIqNMRiPt9QfpzuTAS7y33ldzSiYPRw8xws
PbqipU3drw3AzjoL4zzAtYBOA1qUxicUzrQYpQ8j+NIYKEiu1eWWdTcOtX9OTX0x9QB52LvYbTV3
w1yK4LxpwdY7tAG1S3QvxOw1ABpO7VHBsUWgGR+v9GKR7ufF2D/mfjQzbJ70QUXVwxy3czAV4hzG
gnKPQi3pjrA6yr9/usIEZQeu5FTQllLEwTpuUtEggW3ZTheQwzaJlNN4OrqO3+5O8XiW0l2k3Ar3
4fU793kcIHg5HnSBKYiDaIp/ntsdOeQg+edISsxHSmeHy1lbtEtVQFVIWXAXOKyhF/WQUiLCJQw3
qOYnDmv6Js374OTPHh6jEEgX8ClRG03yg0AaCymaDeAeDnRmUvGINGuGUH7z/iiHgZRRbDBmVAAJ
BJTkDkbx0WPqmlD26d13xT5uyqB0mtTnBpCZRy8av3hw3NDYoKT+JMKH6UISl8j4FB2i+YOkO0XG
sRDQuHw65/4IpnhbZPz9P8vPfCtKCBFB2D6i6P760/85JCPKnTIHLyHxPThjHrxEP/71M09YRsv+
AKPKQB+ZojDH9yIOMPxo2n/90xIfuFWYMgFWXUi2y3f+jWVUPtCWkPlreauk6OzApuja8F//1JQP
bBLivkDwFy05EJB/AGYEfs1e/quWKyEPTf7CUj04QcAW6plJEXyjqOPnHkCG1wdttUGZSNng04yr
F0jflYEb6Ek0C+z05BHzsVxuXWBg9YbZdNhGpOlpKuEcUU1x5UlIKBDk8/uIvrXT6/J8Uokye6gD
v99FAFbWS5VkNcq65dSIi29H8DUY5hkjwbjROcAS484som9VatXrNFDL8zTpekwz7PYBtuB0pmGB
7E6jH63LCnNrx6rN4euEzPgJJrF4LCSSfALnugCy1KMAqar2SWn2+kpUZb3mTQOGE5kusE8r4txD
SQbeGSjfKzvR0ZezCvNjxe51M7g8rhYBB5mGGZRON4TYViC7V9qU901wW7uINNfp+/KTFNvtTQEO
wcGpafoY2SOgMGT8f1ia3a2R7qMyJpDHymUAVmqj0blMYnVlFzTnzLT8iShs60h9VWL1YPNxzM5S
MHnrlyrSSsBYdTtDKdahEUe3QUpv3YL9Z7qKFXWuWgfXKJuGq1DLz4a5A5s5VtgHdQHITkmtUbgH
X/Q9bcvsHjyXdQ2FcdqYxTCfGerUexLd09M8aha6aCGtheiXvne0RcPps8BOYKXQS3cNvWvcEuVr
x/b1FLSOXpzkYLZUStyJte7GWWyUYbxF9m8jcIHGQTTJN7Zen9Hu4IBFUhDNx17aQqY/zXjeG80a
4bMF8u1MvEJVxd8Bqa0BUnCOTyD4yEFTgEg9dms5Eg/bKlOvMlMD5QBe5bRr8+TKrFvDRToxZ4qp
fd9orebCRAVhMZacW3Ohb+mylx97ayhv+j7jHh101r5KhKmRynC2KXOV4jVErznGfehj1zXdxpoH
7FQkM9vamZp+eowLfxRF/7sQ+etY+yr0glh+Hth7aB9e/WGVt1E7XXU/FnB206VPYRpw8/J//rff
/MePx99yO5U//vXPb8VvoN4amSFd53eiY1k/tOn0j12TPuTfm5eB8vlnn6Ikxb8P+tKzW/SraZSZ
hKOnKEl358NyZ+ROqug0exa09XOU5Dsc54vOEwc7Fa9Fd+I5SgL4VuG5cArrRCIIyX8E+T5oeD0F
SYrbh3lJHQ5aP+kdjnH1CW4/33zV9DLVv8sVZSPVBVJixYk9XCDW7714Sr9oeb/OwP4acEkuXuT1
WZH3KeTkcTfLmlf19kbt5MoRc/Qxmsqv74+hLKn7YehfZrUkFS8GkQMgmik4nV3SXQPu83T8jQfD
XBB2qx6/M4EFUKTuwZcSyTCAAKepgz48MvqvDp5l9IMLBQARBT+4RNrJ8bApwM2kvuSCZQA8knlW
eYm7p8uEnTYBtTdmp3l25JZ2ACf46+Eun+jFvDVbiuy8kpqdJPSNKDjrop3RK0Siad/J/eVQWXus
ezy4uq6P88mRCS+5+a8eNwv45bCJXgWVwfVzN40r+6I7Ty/aTyEQ04+wEcIjgyzJ5a/GOLgXSEqo
trCL/F3eax44SE+xB25gF4E9el1heyGuZkem85vVox4kDtE0yPjJjONuMMVmnihLiN7RAE8ZQXSZ
EsGFP29Os37f5beG1ng4ZK6ODL08sV/M8k0nbZbGcFYG3PxSQFTyZTtY9JaDLXq2joGhYdnwRPU9
TUovNJUjj3aZ168GXS7IL1YN8jlIV1gzjngIOJTwIzV53Ei9vrHZMvrob/wZK8VB3/zNSR5cvkAx
TXj/CbErP5c30Q8pIEVxU6xdPtVnfubMR9fl757mQaxJ/DoWWqJVO1uynEK7zRRkRcHELstnJqLh
ngUsb63E2p18NMCRqv7meR5EH2PwkaD2oVK1ZGRu9FH5nJ+BFAuB4YKovsx36snQWRTb3d7rvyFD
HDrpeX7WN9txH/nONz/eQ7zw1ZP+NDkHrNZ8jC8N6aE/lRwK2qDftLPqoTgvrtNupXnJqtoA6pdW
ttusa/7zVRzv2jNRKlg6p+74SVr1zjeBaxhpgCeabaudwF6xoRVHX9prlAXEmbJS3OJUtK61aXbx
ChjwToLSthvXo4c+JQKUm/qkWLXyGmLuLt/W2MI138Kz+rzZRtlJu63P7WuT35gi3DreZtfSuruo
LivLyaMr3f8af9JOqRP1m2ob7Istiayymldx9T29go0m117/VdcJGOfSyRB546beUBaJ9922+ZuR
UT2IyQrEhCAFN7+jZ+BYre0NerS1Wh+v7D6+xILMU3xUg3vVAX6JpcR0ZG8py1r71eZSX28urg4o
JMCd2XXL9sUfmfuOV5Na++p96EfYRPpuU99HiuL4hJW+LS+zSN1MPpjBozvc+t1OOIzQ5kjwVFG0
Efpe1ijwZHgATsIb7PgE6R7w2KkTNOmndJD3flZpq8IITubwMQH1UGJBS7tU5FWDT/KIttmoq07Y
gJKWZQQSBmlDlx84ZVRdx5FXB3ZC9Qbm5iAUTFT0aFVFtceZiGqUml5ICOI7gwQ4U20V0uWucYwh
c4ymR2VYgLIJPmFEx2IDnxUoSMKJcE2/GPxtN32J8vCiGUPwMCkGy4F+OSrG2ZQbHt6Q1ZpiroMh
FX5L8C6s7Dzsc0+KMw/WCDeYZhsoDY6A3B9kcNhraniApSLjHG2iC5sbTFt+DcS90l4cCXS/O0gO
zqxY12zk4Up/50fbuPps28FXIcneGHWXsHRw4F21Znk9iTO8Bp2aN04cPnKI/SamLyzClzG9C/Fx
MZLc3yGA+DXUFDQqNS/SSAF8y4sCa1+wFNtaOxbTfzPVR5HQF2eIXgt6e3Lm76p8w9TAwME/wQyc
U9MpimsAIE4TXYcVV8c42IImOTLP3yWwj7oCLwaeoSBk0HP9nakXl3nSOXkJOjvVPHzQPTsu9/q8
742rvLj+ey/1sHSoa1nfaEYdn+S70oZW1dR3Eozi5aXGRbBKpDM8/S4NhZPaVPdzcGLv3h/5NxnQ
Y4R5MdNJyikdQgs76YW9r3TVk6N+39gSmcC0L/nzkga9P9Rvn+rBEVZgMiha6ny7YpIvQ18+Ecat
Tpm7C5o7wH9kRpFTtrOjhscwDAe4lP/kro+5/IvpjTOGiFRxYJD67Z46Jvpg18KePGgiq1ZR9hHR
0J+sCyifG4OPAqH9WJDGtODXUfoQDKM3k6mlESnf2O8x1tv6abkWHA5xwV0dPQzfoYHzUU8JUUnS
nsKS30MUvUBPU6nqc8ol+zkddmnlfym14lRDeDRMoATg1anFkMK3Kqj0Zp1oJ1WzLor9NBOKNkm9
lnh7ylqCWBVS55/ULRR7RyUzEBJRVsbUvNmGvFnfhxzYuUgtLge3G87wEK61eT+UX/X0siRJDDd9
v6ntXS62gQwAYzvXW2tcy+Oq2BIVJbRXSegWMo2/n5LPmno+ZHtf/2zo1516a4+fSv1nq3/M4Ir0
m0Tb9NbPvt1aza5vdrKxlpVNlmzlbKOMy4duwnU9bpR+K0GOCHaBsTPCrVSuYxX17cwpfRDKUqme
9mLiIoINnIsY8jbWtIuk7m5jtT7FmoxpzedKgPMvKhw4O2zNqVoFKk6GEX4Enb3rAy/sq3N4krs5
1m6oiGy6aSfL87kuPmnmXV/km2iaKLtwhrLd21Lfx5A2QjvahGL8rsAetMR0Y6dU+xpN/JRy5Xpq
xJ3enitFvdNS89amsIRz+LfWDuHTjte0Oxy5CXeAA1dhWntBRsMkTFzFllbK1HyDyblG09TJmtoD
M/Uww7qAzRReRWLaTPNEzNHvsjTezFUOaJKHITV5SudKPpXD5Bbm8g6Sk5H+CKPK0ZvCaar7xv8Z
BVt4qKntQVDMkEQezkIoZ7FBHbIw5hUunE4xmNsKuHI72i4Omx48y5NBU3eBVK4ydb6cKhlf6N7p
y6FzgmljmCdVlO5FKa4whdtiYriqOs1DnATBbnfGuVgK1S3+ATfpmF/EtCVjRSc9kXe+XaBfuqGt
tzyaC+6Ut23ySUto8lHLND2rw7axj6+TbPhW5oUb5GjTzOXO0oHelM2ZmcorJOEjR7fG8ykSP3R1
vOnKs0of3EJm0xQJVD6MAM76aauCzBgC/Rp/vbNuMm+GwPoq5hEvXwR7ZXUbplTkDOMUC2NzuqwS
ibzRuIJWd6qKBIapucMjdgP1bqNlylbyix0wF4T+xdYMYQHhuGEYe3hM+7hLVqH6RSp99i9e94EO
+dzHVpb6q55ED3ggrpGWduamczT5M5HVSdDOzqNLJOOOnZO/CzQHiZgyIS5fqF0HPGA3NyP2mUBA
8WyIQuEZy3XzJ5J+EKtIqcz5JDh2e9Z/lw8cpCKWn8661Wj9Ds9m1w/8s6Blg2f9uojlc60zWM+p
ixit05XnjYFbeHYDKdwLSPhk8wYsA80+4VpB5ZVUeWXsfuW286y8XfVZ5Rb+Nu7IIKFPZtrs0a/D
jTZBree2yb/IMtnO92igJOwbSNLqnJFQtgW6AtS6MajzRjTkO3WCc3oV4MCZXycWHgmicq3bbJjd
98+0A9Gt/xwwhx3lOeznpO+DZKeFOVKGez89SdXbXP6yEBFBPDpi7FaYszh9MLrjdNnYhmuTs8Ia
gEJ81Y07xLRH7LIxaubwizzafPDPp/OsMldXYRIcOXwf0cC/uDIctryoEIazbiQ1uivaDhXrnSWh
sxIMm7z+3OrXsk17N3GtqHQT9QoQ3qnIs12St6eq366zwXLrKOc9XkbqWR/uBxaZuk/RCKxKHnNY
uykV90536vSz1rLcvnYYalapv8HO1UlQVhhj00UzGqg9HQRkikO2eAMbcDZkp6gCN5dWjRE54Eed
JWJUxW0WrCJ7djMNb1DtW5r9XK4AAOzdqA1XDWSABHKWgvYwdGJH1LLrE6fK9kEa7pVgoI1xWhoG
WhLTVatNuLTjeVtfJe0uDXdqfIEqM4K2CeUzViEoOCWPTgsQxu26UMVa2IGHIARK+7aLD8Y659fX
kH5HP11hoUj1/EsOMzqzbtExd/Txq0XQ7eb6yLI6gBH8tawOqieSlQda0ijcm09FrGyKfJbxJTUv
p7ZAi79xcDsyWjxdP+JoBT3ry/8yd2bbleJa1n6VegHypxMSt7t1EwY7bEd3wwhHRNIjCRCNnv6f
uOKcYyu9vSuom7rKHM4cgi201CzN9U2Z3ZF6gJUPjtKB2mvFtvAdf8BF0YFV10W6W6i8bfF8yLoa
KepA5bSbZLZN2/bGS8o9jBg2FJ4dc5iAn9zGYdl8KHK+w9SHC1j3EhXUG1S6QlY37zxUlXfIdo4Q
FDRlupeDvvAlSnEDstFVfVWG9ALXTGDNYV0lzVJHCQvydO806Q7OBxsX25H3w+9ZTvHWqDayPn7S
OgIqifaSVF/Bb96WMrjB4n1tD3rjp/1FxaZI5uGdq/yfwsoflH3MqH3j4sOVaRV5rbyEhcqd0176
GObFbMU6ALqgLR+7zP/s1t1lkPZ71bs7YOW3KNTdkmY5RA8pziRfg679gFrpa1BaLwBkgT/NdxXi
agVrqU7haw+2Nyts1GuPWxivxVYlYzEGl6kYgQVot1KpC2f+5nNk+3S7GSa+D/rpRlCFCmNxkffJ
sa6tvY1/SjvYD21wRFHMrvgEAuI+WE7M/D4pBIznUbA2bgKa77UNJ3H4mU8tw8n/3OTxfAx5q5uN
nBcHUgPUmSK7ymWwY8AxImd4p5DAZMlwPffxZOHPFTsCZ7mTXfhYJyiddmG/4PS3YIEcz6cVnw0g
3noV4xCh5yHxkQKwLhnos5i8PEhj4m7mDtKZM+48tXrylutVOj5g+42q7fv+Mi1h/MLh/A41KihT
d+2G2oChQ1exnefPc/UIoBscUJBWGOunGnpjpPWv3HADRCT2oKz/qDkvrsBN2rjhxUgu+/KM8PnU
nYLJDaUC1QFAYAaXMgHCZc6+eMhoiWAHQKbv72DGdN306SfX9q75dA2dD1xglTwTPCcfvmwnXhyO
Si2dnLUDrmmQEJ4ddyfBruUCJaa+us6ku2nm4RoWC/vlM4ZAw7T4rOBunnv+iQy/bWxbAEYIcNsK
hAMqmuNWJNeeJCCAlbdJgRw/R7ZyyV2N5Bb8r0/vTxgndiy2sWNBBT3kAcAGXzo41ja4LGLsdjnX
L5mTCluTMbM3FVn3dVE487qDwdDtIVcAYBVcgMcAczNAXAdBfrpZeE3YQw0XI3gY7fysvbXIfE0z
fU1wDnr/p759sodE8fXDB9mAD1m55DIAYWmsg6NW0RyQXYGf2ZXJ0ZVnc+9L7P0zJlFT9vpR7qDn
TPc4J8o5hpndDoq6Rxu/celZS1nH9u9Osu3kAKrtd96uyQOsA9iaFt65ofR2KhIyotdv0AC51Xue
ZpclVsva9XfF7MHFHLly9KdEH/e9c3QrBs+v5lDitd7v4xN3Y6B7v35uVQ1OO/ozu+xCgY39lyV2
ZfKpcyk2OPraQdcHjbWDod2t5Gf7+9SnNeZAuI1BHoob3EuQPfgWecAO/BYoEDYF8m8WobDcuqgK
bDnDXaFSYDf9uyn9Mib9N1BlblPko73W36XJucutt6NqAYW9mkgq6eUKBRPhpajc78mQ7gE6vs5t
ciwTII1q+7q15muYzJ8777w9caBC7PXzpFfjFnkQ4SVKz54Yrh7roL2S4/N8BVjl3s3JjvPPOQ7D
K7+zMVV1sNkgFsMIJ4ic3Ld3LhE7b/ySpGyXud3tOCNZLL5IerStdNVcBRr3619Zw9dlGq3Qwo59
uE41uS5wW6YQwcu0yBp6beOy0sGqe+Y3nuhVZsxWisCnpC196zJF6m+ZMDjidNIeVu/52m2BYfc9
xK8DgH7y38/8I43Hw/9CKfd/UOMBfftCXj6t8Yg7MJ6G/8J97ncY6rX/9f/+/a/5b93HS9nH7+Z+
yz784C8U8TAUTNso7X/2ZP0t+/DJXxCl2SgKRW0YKvAwNfyWffj+XwT6dG/RqduoPg4wR/6Wffje
X4uxqwP5KmrMIcB2/0QcB8QARuZ/1gHowZaCH6xriy6VupD2vR65kqOcEwD/FnXNxUe4pR4AxM6u
JZb7Pc53T3A+EPvMz7NdjVPiU48alEPZUL5TpR/cBK4Q30u7m8EpafQhZ1iPZyvVOCEC5NYANHWz
yKU3gQSuGIn6fVs26qDaXl3AGAE5pBppqmHy8gvtedae2NhZzeHIPzgz8HdVU4ZHGC5h+uv8u7nT
AZIH5XePNvMlkLJ4CkjdB+ShBKqvRLbjvS931Coq5Dvt8qC7sduNLRAv5VCBJSJKARO+ZN5qnl3r
ZsItETb9dNawK0+bb7LjMB/TeR4tnqKXlFVP4G/e4Wj9AaU3P2udP+W0xd0//hAmyAVnckBqrz4w
rr+CFLMc9OS9CoHvtBkUxYVGxnXS9qaYa1y5NvQwADKy0cDqHaBvZtsMFSPbNrE+9NpFvrixf8Hr
6wqVS8jDWDrY0t7ScCYsn7JZ4Wo34/eFZ/sbQH6P6XKSBfoowPVqoEAEIf2G+u2wITnwQDjrdeAK
4ufU0CxuOt//4cGQ9iCFU13muAqLWa+heOm5nq8T0kMvBz/QLfC1tw0ODqBqFf6unCg71tiVbFo/
cT5MIohUKZHhDKZbIb/BgHSC5rf5Vg0NkDMjYxt7RO/IgWHjkFfROLf3zQwKsu7F3m3wfxPS1JsR
hNOtN1g/nNyBzboDLnzjAHc4A5Hoa5kegML5zrLgQTX5T1bZv3TSfOHaI1sHi0fUVTCZ0e4EKszc
wz2UqwkJKCxZ2y6RcjPldnsD2tudG6ZIlUyq2PZw1t228KhNfOuqnPGKTgWhMhc534YLR6O2+a0E
yXKTL/i+qunEt2CyvUsrmb5IDTdHr6n5xciIH83LiJq87gYlCzid8EF9mBIFrX+Q+nJj6cZJN0C1
uR+rtBJP4FHIu1yrL2IkRzdHylQjxY0inScBA7oNwYkwwxkyElODBHB7n/jFgoZp7lF8/nchuy+N
Xd86XY+c6whxf9da5R7p9Seqyp9zofjO96tsl/vekg3opit4VvsHvxHeJszSeltn1lXWivtwxrgY
uai2CYBjE+SQLicPqPq5I8kMcAGkjAegIpd7jRDdCE+SCCnabsddAiyU5bpHPg/qJ25igytURla3
SWnxbTFXt25LLvrJSncwd7lvZ4ThHGZ/k9m5G3CWBx1OfQOsut6JJP1IBJJoFch2QHTWSP0ENjL3
lj8fktrKAf6cyl1YjzdFnn2D7tLeWfCLwb4I3TwJOuDCA+Dpi7Af+Q7aivRDAJX7IRtVdVx2RyPB
6JkIvq2dU+9QUZymcx93y2LKpzh3u+aou65D4VcCq2XSpXsetu62SDGsRiBvtnaJBognofJlhT7o
nJcogWAPNKvhwpA7DRRiNpy5oGmiQl4EnfvdBplvA35+sC0rIpBLsbONBmYqKXH0n+0KlkYkOBAB
JI9D1Q6X4MEmHSS5pZhVAcP3LoOm9ndVpyEkTdE5ilW4UE/xNjJs/B0YGp/Q08EeeoWbdLFUcOio
gCSdk80cFOlmptN9Rly9XFb8HPIRnM3y76lJ/K+4wbjFLNJvYU4FY688SHcMZuq4GMe/oYYFd8A9
/SnKJlYd8uyqLm6g6/V3wArBjaXApKDh37N3MBcgL45EXYmM9XbZtG4ZGTBhN4O75zlDURgccVCp
ReQVLILVRek1ADIyT8MbKJFfFMflIGOigVSqaZ/A7FNQ3Ulv03biziIs25Ee3JqRd8feK34hO/Q1
bLW7bWATd9Wp9lGBi/8hdWtgP6U4str7+LyI/9FW5n8mVz35f/0f3M0spY6ntzKo+m6+v9ytLP/7
760K0MOQ3S/VueDJe4Cf/EuhSr2/IBTHhgOHFTBnnrWrv7cqBP9pIZTYNujD8H9fdjG/tyoO+QvY
HcDAF+AFKsT9P9qqLAel/2xUfqdXqbcglF9mPsCUqgExCNNbuxnHg9eU9IKP/bmb31OtL39/kVdB
zU7STr2V3ibhzLejn+aHtmirw4suvv3vt3wJVD7VunHYKgcy1cngMFx6Lgl7VSDaEl9crGvdOFql
1C0DIkI/xm1ruOmt/Eaqlp5Ja596dWNfmNWw4qP2RGKCHKFH2CN0yH9WXPqfT2qcllgBSCn0C8Cz
Ztlx8vj1WDq7NX3yjzSOxsVpiVyFH4MT+kAS6JbKeurONP62KoL+I08z8iAs6GD58Sx4+TkrQ3XV
2n3zLbQneuAMvD6Q/z1QYTv3IkfByA71FsUf1Xn+q9P+kbgBvjpwkB3x4xZOvtukIBd6cH+s6zUj
JVMnoeiSCR8Ep1gIakPcNQPfd+ZA/vZI+kfexS4tSwSg3sa93ZS7XKdxU5XNysaXh76IX2q5qBN2
Kjcmc/BDSP0YVN6vdZ1iBG/vtFApJY0bo+yxwN3XeCNQbrNqZvhHWoQrNJonmRv3hfAP3LHsC5cB
JL7u1Y3gtQMFZVxfQNQ2uhfOmN7hsLWyw43YFTOHN6Rg9S2uO9rdhBqrA9gf4ZnExomxYuY1CAQZ
du9Z1e08VqCuu4R3t2omw58VF/87iMzKRWzxhoECLnxbzD0QM/lMN14nHt/v9beT9IB10deD0VJJ
AyhRld42pHhwSxnucsB2jwMvcLftgIZyGK3O+RWECoxcSDvgFNsHEErU033PimFHoJg5l7E/1ZNG
SFP4tFST1cs4cYpjm/nswm1Effn+Lz3VuLEmqwGUIk0zGfdVcg/qLa7bNNLl6xo3Qjp1U9wh9ILF
BJZHG4Ksw5Q5Z4rzT724EdNL6llywQQOBdR+hOhjm09lcub7n2rcWI+VRsWcVU8ixqG8hPZFJ8jp
Bl4Trgs9E4YpvRHGEXUtYlqq/KqoVbYNhsx7WNftRmBDFRQINSU8biBr2KjQH29QtTh/eb/1ZWT8
cxcHVMrr0IC1AVwFwo7GI9RJO556+QbWjuSKtHW2e/8RJ7qfLhn4F0uBl8ghS+aJxcFI9omfZZvQ
W/lpqRHZ3pglMCP0gxh89Ay6PqSS4KVjrZuuqRGrfPZc6YGxGkvq3gQwgJFpeQZoeKpTjEhtcBe8
gLR47BYysHHhAO+9NhFy3XxNl8e+6HM2VpVspUNjz4G03HqYerp//2ueGjBGpCZ+3ki7gtwTFBcf
p+ow+ARiMNSPqON9fP8RbwuCwBowAjawGCw82o7FNQXfrAqd7kqm/b3oab/1GA7OO2Q3mk85H7eD
ln9DuOwd5UT04wxjDkiChHPsU4D2NsXQBFdODkU8zr015IJTeZd23ZNNbEBbBf8I5N8ly6E1cITf
X7ao9gxhp+1+ev+HnPjISyn1y6/glwKQ9d524pHiiAT/6+CQ87Y48yVOtP5cUvDiG9t0SFt4sIFj
7up5C7xXj9vYJvmw6t2pMe2MPB+EdLUb56r4MYzjh3Jw71Y1vRRcvuyWYfSqLIUZTUytEWrR6Vbr
5ue6po25pmqaupk1R62bDcGra4s4oeG6MynkGq/fu55hTFlMaDwl9Dq4Hp36zOq3vN0bk/Byq/Cy
Q2Dz7jKgRCjMKyo7IqLq9qkNI3F8X3eP3JpE5lUQSKzgnPF+P52I4mD5+4ux4/XgWKeloLHvOfMH
mVTlVahR1pz2E9m9/4gTw9Nk0gICNRAJPHbMEVYbMFpu6FCtO3OZ9pxOA09YaIDDGOTm4mHiEkmt
pB0O697cmH5QZYstuoc1kZXQ5rn8m3CzM1/6VL8bBwC4fdZ+ldYsbp0qj4hntdD6Wu41CuuHM4vW
c9nBW6PJiNwSZBoG3wUWw02Afi1n8M8F7pJgrZR3D31D+B2FYuWihlEQ22fwgTuWeWLtR944F7oQ
DrS5vdyBLhvs4XXZ/FjVqaYJIOiyVg2+E4knD/oQ3y+PTiA+r2vbiPoyD4KWeAV2GIsLhN3AbaHI
z+GITozjZ3nhi1AB+5p5Ce2wxQBX8eDDavyQDeGXdW9uxCEqSjMUtQ4OjpvI9IvWDj8PLE3WTbRk
+UkvXt0bANpzk9yNFZIve6jEcTHG7XPCwVMdY+wEINV26eAkQQzyc39ZZ+1jFUq1bvkxyYdFqvyy
RbFS7CXDx6B2oQhvycrhYgQhDFaLsSqQm5jEdF2EYtcU8uL97+mc6hQj+IaB+CFMhIK48EeIvdiY
PqGIP7sPEviWFfCpwT1XEPYf/QoOa4zn9J5r+gP3nPUDjH/g3xJM7DOqsWSw7nDyrDt/MQZYqabJ
q0kVw6tUoLrec9ldPvjBuu9kEuJQyg8nJl7VsSTBEYvukw7UufLnE31p+pc6IGY4cEmu4rShMEDu
Wlx72NW0smPMRTdMMstitIpziwY3jKH4IfW7dQuUSTl0CqcLUpz047rx70MaHHHzt3t/iJ3qleXv
Lz6oFQhCExigxdgIf3A66JTIH8Gq/p2EMR2fQQsIUh04VQw8/pPO9aFzypXDxFxSNWw9elzpLzWm
T02L27G2h9/Xuh4x4rlkbWG3MwpYJ78Bir1wuyNosL9JVIBKvW2+eKq/jYgG9wxaN48lcQK8C4pW
udxWszOve3fP2AtTFTizAwxw7AgaXsBMw4dfEjt3E7HsTN/YCiwXRy/Hip3B2kEmNovhofVLN3W/
X6ziP0rqQ2ytRm8LtcafAdX+PXo8Y3c8CmfwJ0pZPKsGteRuWu8nr+rWZbZMHErIuFVVpC7jxsV+
3kr6B7s4V4N+4gs/y6RfRJRKbUKbDgkKVQh4oYV+BrIQHdZNBSbyJBvgIKLHpIxhl91BVzkcQEGx
z3TLqQ9srMGQ0sAZV6gkpoQU7jafK3VDYK4JIFs/opDbEzkISRDhnEM3nOorI5DB/R+Vl8z4NRDP
jxvlOv0um4Xbn9m9nmrfiOVwlokA6LmIe2XlO+GjGDy1nP2qicIzQtmCVGX0PVXGcyrkBpfc83bo
yXRu7V+aeSPaTDyJnfld4XELSReZq31Om3yrtVPCcM1ODnXW9VfA6szYcnvAmbWh/6vnDnZ9q36b
CShpAcYsEzCIY9j9bZgqL7ywPaPBPvFNXCOySyltacMsNU5ZtVOZ/2tKus/r3tpYhGsrgwGq0+nY
h8naRuUuCqBQ17mucWNznYHZ4jt1V8CLMkg2cK5tUNB0JvBO9cny9xdzBpinjjt6SRK5tv/TqnB6
45KsPHKYTIyJAmKOtWyK6ThAMTamUTDVbF2EQaf46s0x4TcTGHQF7r7hjwZ5GiVfYYQ1rmzeCGCW
uh0QjkGOnU92FKHaavpnRj7/XmFcI3yFrkqZMj+PbQrXPBQ0goS7cXLruGq4mGQGqoeqmusUGa9J
8I3uw3s18ZUXXCaGwWmLMku1PcWiJJ96MPohrwOub92bGwEqMkvjBJ9Ose5Yt3fnMdxAbyR261o3
YjSDjmjUYKXFFS38nxOFS7OsBvZpXetGkIYo2vBlZ+u4ytpfjitj6OLOzFtLE2/Mx89ntJcx6jfO
YIuhjzN43N0mLaqvBcmrx5aO3cO6tzfW37AKFPOp7GMalMWdJdNgm9W1v252NOEH7cRduCXSLs5w
Urxoa8FucKpkZ6aw5fu91T1GpMIBtbOoLbuYZo3/PQASBXUthTjOsBc8SpWW55T/yzB860FG3AZj
ThLouNtY9jbwEKKl32nNxacJdtYfoQ0W8N1VfnpmGT4xM5vVxGHoiVSCJRDB/PqQh9bWgvHuqq9t
1v96RRDABGmSsa3mfAOPqmkrCSpB1rVuRHFRjqxI4egSlVx+4M69I4t1BzvbiOCA+9AaSJ9FulAo
Ox2no/bHlUoPUweWNywcdNbgtT0fwNGS1ptqTtrjuk5ZvvKLGPYblA8KaNAji2Rb3nWwm1wpSTLr
BhsPeDVYzllRQfmFq63b0T5X0n5qDJprrErSiSPjGQX1tOEgSIVpsbJDjKi1mAu5aavRtGrubQ4F
Btxx1u2Pzco+u8C1Nc9sK8osGMFmGSCofc3PTQNvdwp8tl5/ysr1clD+iRXlPASMpLScTa6mVQkG
qBtfN05UiKroTlkRLKHGTc7lEbLtYNWeBt5rrxsfhhBGk7NvRdwaHy07RwF+euZC4FSnGKHpwkF3
QOGfFUnG9/DlQB1n83VN6DhmXV2gOidA2ZoVdU15cPpPHSxQ17VsBOXgqJAAIGNFtl1/GHR7EDAP
X9e0saAOjLSzThA5bu/foVp7xyiE9uvaNqLSsVWphg6vPaXyBqbF+0oEf69r2ojK1PX6mYe9hcs7
uDzVRH0lnbNq9gbh/fXoI6GcodNG29wncDUYp1vfVY+r3tvUdVWo5oZrI4YfJHUfFSjx0MLTcza1
J8a2KepCuVRaBvaEAQjeoCL2RY6C0nXvbURkkLQt7KzCMJqG2d3MM84ayh/0YV3rRlCWtSelykcM
FD5dBMTaIae98sWN7W5Xth7KK2BA09Nm30KpAlXPme3uqe42ohIrmNuREG8NuF6E/YM1iTM7xVMt
G0E5lmOqWmC0o7ngZLOswj4Dz3xdZxtRCWgbpu2OhpEv50en9QGd0OrPXHP/dWREcd7r2JGpP4a8
LmSsXWWB8u09OlZwTtj09vnCMW2Zwj6FS52j2xjG1J/yggCHRPVHqO6tVesx2NSv3x7GzSiJnmo8
QOTTJneJBGEB+6tVHW/qsohwsDPxA2jusizdFI2zaZDkWdm4EaAkHx095FTEBVPetklbGO5W47pF
09RllWwRwHkab05Utc/Cll36zD53wbJE+T+PK6g0eN3rFRx2Rl1DROkUEyqlwsrdci3UhVuWZFNx
attn5oIT48cUaQlOJ+Q6JXSDXjlgR4RM7r63vPABHl2Isfe/8qmHGLGbDJWe7WEWcdex8tbXlF6z
vHhq4EdyZke6bLHe6i8zgEWJylIUPOCSAVYGMyxWUFEHt/SoENr5KNsK9ICQsMPU2GBrv/+rTsxI
pvYJSDcQ+ltrWRO9hyRMclS2tj/WtW2stzkt5AjEYBPDeN29UDIoD33pe+tWc1P8RFE652md4NSR
TuG138KPrJjXXbOhWvH10BVILuGonS5K/iy7gWO3/VE7hV51k+GY+ic3SBMrCfWAZEcBZtP4dVQw
QF7V6aYEKoW2vPbcooPkD5iHIr0dAuBC17VtBPTY9IXd1G0XExtAFpQbH+xCf1vXtrHo9q07+rKo
u9hO1Y/Edm9hI7qyaSNylUIeY3CrLu4UTz/4rpQ7KMDUmTTJiXkhMKKWd0MI80I2xA0bGpTH1jh/
5PYAZOLQ4+JoXe8Yyy9HYfPcLolswSyxCRr/2unUx3VtG2HqOJbbuzNoKTB4urIS+lUF6ueqpk2t
koUVhYx9zaKps4JNp5wPQeedAwCfmLqIEaNESpCcUMuPW3bwJv2m/IgSn3VDxtQq9ZCvDsOYjFCf
qNtSJ99o74p139IUs05S0bSYLDDuZB9uHLe7I2xlLsZZ7DRepnl6lGPnStRhlOUYKDOKw3d5WJ1D
25zqciNIsVkoAJJoeoDJ2AebzR+Son1YN1SMIG0Agpkaz+Ix5Zhb/NkDFoafQ9idem8jRuWQWIGU
YRtnJPya+rC35cjjrTvkECM2PXiVOjrQDRRW8jZHrhRl9mdC88QOihihyfE1S6fACmqPwS+B6vut
SoKvqofvEuyF1uVLHVPZRMKJBAngy7gOws1H0QcHqvxx3TJt6pqA1RpRk5IUcdCAths6+Xao6+bM
junEdzWFTUU1dNBNCVzB0cBDuT0D5TMj6+QM2MG/jqW687JiHLIidjOK6kfcdW+f84SrBrypbKo5
Z8BO9jku6MMHK3WzDYPF6bq2jTgVhDCHATsbT2B0aJL80BaIROvaNgIV5TlVqweWx24DJDApwEPg
6y6a4dL7usfd0sGlGB3yuEsUvQnzvvnqZ551ZqU+NVqMQA3rvLbgyZ7HQWF9tOvxZ98Mw8peMSKV
dnlpeTnPYy7hydwp+I51VX4OsnXizU1xU+cJVBF5dhZXzP4MUMcnVXXnvLhPtW0soyroKarPZRqX
M+TlY5oDn5mccw8+1bhxerU7x6dDt1TEWnmyhQ9Ytgl4+GnVSDSlTNDuuUVD8OZ2PsGqE8zRTTEF
5bqNtClmqnSfdQMbkghmvcCVwstvP5XzynyKKWaitcVnq+6QdyvCby5TV/B8u13XLUaAWmmnK15w
5IHy4Ci99oFWzsp9qGcE6DAApCO6nEVWQex9MfXpjrdNsbLLjQD1/bwunZlTpMfCz8jB7cQQPK7r
FCM+Bew8ZeKmNALRm8NWA/DNvFzZ46ZeCZqB0OcTbFV5Y3UXcGY+WnO17hrWMfVIAsAb3OsDDQTU
OPs2FXPw9xQgy7xu4jI1SVzYjhizAuwfAe+eVvkO8Lvh36t6/bku7cWlY5J1hTX2kxfhTvaRzuJa
i2HdDt30I3cBNCqCMXCjtAXtkG/dAszqdW+9TGYv3lp1dmFBBDZGVuU3+wHI70Bl9WFd40Z0al0m
NmfpGAEpdW35y0LkrcvmmYIkGRaNP8AYLiKzHcat9mwJB86erlP9Oa4RnrNkjEMa10e5LkvczeTj
wnVeN5mbmiRUUdmVll4feXAT2ACf+Suc7XXD0BQkyTLpoT12+8ji7n6CccyGlmzllGgKkmQxeAN8
D3u4TfQXWlkfVXJu+39i9XSM1ZNABgN21tRHAiBJmF16sHDNrIdVA9F0eck85k9tWPVR2jSHoA6/
hBm8M9a1bZxC827oJ9QLdlFQ+PXWDaoDyrhXbrVMNVLoeEqDtt5Fvec/liD00qFeN6mYDi3l2Lai
5kkXkcIP043DlHM594Ss24CaMqQiVwCvcbY0n/2sbSRbA9hTrVs8HSM6NdSf45CTLpJeNm0Jq+hW
6u5+3Qc1lk+HDSW4yCWPJpA+tkzBNwuw5JUhZCqNfNJpxH/BoySERYyC+7xvrzshmkqjgmV9S5yc
Qyvh7oT67uJ0u6pLbCM4FWyESd+j5S6Y0kMNz9pdCjbbusaD10sQSFS+7IupiWDMU3+oS7Blt6qs
snq/rn0jQFWo4Maj3SZygzkBHN+FP9AR5d56nXAH+M3XP0BWsEuDjU0P56Dqimi4smThuK53bBO5
O9sWMOWuIyJbJ2Sri/LOSsOf7/fM0gP/vISxQyOMrLGYWxyd0Tbx2FUCkPOPZQvGN97IVy6ktrHB
0KwDwlF6TdR32fWguqhh9pl65BNLhqnFwl1ON5CANFHlFV2+cSBfhS8Fsfi6icA2DgDulHqVRWQd
DQKXtVuvnZq/HbDRPr7f+6de3+h9R6sEFUIjj0g18E8wsgk2g1W76zZIpizLq2EHkDlpHYV191AS
+VP58vOaF7dNTRZ8qKmYRaEiOX9rOvuH79NVaxKc5l9Hku5IYlUlWu5HZ0u0BljaXrVM26YcC/eI
ym/HXEWD3YJmCweCIm3XHSxsk4JeBDQd3Sbpo0TBdRkJI/2IU9LDuu425i+WosrfhZ1HlDPgCVJv
vgcwc1XyDNbTrzs86Fmas8RvIjHLcA/XoOkClxbnCo3eHuG2KUIS4MKXuT+2kdMGIt8kw8h1nPOO
nAPRnHiAqURKalSmdq1uI5Za4HYKdNN+tnzv56qeN7VIswcZ9ZiOItJBGleDgLdRXazTwwHY/Lrr
ucpmRgvdRUUub9zJivOkWKVrtJmxorKa1KrQNfZeQ/EQDi0cZdtV04rNjMFIKq5xu1hiGi8susXB
8aEOrKd13W0Mxqzo4Z3g5jIafLgIF9q7nDoARtc1bizSWqU6s7xURqX0pjuWuHoLyG16Zuu1fLQ3
VtJnJ8IXx2hKdA8ahyWivrFDvgNNmH3jeTYBHNtTtSWtqrZFHVQrtxymRAleYzLJZS0ja3J8uKXg
smrPIIxtd+/31gmaDjzrX4/OthiY7SddGwm4d9Hv2pH2cMN68Jtxd83UYx0ADg3j1yKlzRH8OwBf
QB6xxacRCPT2yqcczmS5Y3XiClnuooF1YqvmTS/KArsLx9PbHsYm3ZGVg/WQyMUTSLX2w9S14Xg5
whmyvs6t3lPg02bzJs3Tyd1Iy6N83XAwVVLKpXwWkyuijIojNN1f2unc6f4EWNI2NVIsYYOXWUJG
jVQ6uJpCbrOvBGbuxZZxuHWAIzZ3j5wDk30pVCOrQ5t0oMiBnevt3/9+JyZG8063S0uQraHLjuCa
fUDS8gllpOvWaPNKN+UZGzrQKyNddrAk4gcnG8+cGU/sR00wV8EaGG0zLSOatyrc90xN9q7X8APD
ccZi63RAtqkEszl3RAcj8Yhpfxc6Dd2VAfB+q3reFIJJy60VgwlXNNtCfXQqKvcZfFbXfVdT/eUG
DmiEZS8jVWTyoalr75Bbqly3sXs2+3oxiwV01BVwaF3kzXAfs/HWAUrXt+s6xn09owAq7+e9wriR
uISFlTC7qqi1bkyayi49WLN2+xmdXiUorwnhAYkq8nUMQ9ukWtkBUZlsJokMD4wBXNijUouf6fIT
Q95Udqmkr4dkSGSU6ArocqSlLmlOQaWrp+TMiHzOzr2xOJkCL7iL+Da4cVgs6rD+XjYdrCKT5gJT
PIp+dTp9BXI1ubbgOLebJnild2WtLlRodwdHquyu9uAW2FcCN59TAQvZLHHZVYaKetjl4j+d6YhT
M5ax9W9C4TmdQNykWfl3C3+fbZ5M03HV2DNFaAHt69L2aBkNXn6nPQlY+QB5+brGjd1WTUOrGCli
kk7wgU3nSyHXkX4w0F7HjOcNtc7mqo18Eu5VUF4DxPBz3Vsv3+FFrFMLPGXScRm5nEmY2Vrhherq
/syYO/E1TdZWoB2O3CJm8q4Yb2x6mxBr1aHfNiVo5RTwhKtQRqF0HqjKgtiixbzqxG8/+6u86BQU
e07Q8abIoHkTzisza7agazys63FjS5WoDBXUJZJoYcPLLctYBZsABNH7rVN8tzeC3JSfZWTqWytN
28hWSORaNRluitlurjpCqqva9/gn7KzUmaqBE7OWqbxKU3CWOGlxMKqsZMtVXW5mi0PHC6nwuuXC
xFBJyhzaTkJEvmNd4Vx6bFu97nhEjKOAl9WNCG1sjnI6kE8lcg53UyD6dXONCaHyCYfBdIXPDFav
teU5Mt8DX5fLtE39FWyiclhTIWrzweKHagTymKbs6f0hdCJoTQUW0qSwBkrq/8/ZlTXJaXPRP/RR
JYSQxCt0z2IP7Ym3OHmh7CQWixA7An79dyZPtjLtrtL7lEYtdK/ucu45HdJ18TdT0Mbd+rbyi1xc
4JXtVLGTBvkXH4PtBDIQqKmvsWc+5CKvMNUTDLRZugsJqrcHJtsx9ol03etcXOTVQVq92AkNge4o
v/QIpie9+nkzF3ZVICZKmm3VFz4E85upSzK010e/e+6irlRfbBbze91FRuwEmu/fG6M/+x3JyxX6
wVEeZYeukcTSHHCxU6XVX92R+HXUiEspNdh5gBhlj+SFgJ504+rP6aCe8bkLu4rAhR/YCq6rm6fm
gbLgWRadvfM7FqekO422SNqImMu6iO68A391qirp+Tmd90PVYd/HzUsdMJi/iVK9NYO4kXhdsXwX
c9XGUE3ftr2/JGUZ3dtFRdAc7sUbr1NxCaWqwIK8bkMDJmzwRlQqeDRDf+Mlurbzl+fwh4u4D42N
amXNJehPGoptGLCPihtP6rW1ncCOdVJOkuOdIKv5S5fTY7WDJsfvTJzIbipH0O4kKC3W0Z6ChyeD
HKvn0o5tltV68ABKUJdlEp9jmh5T8cVv087D2QABuYZmxTXhEOmFoDvjieem6c/fseitMn0FqTEp
sWY/Q9vJshvZ4ZVoJXKsUs60ocpw3BGVIFIR9bJ9HxeIqdn5sB/9jsYxzmQT4AMbhQYQbdbnQNbv
ttgOfm+ni7lCHT2xScL0xaBiFrDicSns7177dhFXY3mYnRK8bUI2b6Kd3RVi+PvXS185dhdtNc4K
w46QmLj0yDYfZ2aGrEZZ55GJw3PzjoHWHVm2wRYIWOxEz2EsWV73vR9NC3FRV90+khZ14u4yyuWO
tWMJ5Iiu/DwudYw03IMQdTTVX4yCWis/mdJv7hZzhz9b0gJlORU0VQnlQw1NZTN9mKEC9+tP+rK7
V5IMF3W1GB6vmJjpL8GwL5AgE++mMPB73lzEVTWvNYOmb/9Sw/kCYqK8Gke/aMXFW00NFDvjXfcX
qZfPyy7fx2P1zetEXLhVtMpo7sbupUUEPcgk6VHpjm+cyEvp45XTdtFWUd/Ypu3b/jKEpM94VEbv
RUjqe8nn5CTjAjJ5BQmyQQ232hj/epTX/qXznMbr0VaTkN1FD/P+BRKJmO0t26I+L4mo3kI8D/8d
ystpH8xQ2hzbpHmfHAThayf63+tRbu+5mZcM1YTlXRMW7X2j6/0jadl8UpV4H0GNK+ua/simJGme
ZsyzQ6mwX04QkZP3VT9C3cRaeVfvxZ/d1Ab3ZN+I8nti/i3X/xAqrKSIw33e20vM+W86Sf4Ki9Br
yJG4+DIZL4oFxPSXiMxtihmkJR3N6Bkr/MvZ/cPGk75SY8Vxx+YJySQ5xJHWox9XDnERZmsC+DQB
q/uFKwUqUahR7XHTnPysw/FFujaKFqIxl30Pz2KndVokwg9vT1yEWdetkMOoNn0JWzBVQoLwOYmq
f/w27oQMog4t5ifj9qLC4QuPk4ed9n7kypDa+9lBy2FsGylhNKJWf6mg/Uat9AsUXATYjnnPpFhw
JHUISc1GnDeUHvxyGxcDVok5LNZJKDBN0e6Rkk4/hWsy3TDOK77uP2xTIlghP9K1l5qG+n63u344
ABboIUyUNYIFp4CZOLVr7EfcR1wGqqAzTbmi33EZV7qW52XBoFzchvBFXjfIxT0tpWh70hsDl0Dv
I4EZmaCHiK/f4o5d7bvgc9EiFVyr6lPAIGQ7lIefbBdxYU970RsKZuT6wsgYQdoKWqhV7DfdQ1yF
6uNAq4HQsrkMKDmnRUM16LnFb37H4gThnEXjrFtUJbpg+FJtjKbJbLyqEjxxUU8gPQ4i4Km7S1mv
BdL6p4P1243L8vK8/ufZxdovVvGDh58A1qC0VAbguALarWRaqgzTBEM2jJw+Msg3vu2U8QqH8N+c
R76C4tTOMCcDWH71oWwfGSc+ATlWdgLyBu1uwDfn9rJb06SR4RbCOu37X3/dl0VeO6SXPOOHQ4Is
gdlbQYFo25O7MklOcS3vSaL/CI9bqIDXZTDwA14C3x/+h6niKpoPhh8wS7KdLa/+NrGpngONwctg
LcOPh1X8rQrlzKBETpqnCCwPS9ou0fDMCoGd9KGt9iwsyu2vdQr1Ldzw1a05Ng/qhHAhQJldqvCY
hnTt8ZpqVfRPlQHnSNZGbUfuRkarhx55yn0JefMnBknFL2avojdiaPaHwOoy74TgJwC/huzXn+Xl
aF77LPTnI0uoqtp1CNrLIfb4pInGsNHkVXrF93De4ZkcnNUM7/ASJcldbKmGLDWwmH5bd/wFWD55
MHdTBx61tcQckzWnArRtfqu74LRhpDxaTI+yQ4gp7/lQS7pNXnkHhy7vz6cOud9oBrIeqS+xIuUQ
jwC/anTDHV35pC40zRTlsnNB2kt02KzT5HtBAy8BEGzccRFhUqMo0KIqoCeBq2JYnYK17UbG9GrJ
AYs7LoKs/RjwzqD3oiC/eZR0y8weybebbr3gL/gXjofQBtR7rOPNpZ2lPI1z+2bdq1tX5tr+HRsH
FxfEBre1xeSetI8SzKFZM4QRjHkQPqkK9u+Ya1VFCMG7ur0MPJ4+aVs9R8FsPnsZlAtLa0DZ1BIQ
FV/QjQwBfUs+qxlIEr/FHWu16IRvxljs/GVyQnRPWgbPXku7aLByY+soIV6fowrO05rURSrk9O3X
i1953N2mMj2MpVNomoueN8My1TfkjkOP/XM3gCRkEXx/2pZIn3/9367YrtsJK9pJlHSlzaXYlzYb
yPhx0sLvmNxG2N6Vtawx1XdZ9rLL8PAl2RzPnp7B7YUBMWD4XltYFiPRB5ugogC69FvqX1e+ggvK
0y1qQGaEaUHp7Vzo8a2czEMXyXOFWTnKS58QlCcuhG3vxyQmBSygUcWXRCVPiZm9EMNY23GdEHam
FhJdL2uv/zBSPqgk/vjrW3MltnJRa+uKlnUMJCIKewNK+2XUm0cCCNC9aZbkd8Vk8+HX/+glyX0l
WnABbAbc0RAiT/QlUTHUczSHMgrU2s39fBD7aPZhAzZ/68ZUFqQBBmhabw2i/FsXeOVfu+3QJDam
xHPfoorer/lmd/JezAwERqsyd/McLCngH0lWmQo8sLEKMmrq6iM3onpqj8CrRYiP6Lp4Au9iOT6i
CemXSjd/Nr0XTSSWdlz7ZhZwZTZoEzDR3jUtZnnNyL7++rtdcSsuwi7Z6dB1B9Y+gv23OpqjtLed
lwwFNu549iE8tgpCc/ArontbqLg+yYrPd147dxF2KFl3K/p2CCGXlmTNMn9F+9erlsMTF1onwZI3
tqOsL1VJgZjk65xGVX8jmrly5i5qbQnrsumUatDw3f+y4Thnh218d+44E6C3aRDO8If1TO/WOfg2
V6sXuzdOxQnD4rIcLN/wPRMiGRi8ui+Tin1aEFj75bB+yNDWtbO9HvbmojYS3RUFjzOwuVb3fpfF
tc6EhpGo4SP2aQw+QLHgTReuxw3fd+17OvbZb+G+twwPHNuP8qFLpH5Eif9Wt/pK7MgdI9JJVw5I
AepLSVh1jjkYlkMeq/PedF61Yp64GLNICHWsYmku0QCOy02/x3yJn39xCc762CyT3NYKvY7+4zY2
3/ale/D6pi4WXtetpYMdm8u0ifK8Tt2SYYpH+cVbLhzemqqDqhFujN0WnlYseaMJZiH8tu4YErRj
E6iLIP2lrHsLv1nirsdeBET4mo4lEVRzaQ+9p0tcASWQkDolC95+v507hgSJv24dNhRSAEKInyTV
SUq64BYM7kq44mLshrAZkBHFDZicwzRY49/nYjqRsf1UJ7X1/AVO6WEvmUbRnzWXA1OxYwXK/Kb6
w+9wHFPFQA2dhz6BHdXmE3iLTbZqcmt054qXcYF2cQwsfKJmhNFD3afAJW9pUcxeZW2eMOfShJoF
27QASd2G7AT91E87ZX6n4sK+VtZROkm4R36sX6bhrrXCz7m4mC8bouDcgojwUm/Do7b1x0bbW3Ol
VwJa5lyTcZPTvNKxBvd8O7Zvh16ITyoy5akzBsSkpC7BBcWjKU6FKem3bVkKv0yeObdIRsFGp3pr
wZTOACWeQPQMHc3vXlfURYQNLAItWRLhinIq7lHvYPdzty5+tuUiwtoh0dCo2ZpLENCHdSxMuia+
kY2rKchnYELYQhA2NWv0saEdO9FpXW9ECFeeWZeIi6sxjmNeIgkbtuSBl7t6ToC2/j5pOKXM7/Ad
ty/ZtJGlW/ELRj2lZtGo8JnN8+wdC4YKNhvZiHi4j8t/2kJeLIgXPTfueP3VolFdjVODfi/am1t/
XzfcixycJ/+h4+rkwcdqaS+jCvoz5fQuFMzzFXchYnY9elq1iBFG+aKuTdXzYA6/+MMVEBTLqq1V
MCUbj2C1ARlC/XVYAHXwuiwuOKxjezWyGqk7xaRmNvEl6dKaCuV5X1yEWMz3cGpZ314qzj6Qymok
7YkXgzNPXIyYwCtbDRVqY6oPm4zRwKSxGm41la/YqkvJVWu5DMtL5EfBm/FYHvPxEDQtzeKGBn7Z
pQsSi2Ya17ue9YWwckhnSA2R8JYUxrXtO5aqKEC+6AQ2qPGP2qSQrx/PQ7OZ36qyX29gc6+UxVy0
WEkKDRj+iFI/OfqzPBqbLSZcEKzhAlkhvixq8NIkwcemP6du8W6hZR0B7J4oIt7tpWwfZcU8kxMX
PzaClVbrFqn4qvv7rv7Kx+3sZ2HOQ7seTVByG9cgYYqX88rC+D4Yik9ei/8HQDbaGGoqSNuKWXQZ
p0qetnDzmdbniYsgwyiBHdoNvqGgtM2ImM0piJYvfjt/uVI/ZOKm3XUii6O+bIz/1fa7BWtX4sXT
i5075QkyzHPT8hmFFQySP2hWzG+YNn6FFRdQNQIezQzk3C/9VNh0nZNvZTR5fk/HaAF0kpYKUl8W
OSePGzQOTjspNz9345J21XoUYowBM6bx9n6gtj5DucqzHeoCqsRIjlESpCUgX1JvSj62z1OZTJ5b
dwLlHYpV/UTQOLNT97ek29tO3pJHeLkUr1R2XWTfYjtO6qjGNR/oMaPVmqATfoRQZoO09PRgupDf
iLn/rUe88q9c8FZ1bAcJOBBWu9Y65ZUq0kYQ+bBO8/IYjyA5n9X2T9QnU5sxHbC0JWJKMa09PbSQ
B3oaBeV3kJKi98VYyyyMSfkc8YWd9oUsvyUgSQItRRE+gMaf33Uzqe+KBXlRFk+gIj/R/bBnVRTR
nU16fTbJWpC0Gmb2IBaL8ecZLNpnduyfysC0d2O9dewu3Lp+y9A+L4Z02SxYAZXu6cemolCH3eag
XU9AeAY5LQ5w+kFQ4UzIy+xUBbK/+3aue+Dky0PIVJaxfqx4HxpoJw28+MKWsP0A3R00OELUPz9L
Ou3PmIalj0Ii0CFE9M+gfDU3nqoXC3rt6J2Wd3nwbm8bPLUgb7hQepzMaG6EaFdeWhfbZsHzwoNw
RPtjraY7jqE9SM1pcY6DVT16eUsX4EajadyaCneUygMTHwP5vevnW/iha0fz8rt+cMWBYLXAl0Lc
LUSSHVvUnRvb9j5DajxxoWztAEKLAanmpQUbbvqJMOo1qoKV3XxBHuBM2VFQnJo9emi7HVJiuJ1+
2YgLZIPCuOyggYoKzjqZTIIA8mzl1J39Pqjjz9S41n3U94DJ0c5k0RK/mzBh7pekuexdcSBEjSIr
Qr9APfDElBnqLX4RvXSRbCHVqM21Habh9+kuqtcnAHi8QNbg0naMlKzArMcAEF92tUPYMyDqU7Iq
9vHXZ/7vO/dfHyBd6BrQ1TFak+huV0yJtxHi4n/Qho5OG7B46bEX5HPTTns296S7j+AM74wlUZkN
4c4fa2O3Cn+Jv/K6YNLtW8U6qAmXbQX4e1c/sYJ+m8ZmveEwXn/UpIul42ERrQzTw5c2CCBCTuVO
wY2KjtNpmF9ap3SAAJrXdZOu6qOMWsuRXtQXWRZPXVw+y42Enms7AVESaUtfRBEuVh0Ngq0W6Wln
Yi8rlC73okGdhyABqzFHM20pBvYYMEWbV69JutyLZb8tsRKiApFPREAXr/DytcwrHpIutK0qrZ21
gHfqki7MCiPwim72Vq511VKcpEVALyrR44ASOdunD1W9xfc7oERnIJEnmY4o5j3t0GbK262FBEGr
9bOR45RiFrkYsz7Wy7tttNGNu/z6+ypdKJxlrVTH8pKbJfLPqQQ9qepNgBLpNt14o65Yi4uHW9Hk
CZIyrkA40e4ZwQwuQAzKYCRHxmuTlV3vB46TLjhObWGxHXGCgi8/nlb8tLTS0Y1f8fo7jlHHn97x
X/vIa2s4sYDoOz5C2hK2zC1KWbZG5NYsXsUmUPb8tMH/xQuaxMkCbDgEg/g5GeL9LJrg0693/jpx
FpfSCQfqg9sNkMz6Ek6hzRB/giejXFfQEEEnB4hxPT2MyaDr9BBsT6HTOOZBA+bSX//7awfnlCco
pA/apa/gSmL6tVbNPRzXjbTh2tJOrGCiXc6cI8nXbPlN7BA3hHifl0QyTs2xdD0MiFUHfBMzbSBX
m+dPW3ezmP5vHeKVF/c/0Di77nsRIMzpdqIhyjgU/MO0YRosreVhjtSauPtLi2YqssKinHyqorro
s+Yg80PYH+w+novgs1ob2MmoixMtIvpmB4wJuP9ZphDKG76NBSVeFQ/MCv98QcGYYQUIPaoL2PDu
5Nxp8GOoZ68L4oI9xAHhoH4/FFiEIpEmbJdpcHgVU6SL9YiAYzjKiJc45iXTe/eJLYHn0j87lf/1
AL/OugrLC0iQjtM8D/UTKk5e1AFculgPOdkhEBr5Y5mY6Hne4vmbbkTj529c1J6lPR2DZa8vfF0+
ytqAhXfTzDN8cwpYrYriEpEvMAdVVm2Yaoxjeqv0fMXiXaye2BNma2TPl8XS/bxRuoIEUt1wlNcW
d1y8DMe+GRimeuO2/XtHz6/AOKNfuOYC9BB1bosEWeGFBX2YcqnezYT85mVALvZtsQxArw4h7V63
jwUeKTQqPI3TBb/FNBmPetPVpRC9ypI5zMRgredNcfy3gOzBppakuqxq+jrRek0jFa1nr1NxEU2A
B8cTPifAxzH/oGT73CXDe7+lnQe1aQw1nG1YWps+S6JOnqZIevoV572UmOVHuZoHeVK3fba19/02
zX4H7mKmoz6mNRhDg3zFpHkWBkWVsr7f/e64C5UqBWk2xEjYuZ7DpxhW9LFe1tnvsXdRUuB6jYp4
3UoUOptz2Z+SyYtDiUsXJNUcEV7LciwvTA73Q2cfdma/ed0UFyTF2iFSK7UlOOx3cWJ83jFhLje/
uNYFSXXtcLQkxMabAzkGC5HrjBXzogrDsTjukB0jCpoan3MpLXmyrCaZpLzwCwtdmFQ9Yvq+Xusg
H9uquIcQ7H5aAB32O3bHQJWQYoZqTZE3qn8OzPJ2HbjnLXdBUuWBaUXw+cCGGoO3TWNKJehHz0vu
eMRtOSjHcHF5CTh9iMNOPfRbUj74nYoT0cpe4aWv+uoi9kOfa1LJLDb7LT7MK6+nC5BKohaqchar
T/bdnnydi+9eu3YnL6CyW5VjiHAiUtsD50s+VLfmfa9lRu7kRb+KNuRhgPCwmdhvMViy04Ym6jR0
jXxrV/5dNcbkQ1Gul2BZ1mxZB7++qnTHMma8dCVQLuVl6/gBTsRjPavN1Ce/Q3Nsd+cm3PaJq0uM
Q5vKvUmbRfl5HRerFoT4ygOTYEIhVZ9FwfFmi4jy3LhjudwobVXA1EWO1alnS8b8dMq5dOFqyWIF
CkEhli54ndbm+CMqB6/Wp3ThamQAd2bQYO1m5E9JNXzvDCgf/L6lY7aL5WUDbnB1oYOqUkO2+sEi
KvNLBVxEWm3bYGvYiNVnu6Zhws+mWHa/rbuAtKbhWtHFqEtbTyQt64BnywyZUq+DcRFpEJ2GpuWG
gznG9jNExT4lc+nFfMili0dTXdIC/qcR4gGp/sAK86lkQvs5YlcXUoZmtC1ZcVtohBZj8MYCN+Z3
Ji/e+YeWVYcAifZE4lnd0HwoyEFTKxe/1o+MHOuMlRk4dDPURQR7nPU2QhBZjvEN239xTq/URFwo
GhQ5GvB3JEFeB2GRomU4poPU2+kAfZHnyTvvK0gMEtuENMhnyHQBeqzAEW89czwXkSaDLuGz1urS
rbHJjqj6MIWDXyDpwtHoEqJ/rWmSlwhk9np9kGHiZ6QuEq2JVF93aL/nApR/mJ9KlodZWOZXOXKh
aG0lV9uUe5IHW6+zdgzFaSj2T1633UWiibliAxqd6LLL6VxU29tRmBuncqXy7SLQWtqAqKy3QQ5U
gbljU2cf6yKaH1c+x19QqarvvH6Cyy0DIvi2UOuYgEBAnYJt38HG4gnulC4d2l5ZIQ+keTm0xZY3
NWTpHjBedvbauYtxkyqRbdAjyC72lpznASR6qwmiG+f/7/V7xRu4sLblEKrSC0wVBd76RAjp3jR7
zTPbrF83O8L9ELrl4O6sUlssz4KN77QhxWlPXrTZE/W+tJzfb3u7ZmjLAs/RHR+6KNbZMMTkftHl
73rR6kNcDQ/hPL6batDIkBgoz1is5VMYtjWQXfKz31k5fsduu0If5SjyEj+IbgOknfnw0W9tJz7g
lFIpw0Dme0WHU1mUzwDS3OK/fnk3XvkKLo7uqLWptmVHJsXaJ7mBI8vget74xtcWl85jZQaolZAo
yYtePM1MvqCD/TyDq3s5m6AMWl4nuR4jO6V6I0Gf9Wxq/WaIpIukSxJbjyUNkxwUr3Nml+RPtPv9
nL0LpIvCZQwXscqcKaL4aV4rW2WhCcSNCP7KQ+uSk4UjQ7PQwic3jRqzAuQsDzZe6nM4q8PPObiI
OlputBpnnuQjJ7keDHC2svVMElxE3R5Xx75qTHyAMIa3KQboQc+yJb1ifsUJVwizTnrwXRRbkh8z
H0A8p82dCYy80ba9du0dgxW0WDQDl1+ulu39GJAvO4v9Nu7i6OyxwkcePSyK7qfWnElfer5TTlX/
OEDZGfUdDIqxuxi9aAw6hLcatNfa6i6MC2AG06x1jS+6LvVpqxZ5N9Fjytpi69/QrmxOeCP1V7SK
CE31yItHK/rgPIhE39ca7+UKLeEbV/d1YQ8uXQ6zgodi4X1U5KIn05teNuZNYlFsS6uDqHMrNRuQ
y6jx82jHos0AI4/WNLZAQ51oyKs36NdVpyYSw5Ji2Hh/06pjvntpwVYpKavmPmzAAf9r3/+6JQsX
zYIkOVzKcZC5mSNzLugcPR1m4x8hlCS8nhfhglhaBtZ9biOZV4r9pWj/dRi4l54FFy4vVFG3YLkc
WzxdZccy0o1xum7cK9YXLoZl2g7gCaZG5qqjn2IMZWYL6f/49bm/bsIgRPz55QKl0gxqTSlygDv4
udTHPcZ/ppPP4hAE+3nxDaxYkVpkkhMWvE2m5T6M9Xu/paOfl0bIBlCjQLQ5HPSTGWeo0qyj33y6
/A8wsIUlHHpK8mhh75vePrYwVr99O/HTyiM6sm6Gyyzkc9HSr2tC/byxiwnkNZ2iKcTSE93f1IX8
HtTCa2nhIgK3uYzBIwXTiWLTZLGYwVYIWiyfIxEuJLCshqlbtZR5wm1zKhbgpLehueEDr91vx9uz
qGi3DmX0fJNAZ5GmPUCwI7wuoXAhWgm0HyMCFGkeHsVyX4DcDiOv7MOvj+X1vE244phspduGFrRE
vsnXe9vWJGWiOE7aHvAwdZjcyGtfTuK/gbFwsVdgocRYLVskovkFpQQLqb0SLPlhf+KcNA8kWYFe
LaE88eufdeWDuECsLUiGY296kQ89+TMx9Tsehl4VQLRGfvYJEvw9tAxGkRs0HNOYL++OuHn22/bL
V/qhHAWiLGBLITmTj/H2oZ/UV8jmeoU6wiUl46Kcuaop3qWpK/5YeFl9gtCtl64lFy4ii1OWHFuD
jcu9WE8gnft9iIUfdhOo/Z9P5ahX2hcFFm+GQ6ZPCQOY7Nfn/ZI5vXYr6c8r24iVtIRubj7UEXsb
1ax+U9X1eh9B8jPV0VDdNeES3Bmi+hv2dsUOXPBBU8zlJu0g8srEqGMOVVq16rvYolygc3Oiev34
6592zQKcJ0BXiUQeuoh875v40gdTmOlA+KHUhIv2il64pku+ivwQArjn4YVFdQv83gEX7HU0wwII
V81RYdP6pBY9naf1Fn/nlXNxsTx1V44jFz3PAaR40ltzb8bib68jd1m34qpcGxDu8jySVXI66uS5
e1GP9lvccQ3NMg0HW3iMygK8NTLE8gPwN+pGQ+ZKaw9E9D9bQgzSDTo3Ha5LwkiXmjKefi+TOLok
2/RHFw77uWuO+QxjWdJhW+e3CLb8GMWEC/ZZJJk2UIrFOUaV1Gk2UXPHqGZ+b7MLyVnWjqr9EHEe
7kWER5+wdwfpolspxZUH1KWk0rQcIVEreJ6MJShGdl6fwFGNjKUYyfbbgVaRX7woXJw/hmQPGiP9
ynnIpvcxn7Zsi3V/44G+YhcuZLFSIWnrmvE8LhN5HsGbuBG/ZFj8B7I4q3BfjznOVzO+UX30t1pu
zWJc27bzGmtSYTIY4885mfblHNM9epxi25+8jI67RocrvwDY/3Lk25J1rGWnGMrAfos7JrcGER+a
luFUrG1SVPaCx6gVh+fqLwf2QyihRtOPa4jbIsIO0r7NFt6jAP2X39adF7laKwzJ1wmcUQDd5I7m
6Pr5ze4IV1pxSQ6tmhKObuINSftjuRvb0tOLuoiucZgxtN4dca6mgJwKXWAGAArSntfFqVTFw9bt
Fd9w5rb6LlZus15hUsbrzF1AV1dgxETzFndRm3rKyAyUKC9Y7Dd9I1xYl0ZxFs5R49zX/T1B/S6d
GfOMD11g127WsQsbE+cVCYrHeez/PsB77OfhXVyXOmJ0ngCXz5N5nx6LVXZ3oP+4NZX5YjCvxIgu
rkvQppopJteRS4d/EhY+bcP0x68/6Yulv7a0Y6P1NGOOVR40Z01DfzMbMY/9WIwPamtqP7fuqkwi
RLADAcM4+nJ9AMYxkUJ+nme/3v+1o3HCZ4appzBuA5ZHIWh/VNzdxXV0i2r82uJOABuNh2yJHbB4
ZecU1I9vuDn88ixXYzKgqLsEcfly1wlUCyzq7dD69SuRCBfaBfxVEYIVO85LCdKiVmdApPpt3EV3
LXGMK8O7OIfkzj9jXf/R0PhGZnLlvF1wV1GqMBo1dh018t2x1fdreEuL/trSzjM6H0Vp+rKieaS7
+LTZoU+HLvDDEQiXUVUXpRU162kOvbY/wio4TYR997rgLnaLbiaOhwoCPUsCdQ5oGJi0U+w4+a3u
vKLrSg8ggDuWz6H5PYk1bjlAbn75ggvf6hcMwK5Ib3O0A7a0qZVKK8Dq/CzfBXDFcu7BGLKyHAzY
fQr53W/H1n7xOxbnFT0GocYpsSzvWvGdjuS7HOJPXku76K2x6mRSrTzM+xGKpCk4KvVnw+TqV2P8
D36AjN2qyEDzSXVxyjrytklmP/N0sWEjlXxEXETxgpITNw3JdFn6YeaECw3rZluRQpkojwv9N0PL
RWs/C/oPMAxElyGDqHpODvYM8ti3SZh4RoouLoyuti7UYMN8ZiCkEKtGXVfJwq8fEr04sx8CaDMk
VbKzMcwbrTO2g9Wx9qMyEC4urAPgoInCAUuz+J9Ele9bMGT43XDnSTYUjT6A82nOIQgAQozgn37x
rHy69GRyHNcqsjvNw3om57aTd2tS+i7uWH3QJqoeGhXlpTGfoqMF02U9/+51KC4arI/AtbPOmKPs
pk2n28ife5Sh/Vyhiwfbuw2cDlLTXHTcfIsaUn5QYfmP386d9PYYtNjrbqH5GOzbQ2Sb37p58+xa
uHCwoiCMqDUM830I9rtoGoKTtH7zJ8IFhLFoj4YaNO753JuPqxgg8zN7aa5x4UKpyr5qUWOZw3xV
zZgpKE2mRwhoht+ZOyakjqKt5x5JrW6675uysKDOj+1WuPRgIHlq+VFTkld1G9+LoJ2zSGLCzW/n
jg2pSVWqDHuSt4c5zZo+Baz+5rW0C2wqwU3TU6MJvOGRl7H8vLbWa4hDuPRgdqTDsMXFkTcbNHEz
TMqyT/OyFR9/vfMrSZYLbWpnBn1zS0i+2LlsT6IeO5Qwiyj4U5WDuVFtuULrL1x8E4CyqzaHInnU
VnGRsajX7/X/OTu3JrlNrgv/oY8qIQESt+ruOViSPY7tJM6Nym8cS0joiM6//ludKw+Zdldx44uk
iqERbGDz7LW8BsaSR6dPEeR14421UCfDxZv68BWAF+VGEEYPUux/874sL7/+uW+ftfGy/nrb8pq6
lwNrjiyC2ehjRMTXYY7cZEdDm7SC9H4ZzDLfs74atuFkRmjwxrSlESw48qh10xcLbeCq3wIRGk8e
Wbu3GwQjVnFqnI/dNmvV9vnUG4P51uzrD2i+qROryzs7zfVG88aN3kat2kXKPdzokYUSGD+rfP21
nAv/snsNfzePXcXdlrqNXHkYj0L54YEsGd+/hoqPJwrZ+HvPAddL9lu/w4ok/bEMKqrUkclALhcU
sFT/qCESfxNQfM8iXEt8dm8YL91y0LPgsGBhISXwAzuqwO0kY7NZhT+WBiKKXnaw7yFCcTx6yjG3
YFPEBd2mDo8nXgZZMn5q4AMfqHq80/F/DX3fGLz/6HgRGvYo1j2y3XgFxMwggLFB3Tydyr0751Wk
HnmPwsB1a9pTzg4aa1m1p5p2MOlSso6FyTs88fumjKORBBfI2OIttVzgw8TKfX+sei9oznk7Nk4X
Ubwyv44Z69J0vtH1lm2BmS9G4l378Ha3YzqMNV633qteXKvQ0XpblDFe5peHkEWrY9+vK/GnY7pH
xib3Nr1dKRrUc+46LqPCbbuGOv3rxrUPDNkc0ZqtNV6mWg1xSRhKOPU8tCE+ELeyNjviEKEwIc6r
pw7/uIUHm8mT+zGVSnZHtrD9r0ErDZ6Uv7jsMKHNW7VMRGtB2yODq9a35eWoq7/dGg5ej/aEYpMx
OgwCc9sM8AIQSEfHM/wuHQfcf92+9g6Niu7yyBhEB5No7fsTG+d7rtUMrby16q185Zwvbd/n/ZEJ
NvkxnOvay+5390iFW61bAbmeBr8bBrQOh/g8FuXgxQuvnU5g0NN/PTAEdQB7qcWeDVPBP1eG7i/C
GOI0F6GZ/br1jkes8Um0Z23Z6YveUY8q2eRWMwc939etk0qzrqXDko2M/s+nY3XuFHXTIoUA7OvG
i7oCRjdsqJtolupkVp0/glss7mwUb9MnEB60WmdH4LfltGVU1OHDlutAn6XywlTXvPrGQ398t4UF
SAI5TY6/yOaw8ihYewi6zdlWItgMI2q9vd0pYwINoNe/B8kMNTBTzBlYhfk5Dyh94CgUdjvY2txV
wFYtcqiMZv5IYTOpwvCR4o3asXVrG1l7ugPfECarW/akp0/A453AKwgDvB4VE0h/OjpmMlPn3z31
Q8EWz21l2dQVa7ZwyXEzy1p+PMA7bYyn1fvhEoxR0vm622Q5UG3iTwZUbRLWWx8DvlJ3+n3d+f8b
KoXt/ri3Y8VRomcy2Y/jA+/36QLgI3gKYO79rl1y/1tYLPeq1t+OnMJ2g9QLxaW4xA8JjojGvJHL
x82Y6i+3YbLWsJZTvx1TMKImZz6ewbcvMeys3GAlEN+vP8IuugJ1WM2YwSX8nzX3Mo56aaeO2xxU
0NbUdCEbMlTL/M7J9peSxG2zEjYINdWLXGiLKd8a02WVL/rzNey4LVVb1KjjJMgJWcZMdqhV454X
y025yVUIm4Nqq3IeNxQ+ZYhlVRIeQEk06Z1MzYWwSafA1GQrphWCcdVRQZF7RiHENn10+6LWigUs
1x0SvulZX08PxGt0DPNKt9oz5Nxez8QQV31hFjFkWxWSJ1PJ5nHXxnGN2hBVQGiRC18NWdv6n1CE
cGq27duvR+VGZgaGwa97vqHMCZ9yGLLAN+Ip38KnYV2wdXSnPOheCOWXUYZfRbGW7/RUVAlrAT/t
W3PvHeHGLm+DVXu5IeWzbkMWUb33KGnR7NEMkf93W5ZbClfWgsarDtZvaigrt6lgA1cwp4a5WyT7
rKXGpF039pe2ZePnXw/pjYhqq8TNGLc6wlE380Bxnxcy/dFrtzuAsIkrb50ravTUZ6b9fUOCI+5M
u97Zdm7129qJw477g2xZl8H88zzSCZUR9/I+t5q+/vefbqH7tu3Qs6gxJGv06YHiH7ehttb02IfR
XukV7aLgBw7zdcwIcytWFTZp1QeGSC62PkOYGx5CqJVeAsryk1vXrbNzzbv838N5Noc5jfuiiUfU
mDo2bi3qGhprsya0y9ZT3XphbPbWcfOyOSuwChPOJ0GXjaXXpmIYl9Tv3OpshQ1ZNf5gykjxJjOK
Ph/L9KXZ7ik135iCNmIFOe2mysOjzSoR/YUytCIeVvWb07e0CataNDlokL3LWOR/XsiWVhxncLe2
rVXZgWr1FN7lMsJEpeOmr4oUQgLKLRTawllym5mnfaGzaJuHk9LVftq83XFbtPGqMur2vPVlmzGZ
fyMqP+J5Mm5r31bO8iu/VGUUaMwVQy9HQMy5purFbdSt1dnlE0PR43XUR+8JV5TfxzJ4/HXT1w/3
xunehqtUwFRF+a4zVDqIP7uI8DM/8E5gYJN6pyL7xly3CSvo++xBnneI5Ix8hpkFBGclcbuv2YgV
CQO/2sShM7Yt0ZmEYwFEtHWTFBQ2ZeU1YqYFLdosapf9FDbDuwOm7HeW0o2Rt0Wy+FSKrSVdn0HK
wXycmL+ewzwaEp2D2nf6uDZsdXVeR02h6jL/wHI6zFSdxNCVF7V5hxOyKGzoqi+WY42mCmtKdBlM
k5/mQ9zJuNyaN9Z2WnbegRty3WSb36gM5qD5pdqC7c7Y3Grdf30IqOpp6/PN9FkDMeK6z2VM+Pq7
27hb6zVSATSESNdkpdccz8XKo7Tvt/wM3+d7jyI3buW2k+MKERBv4XmTUdJ7n8i6ahUH9WoSVUXg
jUklLnvpiztR4sZg2S/hpurNOEBQLtvb/YNQ/zOHG34p/n2W+eksBlUGURRb32TjwX+XpPsY1PcU
5G902ubHvLHwwaZFXWZCoy/TmB6D76boLmzAi2iY7CIvjXNH14VxUy3vKM0dL1g24DUpbxnkGjTZ
1JVQgCBLHRcDcUsl2IwXHCkg0QUpmIzTH3sE2nBRwjF5bDNe9bj0xl9Vn9V7jvSW9OtnMy/8Ts+v
2b03tiqb8Zr8MDCKDDqbgMBE75jPy+oEanKFxULIi3807900MoTNfI0A1Za9bzVEcL3HcFo+9Yub
eRtqu1/HndVEfh10a5vVTf0N2bQ/ewIJIKe4YzNf3QpAuu9wCCllqYeTFtX+uTYFyiMrqGK6neZt
JbBm1nVOKc5om1mXU6QPeNzl95SRbqxZG/7CSQRlMLuvMxoweaJibi59NIo743MjaNr0F1OEy2Yy
2M/lMCTrmrew2O3gaYXX+Go5UT/sH/dG0zucyY0d3pYH46bz1mNYWry90Q6mB6sPTA5FjFSrf379
wW8N13Wp/BQ9WcGpRo0qtkhSx5EP7wqfF266BMKGwjqTGzgPo/G1Yyxt6Pw4iOqeTsytsbn+op96
3q5GbpPXYxlAzeUiy+F7wyb1rvZ9fedj3xob6/jQyBAWNYY2mfbXk8nhPsC25rPbuFuLeJLrrkhj
dLaI4p+S9F8MGe4cqG7MUZvdmmHRcxT72mQDX6ffBDDLPwZUexZxXfMx7tTQwjc0cmOJhY1zLc2S
j3g4x2fgij6KbVBnmbPSLVTYNNcStYdAwh2hojL/KN88UahEu53fbIZrEVvVH3uvkbEu2/NWBh9E
PbUXp+9ro1Nbq1E1B9+4TId+dJaiDy811FbubGQ3ZqZNTM0KhiS+nHXGt+p9gDtLLMfpm1vPrVk/
l4yWgFh01m3iuTOijAs4uzt+T2vaq/bwwi7v62xlUbJ567tmmt1u/jYiNe9zhaMJrbJ2KCFpNnRb
TM3kdpOwzR6JL9lch2uVwdKnOYH2IaeCHm5XUBt9Qjpum+aDqmxs899r3BMPPd1p+kYssMknMuWq
NyhPzGBQ7iEbrfr8mfXj9G71OvpSEELhxq3rr05TxyahJBSY2nyfVdZFs3yCb2RxQj4zv7NebwR8
G6ApTaEFrw+VzVPe/bXu0/hQ+HR/N8F38k7ovLGubI6G59VeqG1SWatylOeY6jjpgbKz2/Bc/+pP
O9aU6wjKtgVa5/vz0m3lZRuEcbtgeday3c269aYRBWo6lg89n59yc7iZ/QhbuoiKbcqZDoqsAvF4
0oUIYgIPZbeY4Fl33RqVs+0S7kW2yvnPuoSFaFh+chtxK28cznoOfZB/YLv5l9yM75ug/dOlaW6D
tzkr+ilSGk2v0dOsuz98Tf52a9oCK2AqnS+mGIpMzQb6POzAFU644Xn8P3hesA193hGShtqc18Y8
L7T/w63f1lnSJ6uHHBqazqn/xT9EH1cElmhujV+jwk+LZ8BevYhKFRlByu6yAUiG5IJyw4r4f5Ao
ssyd8iVJude+KLZl+Rw5nQS4zUMVLarDis0naaT68MO0d+GHYs6dNj1u41D+vBbN1JdFNnfB8iEq
2XoZZMSc8q7c5qF2Eq5073gBHopeq88VdGI9euec8fbWxG0cqlRYP02ArqtZkTKWhA0fOHScW8j9
+9PjjBftM5Xk3s327XdZbpNQQC+XiM4rSeuBKH7aSKfOXSGmH5GexAOSbe3D3g/kdDBeOoVkqD6+
nrKUwLZOhYqk+zF3P0hEpjMuFLlT9SG3ASm6LbTYzIwfRPtvpixeQoicOa01yxHw/8q84w2kg7GX
iB+Q1+/Oyuf+nU3w1new1jELDI4iLSmyFn5kWSP6/uGgU/1Oa7wG6UDOcYOy/nd4q3VLMAM/fP0Z
RD7LdpoMSdsNsziqYNlZ925FvdzmpkomF8xe5Nbo1l8g0fnSj8Wds9u1f//NVnEbm8rlFFTgEGU6
L/uXZq3eH9XudM5BCcrrISmXVZEWJQsZy/cw7tf9jynnjpPH2nO9dYe0XIs9l3n7uyAUPxo5uuGM
3AakfH8zSkB9Kp1b86z3vIl9Sj23HcZGpGYGLWRerHla182zNuzrjvpVpwVlE1KmDINpKQKSgpn8
Tvu1f/Tp5KYUwm1ACnZyzTAem0wnr/lRUvDCI/JpToczbgNSTGNu+/mILaCHLEOkl79Cb3Z7C+b/
4aNkP6hxbWW6V/tXGM18XPr1T7cRD17PcDZNKt88nqfqgEzoESzf9pEXd0Lvv2+ybyxNG4/SA2ei
wEaSQmynzXYaTg/LFM3vi2r25ncKl4jHASXzMQx288ew4OQFIa593mFNCW/IcV7/pHIqXnwKE6MY
gkbsNG2TjOJ+qafvDGUwn8MuqP+uxMGK2C9r8XGu2rCI20Ygj1PIYP6hwAf+GXgMbBMZag3ScfUv
uoj0aYq8+VsZ9ccDHhhQFLw2zYeypGSOt2paYcyKg3DcEznNcYkpk3WCHTDN9v2TKKIWekraW2NW
lnicX8cwAXhRfd0iUkKeM1r4g78edVo0RD8SiOk+i3Xt0aVVukFzkA18/eV6VsIXIghgCV0bFR+V
wVO+m7Mjt+GwnRtw+qPMUw4Tl24VXTz7CCK/nnJvvy5wm/zqw7as52vHe9S8/xhx2XuGLek/KmyK
94XfTU+//jM3tgUb9jJbP/KBiTylg/eYR/rTiiP9nZ9wq+3rWe2nQ7YSGvI3yxiluYd3HaL3C2eD
m2kMt1kv3UTiADKRp2IOUpXzL9AndDuo2n6g+YL8jJYmSjWN8jggnwil90rv3k47cNspMerCzsPi
kWleowR+CvbisTEzPbXmcDM45sIKVqJZzNwMcEGfhGljwfasgv+t4zf1X3/T9QCcWxMRpUjKPNOj
oqduoZXb9mALbPkLOOiwPqJ04st+vlpfnYa6G9yuTrZlYtGpiZTQa08Hk39XHf0bTq+//XoV3bh9
2NgXPyYIVHlTnpYLa86q8JdLGMBfu4pg3SNbcjwfEM+/88duLCsbA9NIy2xQS8/Tra98JOHaF96E
TqlgbnNgKC5nY6kQdfZJmtMgt0uxhm7IILdBsIUzE7XcoOO5px96r39fmNxNbY/bSlsoTfFhxIyv
u7QRgxRBVF24aKLzrz/wrTG//vefQhlvNgHVAJyKjBH5idChiuXh926LygbBTB/C9jHkMmU9nv3g
AbLEB6u+uHXdWrFFRdXV/lqmop1hw+J9Vyx3C5Tc2lznchvrvcGoQM34KRqeunBwu63YGFhfwD2O
HFSmMHrKUGILQQ8+fnQaEJv/CsnYzmy99lqgwNrL61MYEbcSAG4DYFFNj3aoDpl28J0pe7LFDJ4G
bvPE5r8w7Yogb5lMt06+b5t5PJdepdymuM1/qT0w0BQownRT7WNbBcupikrHpW+TXyaqSl2rQqRq
U0nQ5M/R5njst4mvrVSiE7wUabAWY9zS9dEf5V9uU8XaSntaUjgbVCKtze8Taz/U3eIWxG2FrQY6
2l5YKZFqhdUuffHssdYJz+S2vlaDyESjvYc54kRSsvwV1Mcnt/GwbuNbTpvWo9exJsJLKanI0zYi
3ebUug1I6QbeZePeiBS5PA5hgHU71RG9c9D998H6jVuWjUjNjd5g9QD0DWLFWO57O3unrRLFM2xc
cHzn8rskYRnv0cYTjzfiG9Zy87QbxJ4yHwIVF7W3XkQwcTwzEhQXFNjQPmy9X1K8Uev8tFcDdQus
NhgSQMZcrFLzdKPxdVIbp4dHbhMgopg7Xmm06wmxQsek8+K2unONvbFF2pRY7htc8PwgxDqsE9Ra
BrEfhm7u5dymxNa+lbyku0iR7vhbeM3XGavRbdZZKcQWVuWC+pKne+utZ+WN60PAj3sJylujYh0c
6rLqDC0Kng4L+8TrvooB/bjlgWwqbJMUZj3gZFLVyBPOl3/L7XBLeNhUGJlhoc0J46nE5RkyNAuy
NXXkuEnaXJiUBU5mBqIWkNP7Z4mg6cYCN69fbuNgh66hN74A8lOsJxDMGTqoRtylPG4UhHEbCNN+
MHZ6wWy5QkjxcjWiCAVsi2KK/e3UFlHwUuT++NnLYZh6yic5qhi+VvKx3af1RKdhd5u2/9HfMsPi
EZn7V6O49+ToU1RWOVX0cxu0UgrphXGfWWrKIG36LqV54di0tRwitc+i7aMg9RawbgSGz8FU3cPp
bqw1W9kLMU15cxv4aa/mcyD0Iz0Wt5upbZA49bw3gCP9FA+pF8XLpNz4naZvZAT+wzIzhQcFiZEW
Xd/CJnX/ERg+nI/a124XX5tpHnzV6okRP8VB+vmg5p3zarPpsK5aKw8iWX46NRgT4X3stXSbKjYK
RnEQkNuy0zSI8jkOiUroUbiFNxsE87jq+57SHeFtqM6ynMMYCjat20udjYKRoPdRjlR6ab/53/dx
wLuIutPxG5PFBsH8OWR7OB9Hqkq5J31zneTTUsWLZI6nMJsG43o7yrn3j7QTQxPLPP/aV/LePfpG
VtOWzxrHsVVFNBx4PeuXzy0rqo96HcqvfFPFExuq0fFWYGtpHUg+Msn3DY8B8hPqK8GKTm4HHRsN
y/0GPOTK1zRa9P5Eiq47hXPoVgcCz6rXmQZP4hGDdmhdBuF5iszwoJXH3GamzYZN4X7UxWIwKnOz
xmSSHwak8+4c32/MTZsOO/RcjwcukalCsDk1tNVPRkXF41LW/p1YeSPC20gYavdnGbWofC46sCwQ
9jqNnX/vdn2r/xZwQjyi/X731jTcQ7hu075JoaqiPiw5693O3zYRlpf1ABMOs6ZBOQxPhkDGukIm
++x0krW1lSAu00EiG6MTAEeIte9/DcLZ7axpA2GD7ipYfekNRSsVRA1kGI+wbbozc259Vv/1nK/8
eRhh27OlHu+WhwAOOI9eg7plt2GxslSNJ2nU19GSiqg9j2r8sLbmTji+1XFrsS5DIPO+mZe0JftL
pMvo5BezcZrszGbCkK4zE+u9MdUTOc/t3/CFcXpUZ7Zkm8+4WPSxmZRJCrfPtrusS+32gMxsJGwZ
2LT5OxlTRrrixIroI6lKN6tbZntwDiFrosrrTFrKL7XXzLj21K7jfY0LP+V4iVw8FDCg7Zl1X1Vh
fkN1q9PKZDYQpuu+HnRZGXAdRMWQ8xyCSTstHmYTYWUTIP3FC4MbJuiI0vdORAyR04bBbCJs39qm
GJdrx8vlOPVd/k5MgX9xWZiYa68HfKs76ILA1SeFyVhWe+G3XVaf3Jq2FuYxQC51Q7ldmkPeJa6C
6UVJt/2f2ezXPMzYRqNmTOfG+ydfxGdPr07IM7MZL2SOx3qd0HRu9Pt8f/Qm43RdZDbfNfO87CVs
otOSzsVZ94qe4Nlw77H67TjIbMRLw1R56GGlmhq8gmVBS8XDNYXvFghtESwk6TrNC9Knu9w++y3N
yr7+7DRPbJqLeRUsNrqiT8UujgfdeN/JEboVszCb5jqOfqgrVAGmU7H9zweYMk93D1u3RtzaMsNc
yvbYVZdu4ZqJsT/t6+aU9GY2zlXxsobu/tamMywOEynk8uzRxk0Aktnmfz14j5mBWUpxtFUnVB+e
2QajPqfPaRNdgVaK+kjUpy2UkS896+ZLGA30xa316HW8ylcNh4bNH9J9l8+cp8Ei7hxR3n4/ZjbR
1S7Mr/CG0aYyr8l0GZYOZI/x5u7vEMa2H+lSRk/hqo/ebUXZkFdYS1h60gnjxIR3ycNZnmozfnMb
Jmsf9XkDHV8R6jQcyd9DGzZxNOSN255hQ1456kbpQWSTFmP3hcKgWEnqdJhjtrumKLxjUFPXpCSc
g6fZ8LPOD+l08mc248V3Jf18mprUcDDJE0GRcOQhY+g25NZOivgY9d1cNSlvvP7cLSOqLyHP79i6
tZkuW1820NRu06MIvzXdnuYz1AJ/3fN/k3P/fZZhNucE/iiSKEJtU4zO/CTyvmzjoR3388ya5j2U
vdQDH+jxMq7hnE2V2S8N7egzb0mF2BdO8ANTujlfg6GMV6Zzc4IU45Dk1bzQCx9BfflDs2O0oUZ9
0gzHga4qlgyOs264PxRsX8cFb4Zh06CweoM9/L4w+jjMu1OugdlqWaUfVjuFe1tqhjzuephr8pm5
peGZjVA17NgGWiGPpP0cDlzDh7x29CdnNkOlgmgJEMv2ZOmaJw0f3B/l2pXffz1pbmx+NkQlj3pd
ZlodCVHL98bI8+pLNxaD2fTUzPIBWer6SEovgOwUNdC0QnWSm+Uks984u62OtkjlIgGE8B4c5RpX
XfW727BYZwKv2wBg782RQKB+OG2ounw0IXOThWM2nCXWnEQyn/YknDc/yVlTxVD0mJ2AD+w61hpq
pijqG86TbW6PZxpU6qTVsbudC2w+q5I5Hq2LOkwIXz6HSOrEpcyJW3i0eawQ5kR9yQsBqZOAxytO
knFVcDfdOTgyvh6YqcGL5CDmPQFPPjyspqwf1tzNtxXX/teNjxwiayakQbLy8GvRqgdmereCaGYD
WZU3I5TzOkg6yLTu8kubd257qa3KhWeASIg28pNAYu2H5RickFZ2uyjZLNYSGBwwYBiYkGpO8hke
217oWBTAbFWuqhV5i+u6n6Bydj8bGbJzFbil6JhNY0VRKLtyMH5yDHQ8bR0yDDlEce9s1Ddirk1k
RS3quOmSb0nHSv1n40ereSoPr/TcMg02nkFQDwaNDR0kYYnatkjFjVe7gcjMRhPKsCO4CxwYdtGP
MV2hhHgV0nSKujaaAAM4Lfa23xJvXba4K014HrFBuQUXG1bbFh9OD7DkSmpaqBiSme90dI9avfFJ
bVatWGEpcmiCYN6pPl578zR4yxenUbFRNbnsLIAutJ8MQckeWoIigEUi6eDWuhW3ojWooZ03bUk1
7f6p9qfnnBg3CpnZrFqrDnHMRegn4qT3oI9FMTpORJtVa+Yg5Ecu/aTY2BP0smCX2dx7frn1NYPX
sVzuQxjVgxCJnuXndcofUNJ3T7jtVtvWyWJp+rAu2jVMaBm8oKL4E99Dt43fhtX6oNVj1cotGUmh
i9NY+VeJf77Dj8NtrlgnC0F3SseQYQVBlhMP+X9Us/7DqWlbX8rTbSFUjo0I6RiYk0ydgJulUG5X
XVtfCkqcQNbgEJdwH5egAs9GL2rb5ie3vlvTper9IGg7nOQ6Mpo47KMHiDP/5ta2NV0KDbV0YmY/
mbclodP6tB+HY7S1brrDwcUu98VPICi6PRA24wkzWj3HRKZND8lpAwRLMeb9DsCjy4PqcxQGxG3M
bXhoOCREvEW7JXoKg4cIR95L3WzabSXZ0CA1qoG80LAnU0lZjHf2NW491HI5fVMbHYSkYgUzWLUl
jVgroB7++NTiccAtZ2TTTBMLJ72WXZB4Xvl+Xpd3+xK69tzKR8nR6/xdkDXhiyffyXJfngTdmFvK
3r+GzJ9ejZoFDkXwm1uT6oBL11SX+kvIRn52G3VrlVLJejyCVQE2jOgscu8CVzCnUg9mI01mDRVT
ptmTqhdDTJDXOcH8yM1WndlUE24tYjA7Oi7HwX+W0d5ccihFOC4kK6YHA5dVwTDoHq/VM1XzmOTN
cU+S8Dox3khJ2VBTuKxloHGDQxAopgfqhcF3LUXzKdjn8c4PuB5U3voT0etZ402jJpAUp8kYttGH
IlLjWYtRXLYmIthDAje4ldmgkxxgVj6sIU3CrvzKwuElzwO3E55NOWmyEDO0jAKFq70PQRS0cTEJ
4Zb4skGnxWe41qlr62v40ZOkiefR+5/TorIJp1HxHgJX65bAtbT+0uhy/bCGAXTGf9389Ru+9W2t
NRvusxeChV6ThvT7p57C1CaGsXN/0bVPzkfQjC9qLFD/0JRl8/uv/2b45t8M/iN/sWGrgnDXnHSa
8sed4OqqCHnwALn9AUff/WWiAzKhv/5jN06DNlu1T0G31yNDQOXLb6gB+BZK5baH2WzVIMqV9y12
mXaNTnNn/lf0h+M+YJNVFVzBB7gmLUgb6PK09AveDiI3XxFmk1U81B5k/Icl8WsxP8P6bbngrjm4
nWFttIoy1s/QkFmSaYToxPUhCpZsjgvZhqoCHSJNAN4m0bwL4ojin2K7My9vTBVbZYv7eb+RgaLj
dCXn7UqyjGHjpvXEbJyq8kLQYB5mfVNAB2clSzx76/bRaZbbNNW4wXZDwz45wQW2elIhyeN5H6I7
L343NgCbp9qMRpFLr9dkgaba58mH2lysK7zj0qmElt1UOUodMVtui0xkz1EJuSbq8L9OfIrzBXlt
tzGyTuMGtFzdtmJJFmV4DFWUGhzt8Kdb49Ym33dcg/pdF2wBRQsDXJlt8+aU5QtstmrBWmrqdZgT
GW76AneTDinK8LtLxwMbr2rmDiDBMq/JWDDzaPotgoYGrGLcWr9uAT8dOGFIsIowGNZkKApx8o6l
ib2Ij46tX+frT613OYzT8RC3JIca5rg20H5vZHdPQv3tk1VgW2LOZpadhkJ+ggQue/AQkdOCddHT
LvLaaQcJbNQKbHS5LkVhkpUE71EM8GOlws3RM7BRq5YWlRhqTHe/r6YLn709RpWz2zMrbBNeD/3U
yCmf8nxKCNu7937fLk/1xMM7J863I3Fgw1ZSlh42qWNN9rHv4s2XnyrFPzlNSZuIum7YIp+qJVmZ
91w1fy2FW5VLYANREat9wT1/Tbp17077dPjxEcydU/gKbCgKopVBQ1eMSeDp5eLtkzoz1J45pSoC
G4qi9eKTQSLwev5eJe1cQgwfxkGOfb8usZ8W6joHNDRLjdahPv6gDjOehsg4XccDG4uStaw34qkl
GSL6BSKT78PDc5uHNhSFKT63dYUx7/ymvVRt/tJ6ZH9wm4jWEmKtgrKVF0yJQhH9qfDG9jS0d9q+
EbtsLKrhcw1qQ84JrA23U9OP+nGbTH1Wa+WWkwtsNoozVqpiUlNS4f89GGRdH5Xmbsf2wIaj2qL1
tuGIpiQC15IScvxBl7a7gxTfGB1b7upYAlxpQ29LkBGt6yfI/OmPtTdUz6bwxb0/ciOG2ZhUOHct
7KDplPjV9NRS9scelk6nPQiJvV5O894wfTX4SDo6BvE0kjGuvf1O42/fCJHjf924gnizB+9gxEfF
UV8/LvKybjNcW0Ezf6KT3578vvBOQ45yX6eFYGNSqMjyoUa9LMnYj/5pFp6+eMXhJhUQ2KSUv/Kd
QipkTCpl0o3/P2dn0hw3jkThX4QIAuACXsnaVCVZlnf5gnB7IQEQAPft18/TnKbZrVEEj622qCoQ
SyLz5ffEe67dG+m01+bRZgWrsKpZ0CNtHDsW3pGpgfR9YPWhAUjojQjhtT+xCVoDgY61KkHBTpRs
/u2DVB+nAasua136Vhj1yn18i4YSwGF51uMemzZ6+DnoMjgOHfcHrRZ6V8Qdv0RLUO0KlPm2vEkG
vONqLcxtWf0vpxt9jANctHbNpK0+Kw3AYBVtPd4sF1+LelJZW6Cndd/DXxbM/xxiJVSsJJijDlXC
6Df6xq9oGvqz79GbMNnrEGm8/uUIg57HZ9yN1V9NV9N9pih8K54ysSppnSbTjVWseixkCdfP0e/q
tuFb9ZTTtYoG2XU3MWfT6tSvtpLBz30D87K5/s+YJ/DiGO2QtkhP+a+WqafWi3Xn+9ykvjisAqAM
WPxtUEuXdUV01xj2RkbwlU10azhY9i/Npk3kb4Wkfc7LGwucysba0MxE06NK5HqKqn0VT75VO0kX
I7UMeNwNKjmVc1pGWSwqddn3DjZX2zRILRjSy3AbeOG/IyESXEYKIvaup2/VTnxJR08d3kIHF/BH
uRh5puNcvrEhvJyI/0xv8q3caQ7CYSQpHW59uHCf+UnwPIGDTAFhBU4ymzCybzZtpU9h1AnQBoPu
Nr6ABj2cpTImF/dGTu2VY2CrfYpjS0bj1/YWxIv8qBwsBKra0VMvgAB542+kr4zV5uAnnrhhFcV0
S+eK5kuChqiFOfIwsUEfTFoWJ4/McyYmyoB3xK1158ht1jiM34PexB29RrOsjys8s49k3qeP4FuF
VDuOrJnXkV5JUfJMrhH0zDs7SfhWITVVIUqLER5elZXLgPfzkdh3Imz1UXHL45pTPDqNwT0RvbNZ
D3nXvjW3WdFuWcfRJ2y8peuEUIID1HxrTDK/Uax7ZbJuZUCLUnGRhJA1V2M5yKzpfHlfuITf7Cz4
G1Hqy+T4l4W9lQMZwupgtsiPz7H6g1pRrnrQLf7/8Pw3gf9vD98cx6Vt4elddO0NktcyxcBDxby8
1A5KuI0e0SVYX2Rh2rtp0Tbvi9qegtHKI/fW/v7/H+G1r7eJ8BNT2WHCW7pFFpRUIX7Esvmx79Gb
ZW7YPPdu6cYboTO8nD7oZB+1mW8FQ7pZYZoY9ohirHkP0Acf96kFebg5qqcIkkmXomARReQJuc8f
YbHPjI7/g23lSomeqhZrIVB/4gS9yJ0wf+0b6k3w7kYJT+dlbV7c1X908xMj/c4lvLUwrKrJDb0o
6dWmFgHdfOQ2feN2/Mrc26q+JeVz5ZYCW4+FrCGppzyc3NddI7IVTpq0W8tQ4tnFoKA/7BwaIOJ9
mhK+FTei4UNz6pW5Dc49cxvdFA/2Cdb4Vj3Fh4DUMkmDazksH9OQfE4G80as+EqMspVOKR9PzvUk
uBa8GS5kReQQ1rV4Z4cgOoBotH7aN/abRYSymfNrIoMrqJmZNPId6Naf9z2a/T1M75B613CjpFeZ
ut+6U4cB1rJv7MavTcfNItJkXqJ4EsEVPTC/gyT5trTyLYrCa8/eHIRE1nHhCgxJ4ep3jWXRAZ64
8XHXoGwFVFiemIcMH7yx9XslGthopt0+fBDf6qdaeALrRkbBNZ3ax4IPl2HZR6HmW/EU8HCpFQaP
FrPKBY9+FHHwVgfVKwO+lU75NhzrsAvxsTlKw6n/SXBN2jdRtiQow2tRKMGDayzMJ1fVX4R3b0Q0
r33sl5//zzVUTQwEqBYfm6/0blTpue2iffefLQeqhZ9WopqXESl/+Ha5Che/kTp67UNvFmVgHRsr
ivFg3hxFn89WnfbN7M2S5FKTBpHvy05ivgRmzZZ6Xw8Z3+Kf2AJiaKswHK0uHl1lMsWrfffYrVKq
WIYyggGYvXXBWGfCzuthLbu3TFZeGe0tAWoNk3gajGZwYSw+lWQBP21ddl4ut8qosmQTD1rFrukg
n/WYPgsz7zuRt8qoQTTTzMeXVdPId25SeeyCfVN7K4uyvky7ccI0kQPuc32hQAyTyWHXHNzqoqq0
MEuBpuNbq2p1Ab2fHwbN37oLv/Y2N2dlBcl7QCzFgk+H57Fqj3M97IMm8a0iSYhVaW9WA7UhFxm3
4V/1NO+L3baSJK1YLElhKSSpJOvH4bxOduejN2el07NUYiT6xuCHFOps7p53vcmtGilh3qZyxoPR
1IEN1ud2EPvikq0UKQJnEq7ww3odo5FnOm5ndEqCPrLvg2+uiTNhRkY01bdx0A9UVz+buNknouJb
LVIfriZRUrsbFhAEVAGktDwDHqzf9za3aiT4XIyTCbrqNppyvcQFt4d43JvS2cqR5sJ0adQZf9O6
/t7y+mebTPug/nwrRqqItJWd3XqFFUmcLWwMMqbCfTHbVn+0Nn5kOrHr1fL6EFr5mfPyrbTCK3vK
1uyvETZoIe12N8LNs1zR9t7ZaOc1NtiszqATwns/sOvQz3OVR61OgNvX4z5vabbVIMlRYbOibXWT
JPpOwNvQgd4X4bOtBGmuSNDSInGoJEswH+tuPnGVvtVOG/1rpohtEU9TF3QAmaX+ttS1/zGZMPjQ
+kF9LMaUn/dsBGwLehJghIZi5e62Tsv3StsHpoJd2i+Qff8eebasCSRFm/Et9VY9hHUS3JmoGd6Y
7v/Vz/8z0wWrkL8/PukjPc9T5W4ge9tDMtvmxH24nIpqoTmLwjEvGh/IjKq+/7zGYj1PmMM/JjL1
31AWKL4xnO/yAF9zeTZjGf+YW6Q4YtqW7gxGZZ/DQYfKIwui9lCoLj6tXeR2RQBsK3Di5QAmIMb9
iuLTAYZ9Jmtnw3ZdJthW37RwtUThBHaqGNZM2/ps+rf6Af/LJf63Qd+Ez3oNYVhBvb8pgi04V1BD
H0BmHJKLhkymznu4w0R5oBvQ3+D6dYHkldQ5IXLOx7QIj50JkRWMek0OrBJUZ2jp6D7xigY3WYzq
XBZjcDDAmpwTdJJ/GxqRvEOTOhrJVZq2B0kXvBj6EtU4HtIv0yDLE8C67UPLUF62qpvvQCv0N9k0
b9Uv/n3vY1vRleyU0U2H4Yztr3ZKb8Gwz0CGbcXkCTxSBld3HmFJGDw1Yz9nrE+TXbVNTNO/r4+4
h2JR1xG9dpyty3sZz9Wssx7G7umuWwksS/7+Fypv0qGtluDq1NgPtzYt0vRa64J92bU3bY9Lw1H4
4kvEr0l0dG3dpCgcNZN8Y3xe2Vy35yWIfCEHoGRFPm/q+jtOjASAPkWswmr0Ru5b6f84OasBKPio
4NdRhP5L3Lr5q+Si3bfFbo/OhLas72I49g1z17cHQiB0ngP4jb1RV/v3uU+3R2etS2594ZeracnQ
ZUM3izJrSW12zSC6PT5hzcABd2rZdRXtnJUvQvMTDCzacddtn24PUNgJTEU4lexadTTJ0ffmkows
nohdWy3dnp6laVvunJivwUrUc4OK1H06FukbR9xro79ZwcQmbdB1SJRza2EAZZukPfRKL/sOCvS4
/X39Bksi67Bp52ufskplISxvD6pMln2yT7o95YqE9OtC2+BKre5QsbYdDrpS232XGLo96GBKKuTU
YAVXQRgdQbqHAcxSrtPTnu2HbpW8ncNFmlo/XVNj6Hs2GS8PHn7yYufi2sS9STW25cDG5RpVcvjh
wHu8rMhdftj16bfHFrARNR+6crp2RTDdSq/wuYWw/T5fOLpVDDMA+qG5xehEa5d6aOpo8AHquvn3
vo+/uaBWDQ/bRSzztbJTdQhMUhq4/vF2n6yXbkXDYxT3yOby6SqhG/iIy8awHI0xkd2372+HR/Xj
2KcFogZYt72Lp29mZxsR24qpU7iGITuH3mAZFwegB54Fifa1brHtqHgDK2cZEXNr5vZjWkq4Wspd
mxnbwiVNQliFFv7yVuvJZL1o9RneeftQNWwrpLZsTlxd1dVtJQ1/mBM/A1+20/OMbbXUEAlHqSxT
dYt18i4OAgg9q10ZJPYPu+Bg5rYCCvOGroS/JGk/rzR8I8D59+ODbYXU9QjzdaKUumHo3ycE9cTE
zvsM6VEK+vvZYbXyIVwE1a1ARjBbLMQpdaF3pf/ZVkGNPjCaEDuRa6jJd9Oj3oIu1X2nHtsqqIve
kqVYe3Lli/rKCn8Lq326ctju/H1QVFWGpvBIpPdtpx9mp+4ay+P3e3ZEtlVOd2Sp4lKMJRpuuneI
8cZMd/U+IRPbKqcHOUdhEtbFzbFyPgy1g2FRse5KNrKtSJq7IizgHgqtEVXyCALBgljA7crUs61G
2nH4wRLUQm+2IvPRMyky9GJ/3DfmmzrU2tdinbGKrqgZ9XeRWNeDbdk+gRfbeuYuXkzVUFJx7dew
ebCQRVwCm+4Tj7OtNNqWC3weYPJ5bcN5zL2OeDaUI9kVWbOtXNn5lpoJeOZrR1OTd3Q9zE25T1XP
tqDHpUgQrseLuBLvRabD5HtU9/2usIttUY9dC5oeBebhqggv30nCv5O4b/bNxq1aWfS0agQC62tc
6o/S8+lYRetbvc8vcf+/JF+2amVRVi2MH2R8BdIgPCUhL6/QLzcHX/N9Fya2JT42NSVmLoP42s8D
PdCGLZ/SuU3fuND/F9bxb9+A/32D5Ova8KCskmubdCz5Do5C8nGq0iArV0WvPUy88pgD2To20rwP
XQtzxI4uH5cyHJ962Lz/6mHHVJ3CCGxtWVX8FOlu+pAwGTyGSBWdYLkZfKY2NecxXtN8gD/DHRry
HNSTcIbftSds1bJROdJwbEx0jbit3wEVyh86HwOktuvxW/k13DEgXJVxdA0n+a0h/iNFgmjfozfJ
O0owZV5imSup6IIrdzPnRZy+lSd7bXZuIgInUmBimzm6go1lAV1o4jVncUs/UDW6fYHBVnHdswi+
lvMQoVRQLM9iEMsxqcq37pMvx/S/zM6t4toHcBZ2cHW8KijSPpimmO80Ns8ib4a043lQt0D9xSF7
iw4dv/L3Xn7+P9IMSI+G0a9NdJ1SkR5AlFjOJdJQBwDF1MkhTPn5xnt/eQX/9sVeXtn//KGArqbX
E9QZrBro+NGHQrd53Tp6EFVrcw8PkGzhkf9Y2CgID/BrZmgwp37AG+xaeAWlL10vrI3Cu9jo8KuK
5uKTMUv6BOF157OwGTnWow2gm1wniG8IvEsQ1D6JoCofdU+KM/iX06cKOLO7wbVllwWFi29I2n9e
dVgcfenN2aKdta0ywUd6The3nBtO3OeKe3Lvq7ifsijhOvOV6r4WDPmQNwbnlbHZJEFcb1ylGrle
3eDAMaZuPiaKv1GqfO0Nb/e7dmxROTDxVWNVn4EB0qfIhv5oTVt/6NSi38ij/dfX6d/e8CZQKZdO
Ny6tcTTAHSC4q+3UwG4LasVsggHgEQpj9xWgoOYnWhOjo2Hlb8pMmFG7VJmCDOHclYt4QxT4yr3j
H1rasKGmQNfOtfPrrw5MuExaDO2u17WV05LGg7wbImMYDvH32WZV17+xr7/yrrZqWk4Ko+MKwXtA
3JyNTrV5EExRlqyhyNsg3Zc4YVsQnzE2VlQ2DK/K8JzI/uySnd1S7B/a+65oAP5P6BVrKflTJ0Ke
WnhF/PX/B1+8slY2W/wwLIBjDjRExipNvyRBP1+5ju19qBN/7IrCn6ZaLNckFNO+8uRWj98G4xKP
pgmvGsXPa4ipeoCjsdx3pdoq8WnZIF3Y2/DapGF7Vc7RrFU0/fj/R+u1dbC5DS4+5gGqF/zq1tm5
rPWISIpJsM////FcvFYC3VpJo9xcVwoF26sP4rII81KDzt7mPuAkZFkKzFjwYZ3GuPulUEVOXaZX
PYPzw/REgPJTgkWyzVaD86DOYCzrdPy+gLRnrPK2o8NY5r2IBUQzq+8WanKS8Cr80v93CWb9DBHT
n2Jo0mLOUMQf1nc6NlHxEyghg9TUXMC2iWb1arV7x9RUHdslZecCHibk2AUeh8U8DupigdkQxxIk
hW+9bNozRHT3zCwaRsBukWg8c1GQh7aMDoAnA8tKSxzAaY8G9EtDRHRfgez7RFUgw0OwqnLKBmnK
E+wK/hSKrL/kC+CuGnqdNUHaf5XJLN/5ooqfbToPj03pglOZwJNkWqXVf5ZuaX1WzXElH1vAq75Z
IQJyLsFIqR6TocP0yDpEfxaTXGmSGU6bx1SZ9tDZQGdgo+EdL2YUh3aILO66vLlXVJW/lG/qzMTV
x9qs4X2K7wC7hrKfc1Qm5CEmRudGD/YpaWeYI7O2SU41Xuf7AIC38V1aydnnMnLRIxxa5CORibpU
g6UkG+DEkZsVPH5kj2dWf0QzVOyz0qbfiAZQVSRFzA7css9hoYKfMmR/4sV41OlU+yVKReEzNAMH
Kod62xzQPxUdbN11hzbsh5MWRQcBpiISpdwEON927OovdVcxOHBVJTzG2zJlw2UqVxY8pmRGC1w5
Ts100a2c+efG101yJN7h94clml+qwKEz+ZjE9tKomN7hBXh8SqfR2nZXTwWwbPWE7E+fKRjj6i+y
EBO4n51Jl/KIbdPrPieuEu6eCvxqxpUf87UtgvfKFkGYV+hnPsnCWzjZD1M4kEPfTb64602lykc3
D+1JYb7fVwv8hwdedzCYTerk4DrFswiXEndwlW3rp8SIKjhFXZMEJ4eqYHzS0Zy28lDbFTmBDCVs
Xz+6hAziIWpkU35xTRMHj17QtY8zicgxyF3pTGPwSZqKnJE8ZKvLlYOQ4xqHbqhObOmm9gR8RcF/
jP2o1vdEOriyKTTN1d9QGzATfDk9Z1OTMegFxszU4+juGQsqfj9DFqJ+qrWg6p6qDv/UYkyiJ3jI
BSRb8DKiU6kiF59416biMjnZitwFEvLurA7gYZeP3ZKKB+mStHhO0JnSntBnBiqe8PiFw2o9ARJo
msNePsGBCTBNtFrF06ls6lD9BmKzg5IGl7OxeKw5JuJZDOMYX72vNTxWa6uQb6iLARqzHvbu43sj
huKoWyIhqWqKZkyyLp2m+GvFOa+fmwXGzU8itBEilkBgeYYDrflldWEy/9GsJCNYB5NqYKcyk+KO
W4CQDrTUurzr47Luf/O01fxBBNr0z6ZNZ3FBO4Qinwsb1gggfZfMAnpIzcNcJFMtv+C33PC+bqI1
SLKJE+HeqSTohjOAx/FwDG0XuE9VEs7DQ0IxrwHltyQ5Nixe6q+gWw4RbppViXkMk6r0XJshbR5W
XvTlJdXaNt+CVTD7sIR1V9B8bJtgKDJYZPL4LgEAyP1qpX7p5vTo6TxrCjLYpZrtUtxqNDzQS1ym
iNzRRTVX692c2nEqchNFXh36YA5fdteBkvGrW2Pfn+qhqfk9w260REevvNRXo9DQ/HUM4xj8vdil
Mcucm2RYZGhkh2i2wl5h72Z8J/3UovPXH2Uqu+gOuJCoenZy6ZJrCZPnk2rLqDpXE/49LEBWL49g
cYvmSTIYRFaZpob5C8KYZbKHyI1BdUG7v5rdaU0FDE2WCi/mHYlDaHHg7z7Y+IyDCF17NFWqv5v8
MLnfCTy24wvzABNkCtioIuvauG0PdWcq+mttRzKcLQU6Vmdtm4xLFpcRORQdVcTmgfXN8MOzZA7e
u8oZpzPsNKoA5ZEGTYE0VYw0UlelOlizlXocUGlklfwLHI2JfEgaSoerAxdvPoe2SsQ9NXQUP7Vn
lH7uARR0Jx3zXn7jtJ3Yg03Cpv8QakzSPyMjY3JXQjzVBFlNGA3/Ah2sby98DUlw69w4uyxCv13z
OxnHcSkzPqKS9TVhqqMnr9C09GD6IJ7vp4bjcpRVYyHMj6EfZPpO0Korn2cshLHMwmTq5GexKElO
Wk4sPrFkmYt7hfY9kjd8oVF5sCzkAN+SiZxNOzTRbYKGTP1A7ohVDXqHR6q7g1QsRZ4lwGES/IQP
baAO+EPWmMPL4uiWXIJ7v0wZc6wNkiOLaWTuFaPokc9X8LDGX6ttOvNDu0j3P/pVkQTXs0Uvn4UX
pvzEPTSav4dK8cUfWkHiITrFiiOfdOz7mop78Ftt+8Q0CbryYkGjFVMOkkPfXIaymXlxqVOplt8W
zWI4HlTEQ3kEdiG1KhNVXEdzFq9WRTFsCcD8CLOe1WS8Z6JRMnOpDBOctlJ2wNDHbd9G9AhVXiy6
Q8ld5MNzMkCx8twpYOyi8wQ/IsCwlxA69e96iJp+yeNhhFTNLhJt2JlYXDHGWewoESOacNV8lpXw
nTlLAAsKelBxKoi7Ij0/8Cc2At075XxO4+aHtm6o64wbWqqrL1+QjnmoaGXXrBJTYtA5PNZrfBBj
75IyT6EICs7aETgZghXLdXQHxPNiLglxdPwTBXWcnCemSH0ukXoSh2iN2ynvEqsRMM2qKyN1oj6R
RYWizBi7Y6zHdTlX8WTYM5Gl647zIMI/ek0c/Z3YkZtLPcMurWchy6teufeMzFGQxYbq8Fwh3BC3
tGDBDBvVSMzLJVopvwp4Tiw4rydrTrIlY/DZcVOsxzglMtLngs2G3C8dGelPYVlwCUMa6rOAS7w+
wv+ii8Y8HeGR+6DKgLIHPy8g9eXI0jFoeaHxeV/YwoHZYsexQfshX+7I0LpjMQ2AxdcD+MIjCD7n
FGFU+x0iKsjG8ZUhCLhrTTo1aVa6OU2OggvojrMVpkTubkJkiV1DaTVkKfjTTwIKaNdkiKqm0J0X
0zP2ga7xXJATT4JmvtrYK/1EaAeALEwmGMI1LF0KQlbCXVr+VRDetBehkiuFuueuZMA7YodN/fNU
p2CDNt1q1EEnCxN3Ee1agf/XOdJlBFk49ZdZJLof17Ek5RWRdcy/9S1OrkdI7C37IOs1MHdjLzAB
Y6gDUdjoddTb89ySBp9EmHAdLnh/s3la4whu451Vv1B0wmGo5XopYG78J0m6EsKdaXRj/Z7DFWO4
T+py0Y8cTcHR4zIjuftx4WiCuaBLwKoyG6sygjlExZflBEOkzv9OKSXRqSr6QDyHQzJMH6MBbVYf
ZWFb+VPjsyLeMUmylt9ln5A4QLvOWsaPq021B7igqvoA3yyIXVYGlUJrYxcuWL9tN840R8ZWLZkP
wqS4E8hvn/TsoTcGPbFWZ2bGpMNeMRv9KOOhIIgoqwAe0xAVqtRCsHkchWDtpygO4LCcB8q25OPg
G1VPRxQmZFRfqkpX5zQROKr7RIq0zNvUEY7gbI2SXxIAVN7k8VhPwbt4nCJ1x+Y18hmDy8R5taH+
mGhb1Aj1E9zjTl77UIlsCobAPoSidXWZGS1s845JU3maDfEyxDifScs6vDhS6PUBvPBy8LmulyXD
zwmkzVVUDk8dDghsf2hjkZA/FZ1yB760c/0rkgt5itcQt3cLyO3NIUzvV+xorF2RrwtJ8QmzFvTx
BFDp6a4TCKIzNHIvwTvaNwLFWJlGaXEfw4o3RMgwejEc8eDqYoARmj+VSZ1O80OT0rp5P3m5JIdq
qKrgCYGCCgAyMEtfnIgN4uTDkCJaObk2HsRTm9bldO6GRN6Hoge0I42KM0KuwqDxMzCpPaMBitPH
FWGgPdYM88ofWxA+uuZujHxUN4ioX/J7JR3Jgxp0M/7pJt0nf00AHX2ZYiZ+43KKzeyULhaY/5HJ
eTjUAH3/WmCQmCuUEk99B9KbzFshi9Dl2Hz4uBz1hPbZ5hwOyIg2d4WtfXPEBT814hAO3E6fyros
pv6AimzfFAcSroLDh2do2fA+SruJvYeVPHlWzSQgVi1wMxA5X5wy4gtuxqB5DaaGgy/8H+EMn+Sa
tDEBsxGp1TA6lKHrgc7s0/6hnHnwo+NxU9b5rIlm8sDGmtAksxp9eN8aGpLpQPjsBpOZdZLjQzNP
GnZpvUQkO6DcFVTs2M2FrL8LVYvpaLAiog8CX2K4pk0yRVWOkk9/0E29DJBtCV9llsQvxrEOTHqG
625djT88jyg9L+LFDy9PZtKSL9hkbdzi7krMclxLmJJNWdqyOYyypgbW+BybMioflrnl/DLBA3z4
PQoAzcqsLyzKLd2KykT0Ed56pr23gFKzFAzeASepDHiWtMbjeESO4BpXL57hIbjIRzEN0cHxgrND
a4L5WU2CnBPGwkc3LIQcyIz/Ru6d/27ANKlPvW70A+ZKfAuFSVGE6heS92PN7yxfxk96jv3HIYnM
nIEmmuK6hkRmn1FUi5Ys4DTx6ac4DGeUIVz9m2tofJBah+QEQrc1m4s0fhIjrlgISQCBpbgWnhV2
WgjB1xAN9JN53/EWO/wsV35V3rY3rK6O5h5Gdkh0p+udAdgqh7y2R/Q9jZco6BGgzG0EZaGwOXqY
2rOux+JAoYy6dDyS56SQ01UrbFCCjj6vrY8eKEXChpa1RsAGWboIZQvvmTU4Jl1LMxBxTS4Yn3I4
DvvzOIb1czd22LTA9TxomdAjSJAxQgQoGrmYvrZ9anAtCxE49bhyr1UXHEuNPWNgyZqbPp4y4WEk
vnAkPHodf+Hl2GPKoe0MG4U8EuRPGMaAyFNvghY3Jt/fLWT+2Yd1jKixwIXNJvg8yps5p3MnMf4F
o11uTd/cBEIE3ALC4U/TxPRzXWH7CBUZnyvfTXkTtvF7mKfqz5preQerY3nVonHYT5ou46SJcwgc
i+OiONhpNLbFET1bCJvKtCEXqCqHw9JohHSwo+q/D4sWWS3RvKShE/mEnm1Um2JenIRk9mJqBIGQ
vc9rmEfESiBzcW1eoD06Q2Ed36A28XUWYWs4F36M4W7PeV8eZxkKC3hkNP8FSSQCYFxuw/eN8QrX
/2Suf6N1Ibh0IVk+hMAunH2RjAYNhysGrVDRodBNcKx4U/904yRuQxx3H4u5Zpj5TKGYEiOTXGIy
nJqogOuFrsNLpAt7hFUFJnpr3aVS7bLmS9pPJ0saU2ZBI8vfRWXVo0558c1PJs7YSKw98pL6L5WT
83IykFbGVxV4c1K2j4cDDSv3MSqK+qkOq+iHpLX6AzdVAmPHGIFZKsTn1RPCH2AbVD6OrZN3EytT
ks3gPh2AhUEMsJjBnxWKQD967IPNJV6R5jrospBnHUn4DYd1FZT5quRykSktyqMPCJmyJDCaHmrv
IyS3unFpkTrSgzsYHF9HucqFPnd2xrmcKcjGbzRM/sPRdS1HqmvRL6JKBCF4JXSw3c7HE14oT5KI
QkKg8PV3+b5N1ZyZOe4Gae8Vg/lIqEHhTUmPqG8n7DFbi209y6otlOIxDYzf0jgfd1Snswkg0ux/
E+LnHzn0Brc8QtQqvjusiFgrD+AJuCej1rBCvyHDFAnbekfR2L+uH8a1JpihHvmQuByGDpOJio1h
e+YxRkwThv3O7wn6Npe4UPwRbNg6PgaMv7wdTcafsqRcyiZw9bWOTJgv6gJX/WeeO3aFzk+ekjzS
/zpDdADmabs7OGsEqxbMqrTG0zHweiLoDq0TWL6eUmbxGtnjq0aUxRQRPJOOLD0ljjJdaVaWiGXf
2DojRWFI1XViuP3aeU7VVyXI2mOCnOmLSNSW3yJtij+E9YuocxRLYscb3PyDrBnDUwwGgLQQxGBM
YfhWZTsV3vzEjLd9Q+lq91cqndIqLiKe1LnNMBqLfTngxXLYMmt/lMeOl2Uj33tp90ccCvGnVsL+
1aDlnm0B635FyIhnMrLB3Kwt8zsruPidT4b+wsjGvi1kZtjJ+HJE9x7dI/9Eh/kNIvvMDw3HnPR4
hE2EOnNpeR/zLcFhbrbkdTSY3iqC519U4Zj4fYIJRNRqWJLt1LktLCe+ZYe85rGc71T8BYEw/GNl
hb9iMZg7Z4AakxJTncKHyL71Bc+mhtMdNp8EFj9a7xYNwI+GkhFJ3WyFHfx5cwwnW5Hh/HsOYe+i
7w5T3R3VzrQjomXzJhAHxBXJg2PZQuBh3hBSjA4bkrmCogiu4+VLANd6AeKB3QyHIukADBWTfFCG
EFWzxUfwxSicF0KqPPkm+Fo+hcTJdxkj07MJzHS6ztC3B7m36raw4zpwm3qb8iz8NgYxqI4UW9ZG
fl5eU5NFPyM5s7PUhenvd5Vi/KMqG7eLt33/kYc+PRqCffbFIsr67xDGabxAYhf2WjtAe6d8RmgC
7IjT/GOCGekJ1uflcWXwzLYdlUK3wCzyo16wg/A7DlR+v+BPlHcJJEbLOWVxPjRZriW+J9IrXruC
6LXNczh8akGYwM4BzYdpjM7Sl9J6fKH4u4WqmFjCE5nhHKokLgtUaaUOV5ZEVPVyb/lgP3u6bbpS
fgKfkausOJNMGwAo3mMIzzYLD9DRj5YBnOWiEYmPQtunjsu7Pkx4U0dINZIrPjeetzQ1w7UvwfDZ
xcTkmuCj+4x2C+h9wmByK1P4Ak8dWTd/ZeMos+tSZuy73uUxPrO8T5ZqH8OCFwI3W66uAA/E2GoG
gOwSInfkdbbPxX0nnIevEy1hgLXz44ifMHt5gy3hMKIuDkd6rHDDYRvYE77u36STZXnhho/fsp6I
9aU0sYhemI8TX2NAl+4cbSsaUkbP4uf9WIbP0QQs0rT3gDMRqDaCW4mz+PckGCaQtKAbb2OzwgJF
YFDYbxn08QY77UFc06uePa1DdPzSZu+RjznKssWGB2AFxtp1Qg2jmD7pMaQNC/uQ4FH3h2iWHJOB
xmImT0VpxVkj7IBVY0+j3+Fg7AZEosjPPlX++lUbPfxOV01eD81n7EK6mx9Wss/qmYmUXAFBPovJ
pk8xqqDvkMuKT1Z6iWQDnXQMYOMyi/S8bA6S1aXf+Y+1nPxQkTg9rnNuhqxOesfPIUF/zHeDOqCW
qE1jwJf2Yc2GDFu6dYtqqKOcnCMWr9/UuiVlg6lXSzjH5L6elT9GXMk7FrNqHZOilQAqy2qWMeq5
jkystyQuBlNtmCznKktn8yoWxC3hdLHzWcZT+CPSHazwJBCv/rgmhzZtWSJs444qHP1AeQtMF7Rf
tq/EvgjDGkkU4r4qQ/tMNC4P8miTrCyHy5iTIq+BjqbzCWGIs20WkvdlbTlidPLN5uA8fA5fRt4D
saliYnGiptlSPtIicnWUFf1vl47jgR2jJ8dpIFoydDI7zDzE81OeLOVQRSWayLA5IAK34kLO5hqW
1atmkV4U1TQdcm5mBQkbClTW8cr2NH8Cbk2bYUr5Y9FleE6Snn3kJgFeVWDNrRA81c0fPDJoJRhd
OWHUG8r/l2Jmw9hQ0I1fPwpEIJUtd64qG6fmDMdMINW8pVPrKJ1/dLswp8TuWPrFNoNnOUr9umvp
f1KyU+TazCAQaqsxcrd73+MkgLq8IM8C3S7vUwgjEjC7dXyNRpQhPqoCZW5Y1i1itiSoCd/SLnJA
RyFRXs/SAcWt8eKxpdpWdLdUoNL8q+TK7w0wfdwDyQ78rzIrWc2V8Il98lKMy7+QrnaosF4CLSCr
xIe0oKX+vtPpkNTLki3Q43YiCs8q59141jI6FCZkUz5Aq2+eux3RpW2+9EXR9BCtmcaxcgy17hR/
dfBVHrVHwtE7mDX9d42ZR2XZEA8XOsXDGfc8biau5rsZuBgsxtgav5iFQzz1Fs8UomL9RO+FsmK7
8z3LVxBqwBkuOy9n106Dnz4VwO6Wy67/brP8+IFAdv/HY7G5AwCPpy717h3ZiXC/TbDKFqexU9nT
jtXmilert41PMzXVi4ZdGNvNxFIEB6bR9h7LzOTnfJbTev2SyPsa5IB9XDLoAu5BYC3lT+9CDDZO
Y/rGgaHnv+uq/W8dRMJPlhzx+8DBjvFexVcoF/L73cYd6r1Xup1d6HpM6CBj/ppc4ynghYshn0lX
BmI4V9h7O/Sk0xzA3wGn5nth7VPS0ayZaTYeFwwIshoSLzBTKPOnlG47bug6X5J2yXm4H7M8uRYq
1Q/GzvQsSBHWGrCcoMB80WXYqG52V4kvGgApUuyvM9twwWGa67dqdpkG7AC4FBXKMEqcIa9P/ggF
UqU6IpAz8God/w64b3sc9cdYSd53H35SjuHx2phseKQPHDxWmRuNXP9vzkoMwRQ2OIomowwsC+O9
va1mUfIiTTG+uUiA5IRl+z+Hqw2X8RZ6AJguAxGsiuWum8v41Ucp8olFRNpjTWQbE3BlA84YHHQp
JsO0EKxFfA2/C+u+nGyKfz4mRpy2XgLzK2F22meQPNXCCnECLLzyyrKjVw28jOp1HEtsYgi5BvWu
SXdbe4mR9xid+TyGUTWdphS3SjTN1Vok4dT1yNcFZ8W7Wh5lcrFsOT6Y2/epNhpnCBwn7GZntl5S
3y0ZuJ0+f8IGBr4bpFm9TFQDBOh4+mOb+uNkZs5foBwoGpMz27iV2m97tPkmAeX8qlg0Pc0oK6sB
c8qLYF30gbcdclGCBpsKaFh83jtNWrsBQMBdyM9TCk8XdB8d1pICdaT1PPd4L+ewYITz8HvkVnzG
sUL4AS0kVrd+f9Qz9J5Fh7m3jkFtXZINGADRvL/t6ZJUgEQdVk6DqGKnM12hXxKNB2WWNn5WrwdU
IU2SwshMHaOXWXbuksUgY5fF+wcsG/7k8EY8HzTqL5Ak0es0yeJkojmckfk1PZiJlu2iht8LjOQ1
/igs0avu+mqXI4rOvex9I0tXPo8DJR+2l0kDYpI8AdSdHtd+jn/jYU+bkAlZp+nRdY2TBCwHT3gl
U0Gqbgld243H8JlyYIbpTPhl62PRMB42nOJR9Am5WQdAs/+MfT6fUVpenI4Ceiw8F9kfBuP/LtqA
YhLeDDmbXgTrzQmINGjRzrkm1Ww/M+NZVPXd8QtBt4Bmhj1clcz+YOD+q7jNXxGS4ZsdoT6PbgBn
ZYHTvxNO2Bm0b9L0kSuvRamjx82qz3yVazsqAXaFdyX6tUHtYQUZcFsOLHsHsrCdAVqNd4TCMg7R
ocJF7oe/SWbkBThk/jJp876xqf+YSI5S1B0zABxKW4dw1HG8R2558RpPPWuCBh5xivJyrkahy6SS
0s+VN4w03RL/hqt7w+d50CaUeoZ+RfictQsyM3QNJctSlZYethZQTwhc9rAuNGqErEk5w58dXKTJ
gAzPT2GX1CGnm5Elz1qOZuV6F0HM6dmaHRfhmEfgY56VHwh/mPctSaOTz2GtAiplDA8UL8BMj29H
KN1ywdjm3Rug1EGCrPI6K/8T25H9pqOX4okIx1Qr48Lrf71PgxkrZ0e6NmITKrmFEmUGn0WviLzD
x42wGJpASQCaW6/iKUFRS/oQ9Dw2GT/m5JtP46DukjGeQTemxgr1WsJSpnHtHTFuSTKp2P4H57hQ
f4vI5spXy9rHGnJe/AamDcRN2wrdD7uo92zgwHR9XP7czYQZOmMFfwT9OcatPpbu/1kAQ5swY96F
3fu5sluho7Y71OBrgLoMo2VmIB3HjYiKd2hIV5mIT6/GDJxXF2X59NjzTn1goVwxI004bua6n4L/
IGjm0C9lX1hxQqxkTOpyUusNoEoCOcPYjeu/A+q95X0dqF9eY9Tt6LrscfE7dG9ZPVQ9XtbhQW6r
musyRr419k7QWFmFa3lZnhZjAj5pHoDWVqMHYF1PNtagGtIMkpm7skwz/4C0hY5/N5H0xROmLdJ/
eEvDWoU9W+1Hvyg8TEkC6iluU2+THyBei/h5BMjC/wmE7/7bGZTYCHiFUL1vDkoKbLMSCMNV6j1O
ayBNIXrG6GN4uxUiei8tnhKkz2ejUATChJ7BGM8Vpari0d4v6FM1PXBjQw/0KtSFKHb3ZgTImabf
oHqKKiYh9IWWVho3g/YlHdn/xXaFgq8Fnycz+uAmgbK+Le8gfcC9b3RbdnG0fx9ptNi/JSClIkFs
rXZ6wTyGJHVXK1zrwJRxPfUg/za38m/pEIERRzpXWkTXeRVbMTfDCrnZ3ZRAcjSCjEfVz630dI4v
0Ptof910tM2yYdtcTI+b0648MzEUq7qivJFjLELlffiZHfvMa0tgfocIbQfT1MwzMuj/E4C20heH
QqJVNW5je94hqooiUq/K40AfUaNV7iCtEyg0SIZP6KhoB8HAWkURdw9bjI6H+R47KbbdakkQVfqH
ekrpdkqPvA+Q/wgJyOIesRpc6pPrD2BgO+H5dFPgw6bfILCW8G3DgUX/DbEhICbzfrI9uRDYQLMZ
swKDVg7c1oifvTHJ3BdxG+J8WbA7CRMZ5IeHOALacJ7xZfLpivMECxxKZmUSvhN+sLVJN1P04yvI
Am/lY0ESNpMG2V8q/MpjnrvPie1iBMPt8+mXAyKwq1Ofplyc1qJ3aq23hAZ14wEENtoecmR6OMAD
8zl8Jde8rgFNvyDgD6Nq8KEcmxHCnAlMoQP8CRVyi5N/wPtH1uLtm4qjKYzXN6jSp+UWU6xm8oS7
lBVT1e0U+4lPcU7gk56n9Rde5iG7EZP0qlI2tdkpHozA2z+iIL0+4q1A+pcp/3FB+s8D848z4LkE
LbYavdXlzM9rxsP02uUbrutAZv2MwyQfriC3Zvo2Fv3ePVkyHeYWrVCn3iEmCt2l3abnBpp12g54
3DCbHKr4I8phLCuXDgqvKMdYgZFRmehjxpktW/z80972kEZPSK8p0jbOSdgfuwyAziflIV9/QvGV
/FGpCwWgBRCogLVtkT1QkNTYOUBtpOcu1xBcxbKcXou1L9Hf6XKS580xkUQjzCebvguIbPanEuuF
r0GMMnWDG7zoTz7F+9uuJUjgKt1dWJNaCVgDP6w0Nm3LmLitwv4QnryUNsjqgMEj1MMA/PU5guqF
nkAxoxZtQEiHx0Di1L1K1O7qrps6cUFiqwArKTza6vDywM0pE/eqeGSzb8TmxH2SpUjixu9YyAGO
Hv7DJfGhMRwjNPnHEZfybCwUaynP2bVMDWA/Cm1pnYwT6vWKhOBVApAx4EXvGRDsEh1WdYl7LDRS
QgVQ0SAYCmzwACTv3UiBEq1TNMGrPkzPW1ao/GnDtIuhRZjdgS0c5rtx7Fm45kiYuUK+nv+mpSOi
hWCDfIeV7Hjj+GYR/GuVR2L6nEMNyoh+1dAIsD85sPlfXYe35eLGxS4NUoiADDKCUfDKwL5ndxAl
HC9Zn3mA/PNSoOqQkuPRjtEw3g+jkJg20nn/zNYydY/EletPcHnuz9yxeazLtRNZJfcsA6vH4ROJ
oF6tbdkdRT0cg5hxcaDHDDAjfrljEgbVhC+LV32Ipts6FXm78Pk404K5AU0vFjAE+XqRZVKCDfGr
/iksYmPqDXQ67opj5QxQaDJ+JNsh/04gCv+gf0CGt5BR9dNHsB28DCgi7O61HiMk/PvoKE8dGHLd
QjgZ1qZcthmDiU3F8kh9b/HY9gBRTvB8DdFrDn0HzF5h1L9AyX3pjL/g+q1yTu5A9J1YQdmNnOgO
TAwf0tr2OxRw1KelRIFmkY64UCnpngDgwutVQe86bv/Q7MjjVkDKgmGLlHs5Ngv1c3yOVh0l34ns
pPrAW8Xsl/8BAJdVqO9+KgFj6wpf3Mz+buU6/upjqWI8Q2EXJ6Rgr/k9NGS4qvsNvq+8HBWrQxQn
FwiUBmSjCAALZpPry5EnCuCmhlShf+aJzPgrgKr8FRDsyP/kG3YKsg/Hd4nk5BdYTN1SxznOB1im
9g1nf7RP0SvH2fWSdY6zmrGDFm3uxAjZKVNR1t/baU2nb2O2LjguuYjoxWIBY5eyAGR0YjngkRMU
Xv3eIPwBEpXZF/DuUK6g8WHTQPybwu86XaHtLcO5xLKl8FuL7h+EXaWcq+R9dgB33XlK5pA2I4x7
z9ygw6fNoErCcxVmO9cCFfGAZ21SQrhSoZaFySfhR9H9nOg00AcAQkdX1PnaFVkFECmoNlU5o7eC
YzR+QjOkvs6yTzOQ0FrhXNqHcrszhbfv6xaUqCKabKIq1QzWQYLiPM9+51c246S/HH7fLKqQIeAD
wYFz6H71W0juIR8l45vErQRR+5J5/Hh8BVD5nYZdZq0tkXnSpoc9dGNDj58i75E/nu/d8lY6y95J
mZffEoUnuUaZKon+ebcK/Jou3d/EpPpnQQ4mTw4M1oHAoNXxdgqAjusIY1n+O8HZF4lqL5Hx9VrY
nIb2mMWmPjI4+6PThGSx7s+CMYN9Cys9XjRPpvsIo87rthYKGhRkylzmqaMeHMO+s4pE2bABOGYe
ORvVPi1KPGdqmcjTEUOH+jB1JnpYZyhacHMu/nGNMFZBnT2M46MyApwKlJ8wXM1imlrKIgRpsMkE
CrY85un7At3cVcYm58/LrEVtsSVUK5bpo7I0Ly96gb7zWCL1HeV9W1lNPBFPa4zgu2eKU1E0YTDy
BzYTDgGAyjB1SYA4y22cJ43GT/QJTtAtjYOoSZE5HGJLUiKULXUJzqhChB+5j2UN2fK2f8nlk+dp
2wh/mY9By7cCddrDVYtJfc3+eFWq4FPAS/5I6avLTQ/tdQKB31lg+p9NxTofoH0BVvmGjaSUrdLJ
8ZglC73xtVPXEvMChBZllKSvULS4rMGytW0fYUogr2Q2n6f3fu3I0vbcQbETg4MBImi7jT8StEE/
jTFZKBiGcRtP3HZzcVnWg/YPEPENAIgPZbp/oBQG80OV0yrfuzSAFcIgZfANhHm7dQBksxM08KYA
9Hjs+M3NSHVGvBV0/1yAY7qU0hz2OkHZ+zrsyZic1mTtpgbUsOfPcehAdYsIYszHGWQY4t3mGLt5
lcqE2NcQ7Xjs15EbA5cEbj56A8GNH2LpEwgVB7xVcMrTLa+WLhh1S1FYM1+yMYgAgsVAywmMPJw3
Gc2nCRqfq7I4KqoBfoujxqBqHrdo2+90gUC8RUr+UrJN3pkjQbd9GeVQA0Ue6ikNroW2FN3iNw7+
q5Z7hB5rpbs0/Y6Jwuc1izKZXrNAw79hxVv0bsPU3yaXqJ8bLCe8GiT6RWus69bfjClz6CtwdZga
RCyUf6sn8XC/gx2y7ayi7WqRMYz/TSXZM+2+guijPd0f/bT2v3SZr2fmDIE/yaSOXCDhp/pU2sCQ
7RswJNfLF8pzByyzA47TiXDOUCd+/C1KSlmdHTZe6r03yxUyBP2qZJQJzJs+82VDJa6uGjIwK56P
PUCFgDfRYFVj5B+kE3M9G5mMLf5xlYFuUHl6n6poLa/brPTUwA6GdtluxA7+G0/1/pMHb1rovGBH
yPJO6naNZ+z22TQnxynh24qBMHJPVB3FaeDD6Otj3xHIaWIcVo1UxJxV2OQfTFhje9DRPtAsnk9w
TO6Nw3j3sHPgmhKeg5+2lAMeyHVEDGFYZZNtZn6Oh26dz1PvxydQI/NFxG5+UlGftjjLEnCOzh8n
jVmoGspQXug6+Gd8ymZvMRJOK9QkOTE1NlyoS9OVn3YOvuBlxWWj8QUihOqNODT0ZeW6N5BUIErd
8R1i1UyXUHTLkWnAgsHivti2DJyI1LeMBv6DrplL/ht0bOLsbOEiSr5rPfSo/Bns9JBshL4lIi++
dVC+8Roeo+6oiggkMYN5dav0PCR/HdRRoSLlYW+CSnuZ0hEimDmAoF30F2yA7pJ71JcUHJ+9Tn+n
cszlCeQqvAOgt6e5PhYUw1x5gH5ijhO+XkhHyxQjQYK8SMKzB3xjGAOc7iCsGmOFVgGSPXZFD4g0
X7PInCjcOU9OeHPDX/Idsi0EmyCIILzBewhT61joMa47sZNLoFAbtXwaI1lr6OUCMhFxVxRh41du
I1etWL8ukI9vb3LUaQdMKT/8KysWAA0BubiyGjWL/CMEs9CFY+iL/suPFHS41cfXXR/kOU5oYc4g
urxrF1yJ5C8he4KOJCidxhrABDSGNk2n0Bjsuf4JuDDEajhYFF3bKMSzRddDjLsiwNgjz8iey6JG
gR0VryCX0Fq4RyUWiwrknsJgOZAyKu+6QXQaYp8J21EJxRG9Z2YHQ+pxQV9wDEKYZZa1w4Jp5fGM
fT77LNcth+UoO4SrpijjHznEbXeEReqZIksza7OgZfyIcXPvmlhCIv+N9GMEWJBERcusw7SMh7a4
KDwTmNswYIuaYn0ELRajrbOBqWv31cxyqZ/DYkUHMM/FCsj3xjsoOqCtfcOkcuz4sz2HJWOSyztC
wll0Z1dsfO1Wxuq/LJOuwYHC39HehNEWsbY9xu8+lDkKUkFJiQo6bRwEgBNxihOQAI/IpsXQBVb+
aPEdx58Ei0kr9ozSE65KaBU4ZEPgvEZM0pW2I5Qn1kNhezswsOY1blO3PaAKRg2nGCIQ/xzvaotB
mqB87vR1DqN1DrQkKSo6QcVQw0sSi5aHIc+frYM3vFrz1eVP5UxZeIKQT9grdBFfvUEEb9VtwKs6
3x2MbtnF87XH7keczc6l7GLxN4HlAGm9UQ+oQ4BwtRUZu+JHKYssf0bH/ZbhpY5EAqeRnHiTC4LC
2N11Y14bHApLrVcDm0mloH1TL97g7sXRzyeIsGpkJZOlRn5ZBzJi7wzUnLVPIbZ9KHelKUS0ALOj
//DfHtnVwXaMWvq0eJi1lN0t1unUtXZx/CPdF/EJexjg7kxQyxqtPQV8W2ZZsX+Ajc2W+9kykD6A
KSHbhJxVQZedqu20EmzQ1QHLVAJcFRqAZoQ6HmDRtv2XwLSznuaN9eS8FOz4y8WK+MI8bOvFpNgX
KtSS+xOD6pODndn3RyXNPp/C4Qv9uoR9jCB66TlqmjqxatEe5TL+jkDib4+L4MXWZlnpzzmLrK+s
nERUDV8uA8zLMz/5ru9hHoFZuc5dXvyBzix7Vd3aPwjJwIAWIsFmW9geYpMQjD9pjBKuhkuGrO/g
bfHRR5wRoPAoWxgqPh1pd9nlOnePaRTIl9vTLCkE5QRqsVuGeODlh7Rb/7QsC/PV7nP6TleUf2NH
J8XwkFC4Jm92Aznxl48MPq+wCPamv2RcIOjAId9lQLTnUzLQADoqcuGGBynGJD3acNk22j1PAdLK
txkL+3OGSxcaAvjqmo5uLjwkQz+yUwGa+yeGLSTaJgtO0b6Czjl8I4aWGl5ADeV14dMDUP/eZ9WY
BIoHR6ofW6mWRoP5+Ztz4jGqIE32Eh1WfBN2W97xNoO4pF1y2cHy/lY9DW/O0fwhWbbwy/fDdEIm
0vDACMvRZwVNA9gHCAx7PfxG0MW61FNCPUzX1D1EEOZt9a6VA+vH9fcZhgaspuvOHmc4Q3FD4O6M
o2WGM3EERM4Ss/4o+zwCnTaFD4gY3VMA+3idIgbv4NyVfTugSOY+crJ/jKcDm3HoIqBfTCEaB6tY
wqAw5/tJxclxhnTE/ISuLHqyogfDDiXmPYylqmxhaFv+QBpFajhmgNZvNnovhNWv0q/uE50Y7iGG
WeXZMXc34kE6Y1ZSb+RQuLsI0/sZ4nN+VxxaX2WUQF0djZgxEf9F2pgev4FLwI2zieEBqjC4wBIX
ozqtpD8gHF6R4uPKr4txhigH3evyGjgll8Qu/sZwCkNwMstvkkNUG+Eb+S2OXv5bphxmFmeidwfV
0CvyDOzDeLj9mkEE8pCmg/4z+jS6AuyzV/xV2GwwVotbkY/lAz++FH1bF09QEsaweWrMxdOx6gYn
WQHgMV44yDDiW3CmYCEhyKaAxxw0N+UAbhIuerhg+J6vr8hkcgckYEWkKqye80uSQOBIbbS0ient
9/mYAbkC3BJl4xHqeNmEM1iL0RhT6wFL35FmfbOyOcGVSiA6RS38hswbCoS75lMJeYRZ9Q4NIFP8
tkUKUgTdyakmY/y5jSy6oh6qu+sKx364KEsByhX0Bg7E/PJDtEO0QYYPGzOwLrtNHkCw2Gt0hP0e
Rpil6UpdtBzxyHfrHvVNNHD3AVoUMegFcZXB5PvlPozPKZZXJIG7EwxSnwz62osJ5XHBMpt+Fmo1
91ug8gWgIdDXdMOsjeS6OlrZMYFuIRmOvD46Qxs7wppAypODCRNx2l34HWI4zQaYwb/lZtG/OBw0
L6DGYXi2ICrXaDrOqEg1uCHxGEF9rPcGAFay1X5h4QPPL0QrShb/deC3xiY5CP/nxyVqQQRgZwVn
/RjjnQN5u3fEYColy23zI41rmmbxG4+ocqDmyXzn+bhikR5ccsMWRu5WEJ64bFCGABEzWBtUHsUb
dAU9/RBem3pUO+8rFHzCIl1YTBBJ2Jox2SECAqri30y0r8UpG/30rcgzoLCA4FrsQ9DKsWMbnqEJ
A6oDoCC6+rWcLzIFB4iSXBiHcEYvFSb/sYHnbv+dL3n/Hf6MDaQHswgay8bbysX8Wm4+ly9zBheB
EOv8fVvQEl+VHmktlTBZgQUHvmg46iYoihIzPq5jCgkXhGXniQ7D3T53gL3/x9yZLMeNpFv6VdJy
jyoMjqntZi0CMTMiOFMUNzBKojBPjtGx6tfo1+sn6S+UWXWlqKxUN1dtmRsaxRgAuPs/nPP9odVN
9AAntU9qoV/h0JYbjd5LsSL2zR4mgkL0f7jcMGNoOR1GxoDaZm19KKrspfScBt9x13MQ9k7KTB4g
KTQmHcsMjBFx9TZVEpEuLFM60Li2l0QVw9KhpoB8qC82IlX2q4ko79TiJVmaXslJy211OEVGUqCY
3kRAVJwFPGXTk47IrF/QGsN/5zCTb2frE2LypiVDj7UyWY+oIfC1029w9/ghrdtqdORtNM9q2xhF
NtBdjntUTY3xNUvnYo9FXUfPX2joDn1BAoYoq/HfGiqr0UKdrX+BYTEM3hR9doSA07lXNHdTG2s+
qeEWibpC3YS2KF0Q7JThYsSUtiUU9I5NLMMVxWDkJLK2goIRPZ/wtdFIRgnWrfS26R5DPJjGB1AG
/u1kKIQaUZP0ebpwrBEPIGaUfu0WnbErJFIdLJ/9Wg0Rnq+4KcI+GPTO3Td5BJWv8qty2huwCQjN
OqPcdO1kwKbX6/nGdgjaM78ehqXr5POH0InDoIihom8ycDwvUeW0bwQV9laRUq1nO9dX2GeqB3P2
jIfZGoy3usK9YvdeyLk00/IbrTx6ieVgxsh7THGIi7JbwWJHZkw9x84WFs49CnAjMHY/0Yw9iouR
OmSnvXQ+ZjwKzG722IyF2BVdor1SYhDlVuGAvsJcBqI9K5LdqDfyaEdaicjTr5pDpg08G0zwO8WK
7+bbxLasKEpSMOJjPEzt6C+ofk1fhZO0KxwHNp9Jtx9G5t4kC1re9OVQ797DAAuPOuKVU2TV5YZy
W40fqVHrjvKBWGjRUMcr8HvV/VA1JGtpTikmTq3qpJKy+lQmWnmj+Y62td1mfmhQf+H/pBg1B53f
1ylel5RKpeP4a7PP8tt5Hq21Mc42xYfKf3PwJwEwmPWzGDvLth0UIwaTd/6NJb3kkIVqfDpLYk4m
nf1H1xXDcx4TfeCnmr9Io0Us3g3kDgsS2HxPCU0FluzbvYb+//ZsMsT2ovFQBI2vD8epLTDTdOb8
OdYt685Far0DMl7cpObcf7KkNVqYN5ysYren1YDSlyormLWMJgBJXYsFwmAjFG4frsUUDieUfEAO
waqVaSDalGI24ggHZVTkVY/egGd2xUmjrqOuT8tVyzTfe0fnmMjwt36aeoG0aPJpRJ90vFjpaxIa
9JkMhUrcp3byVUdpuBKyz+e3BBTZuu1E7117g4GuqNPy/iAjfBd75hbqT21LmWoV23qDBLCr3XQX
R2hMKorCUZctwzZFg5OkoPE2OK+94h7Uim+sWhVXR5TC2qNZU4Re+6Vo4nXl0sEOMvSO0Rozkf2l
jkOn2qgGp8wi9ji/gSGZhf6UGY5jbCSTUc1A5dwEgBrDMEsH1V+JK3vqtXDfqmHym6DmGIBbp2wj
VAEJ39gcUNkphvX6EjsV5aR0sPH8xL0iB8UkvRa9ZqXUA5DZTGvZdfZOc1VjvhQ05IMuD43hjkPQ
7R7G0Yvi3VyZo7gFrTZPi6zRWLkkc9aVq77Jy9tQXSP98vJDEWo5NDcC6bQ92W2TTh11OGNeQ+pA
Ej7JRHhLrW4GrVpbttMsEaGbjLCTrl7X/FM4772+VLGrjx8R55/bhWS6GpajuvLAmgCJOeTw96yn
kn6S/0BvNqvYGfNMfahjKrDJsXZaC01D2YzGSi9ACapNOyvyXdqymX2ElmKOAdWdBm0kzPFquJu6
jDQocxC/FKEu6ilIbdHKI200z8NtUtgyQkfmor5b2FEp56u6963ybpYo7651R0f8HWA3nOWN5ZG3
o3K2bf9BL3VQ0dMg+ulAtU292pWPGGSBT6ZfVzF9Tn8hQ+RsBNSu7QwMlcS8ArQAij5iiuo2RICD
bYhJvS/O5OHPoEA4WQH9s+SuIEZ5pk/Y7LmF7b1vZyFlBE1g1nBt8amh3/0SYVrZ941ApW+MIByq
sqCq5NMx+8RyoTAuIdWQbcrr2OiSoLJRGNqeRIIydg5uCgx8H0urK8kT/fyo4tp74FTwN6LuOJiS
jLPX9NrNjG6VHIEa+JKMWXx0ct2q8TWAV1ugZDCCVJ5VMZQdiyD3SLSWCTUTJidV5drJkbK3bZrb
1E3DXCxRIJk3WR7ZV50cqj3KtuoOKf0no/YTbHtp+5GwMV23ppOuVMTS8EVh3Ote3d2ASM8fpn4I
b1vAAXaAilg/OtLFf6+37RDeZ+fyeeBoQzQsm1njpKFvWa2NXgE8mJsoexZ+2IxPY5i49cZPqRNA
KmG3B8kmI449YYgBlaaA/uCN6JuXnBoDo7yqqYw3sc1OTESeyHrtpBMH6xCiV4Rg4FFm/1YZLUZz
NLZ04b1b7kear+bJM/xTlXoWYI4OWf8yy724+hID+wjXCeQW54RmqFABs/FkcXTLKUnXZjw3zcam
cc3OMLnaMce9gjYL6+qL0894fZsqeW1NZHArpBfWjR42E/GlAzme5o1m+R/BLNGVNhHY1Osm61nK
kw+lZ+eE7tzt6N1Rdxhl2b6OCO2THdaqXMPgNjEK0cBP64O7SdEqukjq8n3p1ONrM7oDcgukEoJ6
ROPpC0vquN6wHctsOxQl2wISi9a8mZnC1984XpR2G2mbyn1wUbsdzE7VyUopQCBbikcDzfu2z7oA
aUtXrCI7MudVrsykuDOpKpB0I3DCQIGoo3rOilkNh6bEar4c4rQnjrYrw1gUiABJcogF6gMD7AmZ
XJ2m2CqjihBMYzENN6Xu8imztNbKZR1Ws72uXXuokdFk7bzAQGaS3KS989XKC44Ujhj3qTfrdttN
SfbiUa2xz2W6gV3b8Xc6Z4sdLtD9Oj0G1MwOj+6AteJjo/u4d/SJxsVda+tmepBMe9YXqscjxFSI
ZGhvVEyHPykS474VGNiWuJjVpsNCJRGoll69MEM0LRS38J2tqonZDIE5RaWJhJiKx5oiDUMldG4s
IpNIpxWMemxKr3Gh1C9OWwN0HGrREwrBOJwWI4AHOmeRZKdpB8ZHEQwM80M5p9FLmrUj26NbUmdE
AeRAwTGSGuc5zp7pEKe5+6zGWNhBxkSlZNcznmaVmlOpHUSdZe2mOxNINigs83oByDGaNgalT+0N
MPqQBm0SybM+x0+jzzmLbWQi3mAq1OcGYNZXzfZrtKvgeMrsTvlhwVLquwzcQB+KWHwZkrQpvnaF
S4efwn6W7xTgAkKUcAKOE8s8Hpa+KUvEd54ncXTMcZ5EVypmtsQLzmXX5XRwS7u+80s9FnEgSJ+G
fS7G0d3g5O1bDExVa2+sZHTlFtxAeUcnxb+TtTE8dGM9mSvJTSmWnMdTcdS6oh+vqJmktyXjZD/M
g6PywPGQRK0tpxjDdQ6oZlvVor5Kyoz6K2k/DRcQFMZ+4rkL4qzxnpJO4jgRBKyfEzNU4d6qiC4+
pgCBHJwRYEfR6Sn1qqjbNkwoG9tXxN4g1IaeEPPKln7obig42+GqQap6jDIjeZ0wI91bmhIfOmIf
GuTIXdiU7DgR+x6oglrIutdBIBHpevd0D8bmPg2rADEI5aaCc7T2/KsQtsDKS3vcbR62jGkFYw01
P/KS7q6ifLs2u1k/KaAERxqJNkoQLergOUI0gntGqeURAUOKQDWLwvVZVIX+K0W6Q35mJ0HR2/0u
DQ27X4yjicxIz8uXKD8XL+fBG18pQ6f3cT/lb9NEzzNghaGY6wiClmxgxZbSTbhm7DaTN2ju1U89
OLLN4MbOVRECkBC+qZ38iGOnr6k9byJjHJHWanTiCl755Heea27yuWtPLVwqLJpt6B4mB9VM6ptt
uopDossg07Pswe8147n0CwvKr9kbOzLZlGQ9SqfVaEWVvqROb9N/QtLPETFrKaodCmwbEVr20vcM
+um1cisQHJhQFnNdGJihik4Lac/KhDJeir8ja4ETyMbV6ZrNamdjPASC04h5E5J6LOAOD6+NW49Y
7bPOH3e9r9y1JPxc2zItr9FDAeJB5pLvq5RJc3T4xlNeZOdIIYxPZZWGCGo669EtNCPbp3mBt7un
R3HyusbfWKmvLaXt3ypdGHsBg4f2XJj5e3Lh+ktHx2TrplPr3JRN6LdHmpWPEenLKnXNatmoCbaU
r8XsTDTMWNbNfMunsI/KJCGgcN8ClR07UGEIF0CxFHt8q4L4tLR3LYled50DmcG0Bic4Ak3goQMO
k7h406A1X1VTk+0xnI3B7IS4+7I2+ox0tHv2klKi+8OkD06gBSnieFxeGyDfwhgoStNqkHhamUaY
HXjeu00OzWOV531LvoBf9JwZnBs4Yy+xezqonJehsGw+AVM/Vng3PkCpsAPHqr8UZm2cuhKwHjsM
RuN4KDalP9sPfaK3n4vJk3Q0On8nk8y6r9C2wDcmqYxYCgYaG89FxuEZ9cbSKIpRmKEvz8ywhlAD
t6OzgGqgrqx2Gok5iNwWrDFDUC4UokNQWcqQomBBcamuMoqvzhwf0ZJ6+2JoJn4GkTgHeDnLp6kx
6lUIv+UQ18J7rbOx/VSBKToo58ykcRQqKBrJW+x8BoIv2iP71gEN4poiOokxd+44WYdlYVBZBYVh
35OlaAcnH/tDY8R5txTc/XKPANDYO4L5tyx+kCIV9tSzDKD3n0r09UYwcSYnB5Hn9WsjpbGtY4/L
aqMpWEWiS7cFgNirLOzHs5W7G7cDY2539IP7ZRh15ifCA/Wghyatbm9qKkmpKmpW2F6d9TgyhMhJ
U39rMkwRP1SYE3KB7/7Y2g2a/Qb70MJGSbyhaspyZNBTrVaCZDXaelXWPHjSGJ+YRhEhWSs1CHg1
aoHJ5MFEpsANRCpTL4Z2IPxpMQvPhIJ3kBLtg2d800mMZkPMpbGp0q4160XR6eWJUK5Dd2ZTCAhn
lOR5LJutytvyaMd+uOpE2F1NKY111L3hXjSa/iipH0oaXRrWherMglu0jf6lbkjvxhwviOEY8R2H
enbtOHGzjEynftKzPt8iUXCONFLbtTIn9oCaOu8mbTp/SS0t27Ox0a5x4qT8aCG1GVZdMTtQK4k6
QtR153YQa5X280fdUPaHse21tTaJ9EjWhFna6POVayG/jCpvANYGJelLhuX703zeb5VrZtfkaoZa
ekkxHY2+wovZz126AhRh4H2pyNMgacHsHJm1kEBMFbvcBEGl1j4jElIgCwls9E9pWpn1IeVQi3Ej
jXbTMqsGiX2+ABpGxLyQmmuHJz0maKN6znC6/g6RZSJSguK6oO6ZQsKBwmjFvleg9YQWhvYJRVBx
45Cn23BcwrhjYy2cem5PlL3JL0hduiK75hzG3byonByN5ZH2OrO51zOIkehNFQCn196M2u1OQ2JW
vf01M/U/IVkvQNhdNCLCcSNjTzR38pFUNvjZ3/fSF2xcOA6FO6ra3HNxPjbttC+l/hOK9H/41JYP
jvc7fHfSCsPN89LYY5HEErZp8+6dU3msM+n3u5fWDNQpGWH0fuoUqdvsLFp9rN/HarYuALiRFlL7
kJm5j9r+mnTnA0ffT4DX/+mSXKDTVcgmhizP3IO5w6wd3WsZgu933Unr4iFxRh2tiIlNoirCT6JT
Ly6P+jtf+/x9vrvedBnQuVhuv4dik7NXG7tEe+fsCesSNm5hyzSpeu9jNPVLKzEtEDSefOfNvCCM
I5/3UlsHhUBIickpWyN+eh/V37qYS1A0NWCGxK73UIEX1bOVqp9c7fMd+xMqunWxJiUHaExOVu8d
tBdakKODQz6DCCcBIPvOOSvmxeoUro3xopK8iZF9teriGi/w8l1PonmxOieKA5zxZb3Pfe8lk9UN
lYyv73vpy7XZWF1WuJnac6Be62KFx/V9037Mi6U5Nb2koZSovQ6I3ptubJW9DyxvXixMoHMJTulI
7SMmCi+FcZ6uQnLxvgf828yS75amWxt6Y7baxLL3rGvUEs0OxWX/zlt5sTjjFm1x6/Xj3hmHq9aI
NnqVvmtOofmNDv7dB+dOzg18+mFfmt2K8U0fW7d75xW/WJmeBQCwM9phHzKIeoXQxl65jTLfecUv
lic8LNzuiHf2hkrDk5xIccHWJ+87NY2LdZkBb2hsC61qe/aJ173zFob2+z65cbEwUx8dwyghxtox
nX9fq0gWCpH9ZNv6D4ebcbE2pVbUYWHOHVRJt0OQTU0pjI333VLjYnl6fhtnUEsL5r+4iPWjgxTV
+0Ig42J9alHrZUMkmz0yCiT2ObbqxgDo9a4dyzhfre8ecxFNNghqyOVs4EAitOgxndLxfUfQt7ka
3704c6xn0876eh8axtmO5hLMZqCU3vfRL85Oz0BKMrtVtY/K2QOUMZwoylfB+178Yo2WMJBSI+Gj
YwbJFpBB1gYm13e++MUS7fM2KfqBwy3R8wfoLvRiyj79yWWxvx3Ef3JA6xdrFAuXbqnU5sLgkX0w
tXRTif6JLiLEtJo5i3BpqrNg2d3V7ryfKhmotpwPtucX8xqeRPSEoTHbpTbzbNyw9cl1ZBWcEx3a
tO0Xe0LhgoSrPxPnZUCr+zaUZLswGlCTaHhLpUKT2KMytJVp7xsF3n0cPrsTaFTciwuKAd7NWPrZ
da6jXkS5Np1wYyR7F5jUIo61Xd6L+0T61ykTqvpx+DCpeFpNc0aRjDRvLnnb2i218cEry2zdOXq0
QlbjrzPpn7uq9W2GvWSVR72BHjgedgYCQRuJAux0dTVNbrSeK7tvHxkAsLVyOVYLbF3aFxDALpUD
e0ABAY13AIqCiMfa1PTYDzhRK4pQKSDZOLn2mzC8hoe50qN2+Mj0YByOnbNk+K+1Qs9/ZXjyeaZd
uxN9fq2VA82HuNEeXFlNr5NPZODoV0WZQZIJa3draAB58FQCJfCSM+nXNQbADtOAAFNrp4VhlQhQ
8OqWGHTEghLDIYl6BJvVlVHnO5LW8n7ywnBja8CvHWTsJ9BlWNsUEr8BIqAwbwbbuhk8e1yTBBaY
Rt0JNxeG8KAMtW5lpWMfOKmff0gTZFVJp20MJCI3GYArGGwnmlXlsqjSxzkvvIDorFTruda28Eoe
ak2NlEWwUBJvLn06YmoJX/lG4MIJEIUCO5KT2sINAGWfxd4BKuOIykAdNLyWeN/swIjCkEG6UNw1
y3bx7jvTJoQsunUsA5NB6a7RX7VPVBmRIwx0lGH+U610C8eHVpOjYgxM4FsBYBN97Yya6QQ4a/Gi
Oaa88iwI9dBsRANhmb5dZ7X2rm5Udwj97lTxMJ7htCvPB9O38SRRFhyd0Q6KQW37zjmMUfk4dmpj
ZF5frqoBc5PwnfyupVN/ULZ+TCFRrlpowUHs+liWDNCZA5zZK9xNXdA1+qOBImStQ8HmQUv9IrC9
Itu7M81YF1294+H0FdEGYD69x/bc1/W4oHX/1c88tSxc/NguxaddjyVq2QgMkpHjFUy0mOEC9/rb
LObbrmPs1I0fuS0Y81bCFjKmA+Q7Bc+ZMdGJc/JMVDQ0XqajYhgaLBTVzPgj6RdhF+wGax8xp+JZ
9D0uSOnp92ApnIM9VhgJYNcWH0ZoL1wEMQYMvPLVPfCao01dw3wMq55BB9Uusxz9kIB0fW6bVl/3
pn/TaGm9nUe6Q268BGO0cyz6+v40rNtzrxl7m7FqbLnoBfVLDw3Wxksi+DjwCuAl8EwHZ2sPHpjp
NoMEtC7GZN9l1hUcs09uNHgnIzWhN3WSla3men6ekzwHi5Ak9gb0vxlUIzXToYn3hW7R8ypaBWIC
xC1TJnwE5I7tJvO6GRLrYJtuGi3NftLX8JqPduKb3hL2OMI0aFwrVBWhtixVfY6sXuKYoRZQTvLA
Tp3qzQhLjcJ51jwlCS1voy3lKsbveRjm8ClPnLM/bB6Ka0HpZ20W1Z4ePGsD+K7fn2tYlUA1iGh+
ATeHbSYUW1wGrxgkjSdfI4lDss5EWLqnzVKjwokGEPksPw/6tQ3oYjWNSqMPX5/FTa7UtJWHG+Yx
xi218lrpLj3Gv/MRIsm9iDHXqUQvD63KrxHWhEfGNlxrbOF1SQXQsjTE2WhomCUyghhjOzBAiH80
nHpbZnLLA6ZdR1h21qEbAz2mweBN6LQqWaAOsBsoWhj9WM5hM3+pS4RRWWtl9wi4TNSEY/RsaP54
n+rCeZZlrx31CuVjMPad77/QHO8/a8B3JVSdsnkIZf+GcE27gn2HVlJxK1G49vtIA0mnuKPLpnPn
O4KKed0VcT0vkQAjAaBL9nkQknx6cJjHpmFA0QscQErkLxTGFSNNhwzzXG2u/Fk2y9iXJcR2edON
GPGyjlF7lugidCZy4s6IyvFBg/svlBSjrd41yQckAV21HzQxqKBDgXdIx8F3A8vvPsoWHagFSHw/
FCNyuqz1FI0cp3vt0T8Epd/NyDKE/eBbZzFJhwExpHGwBG+CowxGMe4PEDQG6JCgrWu59Yfa28xZ
FR1onIB8NuQeH3CMt7oRN0gsiqVFu3Gn+TotB7NeWTYw6UAV0Q11RwYUzaIfR1A+VkxLdfpK+9Zx
rzSo4c2LS3snyCYZbezaBefly4chzo0POrcUXV+B2wocRSVqu36E3TT3S6+RlbX0UtN9zgefTluj
696pKeYtPGa1FTban4nxD5smnTG5aiJ7jbLYKZYU0ksEZ9ZXsBreXSXpmHZ58sXSadWhqjOq516V
+lU9+NHzcO6QN/h7lzkbMpyJKnbTBTFNHsRJ32H7SOBepLkxXGs9fuo+LKBTuZ1n7YC6P+DQMnYR
akFspm786Da1utbSQmzObQ4UwWIyVr6JCQ0AHV0mYH/XaTfMN0KfSTwse8+GFoFMzCHQr+s2d1Om
WCDqCFz6uE1Q6LnkyKostNi+QdOjqMv2CjUhuCoGM/W3I6bHhyod2oPnDuUjZql+1dlW9IQstSZA
QA/frZkKpLZ0/6dqnxlMAYLEF9tMm2pp0/VxyR6U5tVirEmetVlg4BCxtkS4vkrCBpa+o6zlWInj
CCh3gWWaXW3MH0UbjowqCG8bNNwG5iWZb0xOUuI6WDVWzztk37wlSfMYEogFaMnKGxWl3LnC1d43
E1O/yOS6CkkbqDCx7yrRZEFqNjbK9hYVzU9SxXNe9Wch7kUyh9W0AzKgLJglKH8XQBK48iY4HGDi
JgBnNY7vy+z0i8wujfG3x0Q5e04Yosi+xcJJ+RXAxbdE4++fp/8RvVU3v3/o9h//xc+fq1pJHCjd
xY//eKgK/v+v89/869/8+Bf/2LxVp9firb38Rz/8Da/7x/suX7vXH35YlTTT1W3/JtXdW9vn3bfX
5xOe/+X/7S9/efv2Kg+qfvvt189VX3bnV4uSqvz1j1/tvvz2Kyal73Kt8+v/8cvzF/jt13s4KK91
Jd/+7W/eXtvut18NXfxNIJMxXExNjos//Ndfxrfff2P9zdEd24L1aJuWONfXQfF3MX/0N+F4wgLi
4ziwSvjTX39pq/73XyEvtDjTzxxDD2mq+es/v/sPd+e/79YvZV/cVEnZtb/9Kn588lyPFjq2FGyI
EDl5vctHfAKZqJTUyg3IruxzDDi+kIOg5YeeMDVM58l0VPHauefpmpCmFYSUcDDwRXIQMxKrxbpM
exQIZuipaGePOJUYxwUob3J7kEe5cr1gYPqCyynbXzOCDFMdA7nSpc40RSxrNWLbIGOCzrXM5XxT
12HKxtb7+W3bM5sJQVF+n1gu9PWZuBVbug8Utgq7IcB+6DAVJJw3hj5k+iJ1EmZF9cIrUX8NGM4Z
zIp4kDEq+F8LhF+kH0YdQKSYd2i09Z9UNL/VW/97DZ+vpOXTUCVdN00f6+9FES8fQvZtJ+fUmO2t
E+oV3AsGRnhtIYOihAU0FKpYo/Fk9HCrI2sZ8dem00cmCpmo/cfXiVGoW8v2yxMo3CsI7vkhnvO3
KgLo1vrWrTWH9iew5HIhmApznAcrXboA59RC5HKAxpKNId7M+SdVj/Mm92/fCzeEZ5Ep+eLyCXFg
JwNbHatNOWqffOaFgNW2jrldQqaACJWW2QlfR3Pz3SL640H9/sH89+eSq3l+zg3dNW0kbj8WdOwY
LROw1mqjWQBMzDRF2ZGFYFyKQdDA1Y3NX7/f+fUuv6Wr0/JgniCYSnFRnpLMupk0zUbvK0x1gxJR
x7TWoBKEoAFSf5ZHdzKnn1za84v+1ZtebMoQhSwHDmu18buY3q/TeEGbhQazjFL39335h235++v5
rXT3b+8l6Ex5AicwCcyPF7TUUcMgIa25jWpe25ZcSdPatxagRx8uu4qiaKmET0nBz08ZlDiwC0P6
2YWevixizaQvXlTHkmlIoAB6/SdVnj+73T6uVaH7jIsXzsXtllGUE/8geOm9D45sE0Sm87xDiDZu
JUWbv77XP5ZOf1+pvm0KRLCucHT74l7XEaDXmqBk44VzvOMJBDWaY7b763f5sycKfyFFauSetn95
4koVtsjYWzQ8iga7TKMOcUzNtCVcKGe4I/I3WOyrv37TP/1qrqXzzTDZ8L4/3mXHYQIDMzaqzTji
oWLeT7esyNd/8jDZ59Lbjw+T0HVDmI4u+M/wLsqK3ViBl8F8tInh2/d3ntyBzVymCdDzyriicrUa
i7ux3Grahx7JhyAm7xhm4SPv19aG9KFqtUEXPiqwHGVlrWe8iAZ1K7mAD4TdIgsSETDKYU2/GV7e
eZLWVlpUwtorFBhIJVcqlHifX4tw3o3a3svdjRAvHd5ofxeCM7LtBQAmiH3GhiDSQvDcDeogIb93
iMyBdTEVs4aO0y/cDkVPlayR9DEzhBj0r2+IeV5XP14qzkbLtFyGltg4Ti5iSOm3vjafh8+kiUba
HzlQVFgIt4xTRZpZn7FbFllfxYjhbWylxqJkJsq28xisZtuF3OljnpwSaGibUFNMN0rR6GlR89ok
MROjTEVuiBv4Zw/vn35sprVYNuGHTVhwsTU5OQkh3EUJTAoqCzF7cD6XP7uP1tfiwAhRRF7B9MFS
gDIX1Lug/N7dOr/Hqv9PseR1/Vbed/LtrTu+1pfR4g8B5jH5LKu2+tpd/qv/D2NKlwtqnWOxv/8z
dvu3uPL4mr+q11+uepnk//t//i/G5fHTRqrXL6+//P2X7eunqnhNftm1+Wv5pf0+9vzXa/8RfwqH
+NMjwMTaYLv6uYH+R/wp7L9hPTTIknlEYeKxWfwRfwoiU1unUOTbwuBUdMx/xZ/8isODV3Sps1FL
JzT953e4+f25/z0d+PP482Ij8U3fMYTn++xVjm8a+sWppPxM5iZ2jEcnRDjfUEzGJ1wzSAHm7JI/
ZoRJvUkrdf3dpfzjY/xwGn5rCH23LL+9MahIh+1Z+JZ32T13fMNsus7qHutYIRrGZCvEY+JnKy1v
EePiSdJGVpWamcAUYXFMsEEyInQkSbbsQPj2BovUshXtXkxMWoyLl3RWqzihtmRC5gEinMNUwX4H
LqFmitYnA4Q0IxkCJ7Jvizx7qOpPsdeunYYJ2dW8agvnIVXDkbGADKeEC8Vcpx3Oz2U3T0g/nY9Y
8eOFLXCvdBQrrEZnrxzTT7GoN3qbn/yZySwigcmLZneQ3gMjmVaouT+auvUo6JFYTbfMk+TL2aOY
xdEtgccdWngU10Pt4wTxTmjaHhgzc3d+ybaTu2Hko7TauMukdz36A9IzUvA1p8JSY54y5pyVlrXr
3rGXWJ72qSlASsKjdebsgF73s6oHuQPIhNgPfkdOHSNoJe7xbBQb5qs++2G4qq35ZVIdoCPm3K1R
4a/NGfC9Yz1CuL6ZBF0215KMeBLOSQO0Q9msAaiYLQnGDRDNmMrzdl/DyS1FcTA8beVURSAStcoZ
d/PXD43/Jw8ryRIZGxZbHlj/IsJv2qboJ0OTjyNV9d5bwvrfldWECVStoALcqpDul+UAGU+Th8GJ
rmI/XwmJRDl32cKHJazJexic66yDwVUxBHdO2ucon/Axc+0qxjZq9paJXAA/cI4awxIx3RZn+BkE
t4FBDWHIggRX5ScPWxnyeXtTwCDG/LvRU+dg2fLZCPslBHgostNVQ4gOXz5enG8VOBYO53SJcv6V
t70qsRiZRLzLyLIPGoTJJAJbjUQ/YKzjhkrXUsT5C5BvPFz2ocF2EAxa8QJK7awLLxaG2y97VX+E
wL2fh+xEFL+lxnzrO8VNAUkozafryJqu66a596NwmefaFWDdxziptpZvPjL9YW10eaDC4sZl6Uyx
OGWmXLtiOg7RZ+GKpVMUNxFhg4xBKADqawweGINZFXmx88p+z0NLhhT+JCgnQf/xyD7vDaZhobSy
USBbJOg/BlEDkLWiHJ32EeHEQ+34D6mer2CNrlUvn6Ve1sFoTNcJRse6g/Y7gtSS1V040J8smcM9
XacKZleTHhLPX+kADWtq3mZtEpagnSzrGyfUHgQzBZLcPdRzs+spEOo5mn4q51ew7nawUjbCHY7F
BFWKcZidOzLdwP2oLDdoQ2wpltiUrMHUVVcJ4WRNKBbmch+CbrRk+imM8wPo1AOIols9xslZjk/S
S5d1b/GhJgYAFyunxdTUUb9T1QaIJtOFokDp5nroB5SPuPen89Wvb0DVbJXdH2uK/FPtsLSzlcvm
VHUlQR12Bmu4Lqx+mbZMmHCnK0AQKy1u16kxHgvf3Pwf6s6sOU4tXbC/iBNsZh4bSDKVqcmSJdl+
ITyJmc08/fpenFO320qrpHB13IjbEeepXBICNnv4hrWgX9EXK0of3BpM1mzDb14nIO+s8Saa6oPM
f3D8oyi88hTg96rzvdW4C0050pa7N/r51JnyNks2e5y0LmqdBSFS3jlu6mcHkH/euakLwSrkckA6
2zhntlVSulp3DzzuK5paAhGbUC9Nv6MvuWmWG3cyDzRFfyjs6La23R35ILppBgx1PEbGB07mz0ZG
E6uRoiYr5AFxawgFO2wN4xBZBsDp/JocAPjv4Qlr3IWm6w9NlH7fPhSNL5hdXNhCB4gWgIPSuW5d
95296Gv3qKus9Y5qcALcgkoviiQKrbGtfO0fkswmP8I1J3qoYB9D04yyd2bLvws6zlZYglpsIfmO
IIueVxyOSqsr9cQKa8ieNJEMbc8OdKAgdnyi+OYhsqfTMpqX2/luJiysDpu9ZIxA7UXVO8cia/tk
f/1jdJMPmZOYcAliEGnbpvZfSjh0M49tfRqnh4m965o1JBkwIW5rbVNZlyOClbpm81EY+9Y2DmNd
HyZaKTlGhCWfFEXdIAus66zXr3uAHMscHZPBvqRX9BMtxbdZFZ+Q14KfqC6kO1xpo7w1SRqmZvuE
Xeg0NvD7U+2hBNpn9dwmlqSncsiA6cyPLbL2trHCOIt/lGWzhxMDpma40nk3wA2eOxZzzZpv6Ps+
YfQKSqe6B8M34kin/2yxIc460fJIrG72QPx8jkv9A31TANVoYADl9rFTrctZT051gTvm7SXxfKak
E1gjMKQihBDCBN348rHWIjLSBGLEg6Xoh5Z1fcMq/X2JPzoE/Nut/f+3BwAKhX550r9t/i/ary9i
0H//3//Zz1vsv3nchAlNmpzZ2DOU/9nPG8Zfqm7b6hZSJqYriAz/135ed/9iu24QjSAQsf0438e/
4sma+ZcKdk+DZ6X+82N/sp8/C3pQ1AD9lyCTRmhAuITwXg4IehTxfDeativJEEWkNbT0RCpIRIeZ
LhT3iykldSJaFfeq8s7sdn5pSiQ4q7ByAx4liGRy979+4iMeXZNtyxIkUzmFXaf/SKd2JrQQW09k
/OvrhFz7O0HfV68ptug9sRadVO/La2IugEZc2rRaGAuEU5BIPxUAw09KnSvXeVPfWS1I7l9Gwitn
l+13/jKV6dt9ajT/GJphEJU9L13EUGerHewvoioQQb2oz/QbUkgapMBqLu5LWvU//PkVAWeyLhIz
Y208O6RNkHPp3ZRLYE5NftKhLZwse9VCtdGnR5XG2f0fXw9Eu8MmW2UIOfbZ9boi65xVEDdqdfbQ
mDRxGSXXrRWnF0S+Jv/tq73yDl1TcPTU6NUyzfP4dtu5XbqRnZjlsfcgG7+BGHRFZRstOpV5QIhz
//YFzybN7QW6jFF60lVMjURjXw6aZZljp0CiHKSa9dCNmXs016V85xm+dhGL0LlK86IAWHb2DPEO
EWXtWiqYIppag26C30BNmONcvH0zvz89mzFhE0QlHkh24OxmmrxuaGim2Sie2rXfWwTS0xvdkuib
oDuyTxrYc4JBdIA4Ge+sPufXZqoziNeLLb5GnErfnsEvi7pWZiW843YNxpEGwzGu+weRjGoYdTQq
0q62HgGkLH9WeGvr21WJ6zJfWmIbo2cBvTVfqReJaUSEkhdRaW5B2fcTR8Rr+PajPX+FNjMZ86mt
ESIhSGKdPdpe2ayJtgldk3oe8M1J9QH8SPNOKOS1q7hbDlLnVM3oP5vCbCwrhWImKvsKsXzJ6dJ0
yJ8lwvrDz4y74QjIvWh80duFXr4sNAl048poDczByn8YzKk71RQllI5yOFUsLH7mwOt+Z1EQ2zj/
dba0dQEAk1O7zlKJ2+BsXw/2i6BxBvfJorTRggPG4aWb95amH1DkHKbM3UX1sFcpKn377f02OMng
8v5IKFFEt30jL+/XGBbqi3LUU42tx5dTrsdB78iFtu1qpO3VACwQ9Ivob9++7HY/L+6Xrmk2ubqx
Jc0s9t4vL2tX8Gs1ZrsgctrFIvpA1hBteLQ0iMgqqaRXb1/vt+HD9djea4YNq5ZN4NnGetbXEbq+
gsND8JALS8oDKIx/VRX82+zVb3dlGvaW0mCraQsudHZX0Psc+pfLzdZuaEdbqfvH0lnc26k1o7u3
b+i1S+kMGSYWADF84S8foELF+zSviRPQtdjt1tadY88GX9N6KVXD6Tuj5LfHx42xU6Nkb9s3ifOs
3GDM4K901w46CDMXbY/0YU3m9p36ldfuCUQjz5DTGNWA7P5+nShrEEimsjo2UJ/a/l6pUn6nUBnu
e0EEKPjz58fX426fG0dN7exV9QAiCXNYdgAXtdg1QEGvOESkxIjm5Z2x/urD05j3QbEK9rZntxVj
aM6slYenxVl9cnKj86nN7/50gtxeEd8T/gY2yaqjvXx4Wre1Kme5Q13WKD+OVZ0hWsyqd17R+a6O
M/KLq5zdi1UClNVNhl1paQpVoTwszDVgQBJUlbmSFA9vv6a/mxZeTBR/X5DSD23b92P1eHlbrWLQ
MEFRSEBB3/RQY667x96hn3Lg3pRwW6B5+fTBSnTqkZM8QQ5KSIMVtFcA4C3EBZS/E3jbrvjbX8QW
jJjbNnTE2XqXgCyxl5KRY3djGQLmaS8Rrtphx+fvt+oAtbzVHt9+DNvX/Ns1TYJ9HIAcgy3gy6ew
qQzljGM4mEnhAW6kctktFBDn9qA8Asm+i+mAv+oL9BlvX/jVT9Lk7KxBltJYK15eGDQgfruSGnEd
ZtaB6nfUxICqoDep9jsHhm0K/v0e/++lzqZonFBFOq3cI2WbMGIScafBhfGwKtSUxJQHp1PX+yZV
NJKQtKG8fZ+vfqOmAz2bmyRpdHZx6Xb6PCm8VJBc6X5yV32/dIBH377K60/z/1zFOdvtEgmxkglR
VQCscD4ZQ5JB8nDgfdRG+84+5tUb2qZsZgTX4Xzy8sUV66Q0bJp4cZSh74EogK4BrnD/9g29Oi4t
8sXbKZo959m3gEotNmPkiMFsWtXR1Vf7OEZT/IQiyPgKnKU6crw2904Drv8/ubJjsiwhW2HUvLy/
xKnUCWSYHRRTDoUmaaQ4UACuhOYgk+PcGG1AlcEaThRif3/70q89Wna77A/5JMgtnr3FNVVrOrZH
Lq2n9v1KyfUxJSr9zsz32lj59Spnj3axu0nVu9WGdicwetOeB1u2a8N0doc/KrbktTHH/nqps6Wj
L92SBApfXgXy9QIxbBR2oFLf2UO8tnRQ8rGFdCmZcqzzHTz4C1lr3NDSVG4g4OD7EK3RoqJlJUnk
yO6dIfLqE/zlgmdLh6q3qtmnGv0tVlF8r0wNU0WEG7ObBv0/+NqIJlFcp0Jg0bWzl9U4wE5nl2UR
sLT+3W7H5aKF4vLOEv/aDRFIsQmOscrTlP1yzDedkTSxyTedGzQScdKNThpMXpCQTrJ7e4y/eilN
R2XBmZws09mQaBMVEDxcOVIycMMg1MsfIK5hJUHC+PD2pV77nByiNoKT6lYUcDYuCiODrVOxwve6
IegRaOpdqcD2/k+uQqGIatBUzSb25bNz3BzWbxs7AeAfMxS6A9BNTsPF/9tVzmalJe84wii8oaXN
mOXjUcGzI8v/6CpUNhBJNDgNn4+DyAF9PzL3yWbd0Fuz5ok8S98ZAq+9F1flbOgQNQRqebaC5GNE
n1PJvXBIRm6F3Iu5XX8vMPPKQKNyjVXXJVhsWVvZ8a97/k4zEaNPtQhcSDy1184Ci120oLYxoyh2
3/lOf7/aFv9ROeeSEuCMcTYlrFTJD3lkiqCpzUrzk9ZBGVOWll5cqtLsqne2NL8/QiodCIqrfLAU
DZ4faDDNO4sKUCZQ2lKEbKVovIod/Z2J9ZWbMqkQYTsqeISsxGeP0KHxSyfiGMi+Aavc2LXeeiBH
IUs2Tp7nfzwuqKuh4JtbM8hEnsfOx7JhS5HjPETcYP4gtrUYUM7n6b1IzN9/98sNobVltylx2YoT
+e/lfdVCE0ttOkiIxyWfvkVVYzX2TtiKumCypK0IgDaCy/zJoFUGdN0IysjH3osoKtMizhKcBfiX
O+LdGpoJMuNN6IpcdT0ZOTQO8m+iKkMbN0VEZJySz/0ArEL749djbalMytZVFr7fzs5xm+Wyb3XO
CwPfLJczUUINdPOlWCMqeff2DHS+yjqCAxrxVJvpFBaVeTbCeWMr5x4zAmBJ2MoD5ZZ/HiAjFUHM
z7mBdMih/uFXxTWpH91yl8LmoufBq6GjV6GoDDdwEWU4J7KpuiCKpCtZkA8VHUBv3+L5V0WrOUVp
9BwA5+Y8fX7SNTEZIPbhncUt7XDeSlfDZzLS2juz7O9P0lEputgGH1WxBARfDj/FqdpM9kh0FJQG
WWAVtQ3TieERm1H9hUZ78YdpSiQ51Klt/7HGE5P4u7Dnl0AxQeCJMDGYfNlP7aGGsXpRA9x45/FR
Rb0tQ79+WRzn+PUGLW1k55gHz5bcDvZjRQJI7oD8VflXZOEKZNPNinGX4geYwhieXCQ9KoU+UeA+
BXDxaR/HGH8TU4A+4LdYdYyLi1spQSyT/r7J8ujrWsKn91t4lh6zofy05vHJjcXHKpbGQWh4fz0j
w57GqHSja7yZ+XcLvuUtG93CpvJ1Xh4h0/a7Ol2ze80Bl6ZoOE8oQE5aBCDqWtenif7LYGZvlRyW
YR4x3gKhvKZFnVof3DblR7Mfpr0epcYFPcyEUVM7M5/G2G33RdQs10g/ftaaQvGDM6wq/ORE/Cgz
/N0TxHKaFd3uVGNQv52ocSFVJdvkow7oILT1CqQcf4nXOlEdGObyLaccAFuAsfT3wMbpi3LHpdKC
Oasg4o2NQhe0nAw4ZUvsxBRO5JMV72B3OfSirKOpeIVTT4TrjPVgTaVzQqtbll6h23TdKTTDN2a/
XpedzHa2ObS+MnZIqJa2UXWP08+C9m6Q4QJ8VHiovMuVHspSzXZGVzheqkTd1UKOHc8VLcef7Wic
HzODiEhONTZNabg7pjoD1K8kif7T0EaNshlFQbqaDCjGW3jZwRhr/SFL2O8+Qi1XYlqtze1JQR+1
r5NsooUVgchKpVVMJDKMLEB/npMmpv2EbmsyPek2KiZew/40JROFM1IRaKhrlEpfi4wWPz+H8vRc
9KI6AW+Mh4+KwI4H1ZoWIEmSS5JdpGgXT5+AzEcb388SH6+47WJ+kAoizbqxF+FGR35tR3ByzeGX
JLOl1SGpKzJj2dQX4qrRB23cLdR7H2D6G+2uKfp6owzGi6eVkbBOMbgsEC4yGeubhknH3Nsl9Mcf
41CmdVi5jf0Ed1U5toBK0x1utfJJm7M7kSwyWPC8ftIWjLlbFaI9UPiW0XUY96tR+DPdn8hD+vx2
qQdwD0ORYP0RcX5F13w0Y7hqjQ1YShNZSwEE9UVqbU0BQU8wFbRdxjHEgKmUs9+nyxKDKrQmcxML
Wg203TC1RUKhSOssWqCVlvEVGOWchG6mVY84bnPVy+XcIdtquvq677iiT2UJ1eO4SNIiyCx0G7Sb
Os5yldUAJ8s7yVmGgMsM63x+0Kkj5GOaatn5WUGXFyXpzZLcjaIdwEhruAJ2tODX2R2K0JLPe6JI
O04DUFijBNqQKeV13HfgFnyeCXq52QSjFqy9U5v0Adk5Gvmq7R6byaGnxKYEPf5C3ValH+D/Y0qy
MjqPj9LpuxvFWuCK0hk9dcgT4kVNSHkiesIDlJIzGe1uhdqLvBVWtt3TfDNsDNzQdrrM3sGKXpRA
Z6Lne8sblzpZhxIygw92CCa1ymRYLU5964B7MMJkLtbb2F3p0IqssSLPNC+ctwCHWEiM2073Fdty
k6BiLhMhQnKMoE4z4eqrIf9UO10daAdwVEVzdkmXr49KTMcOgjx30Xd2msXCm4o5uUnrrFo9p63q
r0au0pw/R1MaDGqjLIEUnWFBtSctj+4vpQN4ghFi0yZOF0Eq4h9xyxIYtEC6nWBdMnCRkrGN5LLK
Jjew22j9NmUAy2kyd8bPI92atB5klF0yp3XxV6tLJlp4ZaySbk2GUfWaLM34e0We0NmiNOC3m2lS
dqT4lU2zbcz7yUS86qupquN+m6VVei1yiN6L9QYYQL+OiNBislSIsoFC7mq106lXivVSw8vXOxQo
pdac2Rf2JCbrigWeQC1joMSBh+86D9UytS/zJV1cIJPKQCmha89TYBiz9pTEjbvJnNJ53UGCzDYs
ybg8qxRLJBejA1M4HBMqCd08Zd0azVrVdrozi1uNZuTUF+0KVjTtE/t5ELl7zf5JNw70NpufLQv2
8FGnkYek15y52cGoMUX7g6yYTGRmiJ/1lI7rDicvZaS0yHFTYFmlZyyxbYezLfqnFVZmytS35mjT
WD8+5HWqsUrIdXBxBRQ62N3IdiPoFJFzGZG8+aHk0ra8UkxoImFudjpOlSit90Iu9OcXg219Z5D1
ceCwGIudWAV3UOu4mfyVygMc2r1RZPtkbPUPiYSwGkI8KVW/mSSGa5kxETnW0iXBUNhtH+KHo8Cy
irED43Gw8eCQJXIXX9Uo+PMc3PPxZqkbvuj8RjAOc1RMvm7P0EgTOuw/qzT7faHHg1DwWJb6p8wo
c5Mn2uX5XpBgPnSm3eqeaOZtRJU0wnu0+7uXwkSEF6R1G/3E+jwDRQBxYQNfN8zGbyy6dsOcaAet
hRaCd0dQ7AaGViGgQfiukzsDhoDjR4RnHR/3y6wHnbLkDz1QcjVoSz3PWZon/DOmMc3fVmy05bWl
JcNDtObpELrgeb8YoP4u8x6bvEfVI+OjR4HwUxmYGzFf9In7QVrTmqE1UijwE0tXYgkq6R7yadmm
fQUCH4vcqDS8QLd0Jx1DVm4re0lR8LjTq6yp9otE6BEOPGzq8fKFW5xEXNPuORfq6rXk0L+biN/0
U2NLeuvrqqrhbenO6h4TdUm2VlYX4o1l50XqF7MyOB42RUFr6qgnqD/tmDZKjc7162SMcs3LCTO4
7CPS2OVI4ZrLoV2kGspWlsK3wYgPn7SImf5irHORBQuEFe2r7o6p2HHSavJrWa0k7AHGJlBt02rc
VO/Zoti3qV6W832ZTTm9S8aC0CLZ6e22n3ngMFms8nqy+0HJw2pQV9r2KUcxsupDN62TFoWj2be0
BkZzO9Uc5xWw4IGVa5RfA7W3FTnsUP00cFSkpVhdsfUNjOmPtEi0/JMtKq1QcYrQBOIx5Yjemyw3
WrwZkE8V1iWA4bCo0jYKzD7vBsgtZV/fRHiijzp/hrVN7khJ6GgrfjJT9zGkt7YefMweSPTmkiiU
N6JvgQmbTslPShUjuiVgDNyrJVVMIZJWc1+RaCjChPwmluWB/yXg09WuSrI6LKcjr9LTmfJifLns
g66A/WRuCP2h/Wzwu0GBJLWyp41hnPZK2fcycFr2pB7V6LmDp22ePhRZb1inGY3Np1GwPtIaZQsZ
FGu1TruJlmXhhk1m0pfcqnF/L3UgBxiaygwOruIMY1jA2D+qcSOqC2yH8/rQtmPSBawWtfMEWqmF
FSft9OtIZd7qixzKt4cHbQXZNJS4XScck60/rYtzj1uvajbTNthxGOl5FMZzMiS+rkUOwqK0EnBi
tNG9i5uludZqK0PilyrjCS4TlZykHJPPS67rn7OsksnHrK7oITOSNbtJ5o65qm3S/tgCCKCFzXV0
VCJukbFjFEgkbEzJpa8RrojDVgiZ8bwdowpVo3Vuq6UrnkVeLrZfdh2dnKO9muycdW3SAiOz57vC
rqtvzIV43isoI76pRYA1Vj3LKOHVhUW+dbUmv6r65HmrrzD2JeKzH4vSSZUTjEN0M6qX+rBkfR3t
qIArnvGB4lEhTgOWvc378XY2ciSFuCCin5lm9Rxdaoude7Os+c/ZYSHbUVzbXqrjumBXVjTWZNkX
HUe4CGxIhT0Svn6n23VYsBaESk64KNBFRpt67uq1sQM/3kxeR3X8J9wRT9G6AJAv4q/mROtrV243
bljQFwIK8Z97PMfeFE385qgYb4Q9pzetM/yoexeIlLNkV+gcuIGUYtwYF0sku9uEr/xjPc3pc5Sa
2nCRYFDEozs0oYVbC/BL5SCGZhHs9gvh/5CcCkSjHEM6O4C1/DYUY/OUKcb9zDkowezCvgi3+iZP
Xqrc2NOjXgWZ2q2B2qaN4yV4o1pPE1N5sBE1eu1ip6BTsuiunBx18VZKhS6jSTwssHV9LLDiI66l
+XLNIZS0/eJcOYndhNriuo/ayPqXRW3p58Cv/Q59Cb41FedjZazJAWErreljGnKSM++kgyMr7Yr4
lnXtW6tN44dWVZTDwqJHkE8bjQbEyMQixTtsg3p11mPCXp+OFVqWmMPsJ2rbJ6xb5upH9PdcG2ZZ
+FXTsrdSVPqJzfLjOlcHMdQldSv9BvuiEH6CdYh5aYWcPqpy8NkBQQVyMuMpbYr0IGSZfVpZSHYK
2HHfmBpAbdHsXFkKYRMGKpwxT4mk8GW+3Hc2y2LSDAbCrLS/SIhm0xajXvZrccKmse9tGOs5EHDU
54ZkRSTsBxxrgEaCJJIqBu0J+aw82HLO91LO2ucV3APRwCJ7BN6GZsSKVfsGUzoC7Nk5zUtUPSyK
VfG352mQL1Z7igz3qJCZeV7GrrmYxvSTWxrJta4qpV8baufXKUIB4FXKE66u5nJpzeqjYxr93aL0
ixWORgQqoJk09WAUiMBVxiX1N3qIuOHzyNETvpV6QcpJPrU4ttnOVNlO63GPKG3SnaykyRZSsKr7
OaWNNAnnomUNFmAkqRGqPWlVd4shaIGfZHpB7Z51KrpyfUaqCdQJC9CXwe0OZt5f01e2rZlV/k2L
e+WUpUl6SGsiEzj40swXc3wre7O7NQqRfkxTq2v8EX1eMs/KBSGKGbh9zbw2Lj8HijbCMprxN2XW
8InQFDIw5DLgJLr8e5TH6xG9o7gs0E4ijtpciyxhWW0YAQaY9DSVVfpViUv5keJf7VgpbbdrIoIP
3mJZPGJHLaiTbcYwY2NZ+Lg33YUDw7CEY8cSi5A0upA1v2Jt9KMxUvzqr3OOnlMZGL9VPmk77Nw1
y1MhbrNm7E5Ka35KKM31OSrnyEZlfhpy81G0UvuAmR24VWfUJxO2MGNyneWTldT2Ne1kd8wg9s8y
M1gsrFi/tfPouTe6p4EboSNLh19YmoX8MhduUniGk1k7M8+6e20t+2Oxpu1BV6fbohqQdFfMstgJ
adoAOqLfUp5BN0OeG7cWqsHLIUINi6coRQyncyhhodJF4pc1RdEeB39JB6BRRp+EviCaocbcEf4y
dPXoa1qPKqkyxHoo6oY1PJ1z+qJl2s7tvlW7cfbZyg13SSVpRIgccTci10CHnNJ7Rp8wUYYAh1AO
kqIpFGRyxCLu5slkbnBo9DxZIJuEV0+G/qmmJWSlk9nSvlGcXYaJ4XZRmBvSVlB2Wdn1HLsQ9wkX
FWgxmniKIcYBV/NrponK14utR8mYaue7YM7N+fwsGizdQSv2xThHFG3RaMhBs8vxfiZDZSFiNypC
tFNC9CdxlRKfGwOp8XJlUo3QKBMCx4g6BMqsAh+sn9Y6bL5868f2kYd0kC+WGbP6lIx0POdqMsrA
Aqt9q0Qp/nHEVTbCM0dfPisZZgo/y6yI16LE+pNUYiE9chVWynlQ63vPUc3pCqoQ/d+ZKN0frVS6
b1bf97cFtC3E93jM42BkGv9eKamTByx22E16yJAtxwDZxrhKba3bpZY0HqpaYXqjvDLNg0mBGual
Oknhq4GwyuLnYDDrcOR05Aaw0hr6zjuru69GmVoe8K7J9liOe4YCebyvhbZkONnK1ta9fupnUGVp
bxIgo+EVQaqSVOoTHhEOTRX5p8hDfDVdu2YtkME18UDsyWrqB7uHIelVaxc9GWY+s/a2SxrDZY77
56HNzcyX5Vh/lfnYlBcz7SVUe08RsmJF347OCyyVFblcJKkpNnIyDxqqVSAUHABoWYqa5nM9Ovz5
5UIA1R0JInlMtDw4La6NxHOkhptLm+u6oW0wd67GqnDu1mZ027DMEIwT6GmXOUB736gBeBlFvWhG
dt3UHrRTmM35SmtiiwsMC9mIAjitKO6HwGbP9t7FetoetaJVy71UO1bCyPysm6WW7MwizvIdnFWn
pyq5WBofus64HpBK9P2uYNp+tPCv/kSxtV3Aaqo7J027BIM1CumAo6zQiPwUzo+aLOW4i+1eZfTF
SXQno9GxfUXT8J1LKkDpUE71aPUNDl0P0GcIajP2Mg5/DpCBHUVfsvYUYsYNnAPMyJ7RGy0fprbo
2BMid7xaZcuxzIU9xU7eKe3Gg6anzCwZTg2JpFbpSIMDPmgfJf2m8XOGrbLfDUWpdReC+NtVhfJ9
uFdXuGp7jBHZdjBpqInd0YyrJaGTgm8gTgJqElmnqqWBqo+mGaQr/Yr0fLmp49MfrJzIFMkfGbkc
+JArQhpP4MvBNkilyHWTV9lXMbtZhYA5WW4QajD3DZY6JHBgqqrZgaDrrwc4hmmQ6AVEyDkpxcdx
sGN73w/LaBCJmounAT1sv08bLfk+thzLjk0leO1Bk0x1j+M5MgbWnr6ejQfUXlb+oW26qrnKqPCh
ey/RimJlIwejc+fQYPvcLFhqd6tbSoQiZa0idC9rEJNEtoflwekLBY8fkxyBW86enHhIYd/CoFTZ
IjfFDJ7I1aYm6OPBmHauNRXRVbOYNmo0MzWpu4kst6N3MsdWjFuUt37f1N00NKz/a596Sza48tYG
GWSBAzJXxy/XMq9vl1y04kpdqlLlzfaS80nZDipBcj0f9hYF2BUNMnANvUiPS/tixitfU13BNuEJ
bB01vMPEPjEEiTGMlRfRzKM+zpmS0Ao3z2QGTkiNsvlIMHPsb7sOc9COuV4b780OGGi7GzRd4T2W
ZZpZe5lGbfMRiaBRMm6UafoQLTqK5laqpXJMqA6rj85sUuTXL0bT3ufx1NCRWo+lBfNNJRZqOUQR
2Scmeg05o6LZZSh9kRqKuTfJF1UXHZtfF4SkQLTu8RGmzXVKEFCWnosCSEhfLcktCW+uh0mqfr/K
euP0kcZ+7jtj/pabHODwStYzcTt16SBfHMe6mIsL4jW9+1DopMGY1EplVWqgh1B6Ro8jokIAHelM
Zz24c06fM6I/271LC41okEAbnEeHwQChTcbYoJUPXLyZm7uZ83X5iah6MdEka0Bh8xqROey+M2U1
82u6UFViVSQxdbhWEBLzg9QIH/mx0uADn8xpdEFhuYiU2PFV5KA8QtodMhi8aVkD4lfay04FnYn+
OIoURDn6ouPrDtgMxuVj2cx4d+xmHtl3Kyzoyh204EQBqZxIZX6gHBmja6BmZY+rCrCnnPZdhB/z
tsz6ZTmB2cTYZnH2T9Gfj0Ye6OQPUtL+YwvIsyWIkx8UhLCI0ZHVaKFZ5eZ4XViaJD3vDk3toI+n
zBZzXFc51U3dS7v5WglSYPdLoTalyaI3K3W9/zu3+d/QRvgmceR/IEuEHOS/p4j8r+c4+Yqvrn/Z
T8jP/NNNaBt/bYlROp9ofaaNzSAn/E83oaX+xXdn0gtNYSydBBsh4190EN35a8vcqmT6Acdt1VL/
1Uvo/kUDItVaJFwBlW3/9AdsEK6/Vfz9mk+Fu7nVjpqCjkVw31vb4q9FLDi41c5UlGgnKtC7iu78
xM6rB+gqL2k8tfzCZBpnxAK6HOOjMiafcyNTQwenrkrmaCdoLr6S1kzcsYssM0RhNgyUigy57UsC
cJU3wMS6HcwhincIpeyUczjS6ts8M7sRcifBVJXf0mg2hwJ2BVL7bnYUlf4wzXY+rTMcxafa1WT8
VGd9+Wnsadpn9fhmD2L4UDAJq55wOwyxTlJOAJfpnY8HdJSN5Qaj0QOyUJXY+ZAYHBWFh7Kvqq8m
GbuojybZuliVHKRsrpM66yGFYEpUqiDfUg/H2jFxeLaFOI5JP/hmM5HKUlJYCrNKYI1mfJWpsFS4
daXRT0k0fFlai+15aWjU/c5py3mnvOzMKoWLHFOkWMy0MFdaC8ungkUgREWWRT9h1s72Ra4iHh0b
wKOeq+LG9RV2++VuZG547NaOjmYt6DqmW0Efs+KNxoKvbdVhclgpnFOJvpzJISD7Vlg3Ze/gwyzF
86CQHyuJDcRNec262cXXdTlBNqZAvH1sW4PJE8QC8URl8KzVAocaOTnXJU2V3Gg5UxfwOyx06JaR
Xja0o01hqyWwQeakpz6I4Pc4+ElnPipt64DnxTtFDE7F0TdnkV+RanOQZ5oot5dFJPfog/sT9t1H
mMGEhKzBKENRq1k4qNupjsd2q2b1xdCsQTzWt7Ia+t0iGi0oKPOmbsIKxYi6TlIiZIpO3ZtrAbvb
BZOSFEO7H91N91sQLYXuKEA3D4O5yzUc9VAUBwGwvTeTW7La4OCUXJ+mizoplge7oxYqWNL6mmTA
gY7Po0SbmIR2THmkL9eCMBsFDiDMKAtBsZVmupdlzoQouaCpJO87L6Gtpf5QlIRfj3Ui0jJwdGei
GKwACBKYme60vqGoHkjYjmICtL8NDjvT1zo73XdKfDHMU/TF1chmpEkHC6Sl6CZYzXknTHLhMzM6
IU+AVUAcJpXcyPBRRKt9kw0jATMmDfkDeEQadhSKe+SljRuySPBuN4pgbZ2mNR6CvnZUILYz1ul0
+ZKO5XOlp/tabAaA/nJdMyRz7jeL1TakV4AYQetewpCOHumNi3130nLQuhH7yxzchGdWbLn4mNI6
JR8LMnIvR9SsPzW+qJCBvcxH3L04pdc1P1rgDMMkr6p7Y10XKjDmYbha59pdCWkoUX5EUTvf0sfD
XkTJRkCUelZRrp/GciCna9D/tGabgl0t7/Dr2ffxqF6SLmcvG9XKchza8RTFU3aSOhloTzbUNXAq
tcrZS63R1MP/zd6ZLMeNZOn6VWrXK6QBjrl3DSBGRnCexA2MpETM84yn7w9S920xqEuaenfNrlVZ
ZllVpRAAHO7nnH9awHzyC9QqxdO/aHAPb4H9IpPc1Q25NvUz6GWLvp4uOXPnBrnCSsOBZA+Vj9cO
90mcx31YHoOiiITTUABeCnLkMOoiCUtivKUrL30APr4264E8uxS0hNxEgCot0CwSM7LgbY5RjCn1
hAdopo7OPOAeIk1BSK0qMcKFcvGY2l3nb/qI2D+8nfHjIWWP9tEC1F5JeRhdD2Z6ToOrHMSchMcq
CROXBli9TdJwQLjVNxu5EeomI2nWixVrkNyiYs6ykiYch+a0sOWt2TZPdYlphE3u+ZlZTrAJSPFq
B0cbAeaYKes0MzXi43WlpzZbX0tqrsA2m2eNV1A6DM9tWgpApjZY80xZZlG6hBhhl8BEpj/DC7er
mRkreQ4QEtSzo6cKk6bOzM5jUysfY0jiiot32ybpwtrDm7je4slxq1oNmpxRv5UMn/F10ASZawPJ
3AWauEgXb1Opt7ZGXDHKDUdc8W31kf213jeR2R9sfYCS0CfNNpjKI6b/ukzMg4ySyglLvI/IfG2x
zPdIG20ZIhrw8BpdeK2hd/jcmPWZJA0Xus1c3LFIB21cvCojYlqRLRnbkjnbVUI6zF5tCBbskzi8
mzuEJw5y/G+qXV11C3yRh1Bjsrq8Y4FbTt+bV/AfmWYo2pVRK5MMaF0dfVv/EU/Jd2HCCnLhBVpe
HPryecpIg4lBkI9sFIxvSlfQXOiwINR8G1vaNUeUtY/yFLlHgI9PJZfZbZ6JHIzKylaqJFeHEst9
VnCac+r4i/EWYW3zc1HWXt/iHd4onaeXM4hFjUk7Y4hmPxQY0IkIkyW4ZGDjCU5KJXTwymVGQg57
Kc34a0OqXWV2jCtWMxwKoR7lsbz2W2Vu1wMeLuywETGrD1WOx6kXxRmbRW7Y8P9zImZ1260EBnwY
ZCU0zZHSPc1Kn9+2kSXtolbkF3MlCon4XEaHjlFHdeRGmNTOrlHntz7cA14kZq0cjnnSFFeSMmOf
i6hUdf2gauJ9yDH2PDHnAqFp1bDeECc83eATxUZFo5QxtxDda2/yza61ytZz1zKg+MydFe3V3MhX
kx5TafSKWu3bNmLegpWQwXRlcMwmdTFykw9jFMQrdQgPo2UCYWKh2nIK6Dk6drNpvyWmDkVmkbVY
64bw5ktjgiy58gkvOdKUGO2ZrDQjARNjebAr0X8zg6QWh7ER57Qh8WWDq2TcYXoWp/lrHssejlaM
In0ykkmtyKv2FptDIlUMxT4YPvF4Dr4TarJSx2l2YDAFmyTGgFw0qg3zayTFF7aPwemY5gQ9yPS6
/RgdMEu/jnwBRMYyCatV0GT2JcN4KVhHPuWqA3yevgQQfxYYntAEh2lC3eIX2SwG/qVPVmVkZ9xH
IjDOR6uiqBj1jAbYAaaKhLUSZZ0HtwHzqR9p3l/5scwgUagAADtQPvJNeYNY/M/TVBb3WmmWgUus
blGv7cwyn0U0yMeyG4GfNIpS/zyEolq7kYERr1MSgkn0QScxjRoEreI2riOJYHCsjIf1WDMI3/Sa
NLzFipnj9lRL90T9WN7EUtpKDcwZgwJldCQS59U1tkfGRS/4aC018cIxDmDWEynbxCUhdUX/UIch
4boKbLqJzXSx2ifOxSPhBGiDleYlI4LnFBYRH4oRA6CERfkwJrKP0ZMhjwoMEPkSb44DZuPTuix0
/4xoqX4t+Uz5vNzqknEzlwQye0GYyTk4b9i6IWNlBgYQjlKnWkxaDauI9riMCWmJSti2nRjWuswn
r0TpjzTSGLUlqjiP5No8+hOmci5Vk2W7MgfoCwOPeqXOaUO2KUwlw2g8Ivniq3DMiCGBZxHsMcE4
s4QWbbKuvql8zrJSJ7YYseTG7qSbepSZK/Zm1OxJLR1XcVzfiQBJPjVs+DqH01ZOshwnnaa5N4d8
ZE5IFOwLLKZh21mF8sZrLbdByrTCHqQrGo6RwXAe5RYVuP/QlgTMJFCMnqoKn2k4TAT8BP1gDXfs
21a3h8gq9tDqASzB4e6WMTaxE3KJUw9g3/DSg3DdqX6KddqMh5pRqO3G71OydoNSlXZ2oabPIWwL
t5WnmiiURilf52JBhzVFf9NVypcVRIh9InXgK8wTGA/MxKGkh0412Sdj4PnZs4c4Jainz75Dc+yn
fT/HWorVbzfbOyI0pJXiS0oFNtdF5C8XXXKrGHNvM2fN+P9ZIutyd4CpmTlgx0ZwtMTMQw51rQtW
RZJHuPvEQb7ql2kxpPRKy8+JxUFTHjPX4KxD940dodW06PyCXr0x4pItw1Sy/AfyQ12h8IbewRAZ
Dyr4lHYrpg2CQaITssoGzuBwdiX8DD1hjcZL3Gf9ZcrwBM7YQLk3rAI+sHxyggQ05oaJpV4+1alJ
cc3UaMc2AA7k2IQTP895qyhb5HNTcmhgjjhdFkuu3EmtA5U1qa5SJB7fEzMUmN1VNjUo7rz6bavp
EVVlZ+rlqqxSTt1pnI4ZiENzyyGSdZzTQe2vpCK9USKRFntSNYD6DDEqLReBXIW6om6b7xXAT0cG
coljWLkx1TC7Y/TdPNLkAkBJTWg96ILRNe51KQA1AG99UZqgSD4w8kuGG64JlaLVvvVamsMRGvCD
Ygpb5e06I53Nzer6si5MPmEE6s8RbpWBSzV8Nc6V4lDAMWZuAvYTr+/0wHZUsMlmKYsF9aYt9foq
S+MEwhOol7QmXQl7QEXm1W/kIQncBXZY+FxJHGyLGdtdV8wt5PoKO+HByTuSZgJpSLR1S8toPMET
roDa0yotPblstXtfyoDJUUs0yYpBbjY5aFMwvEwKDjZYRlF3iMIgcQ0AaMMJ62j5ULMse6t93UjX
BVbUd5QvNaxcI38BqzSu/SwoXkhRtioHxpz8ENX1JP+olkKOGj8hjMnIJMMD7of0p8pZMqx8Ejbi
o05zZu/iFhv7xGlKQ36MCk1NPQ44KggTI8K7PAgn1AIGdjMYz/WIfqJM62msSg6gWWfy50JuVQn4
GvqS6QEGb+toEhP76jDMxQpYKmMeFxHoIV0Ru+0/15HSj4dcT6JvGOt3V2YW2W/QWftbrSnnFR14
YT9WCZXcvjHZzdZITyC0hQKzaFfNrb062M0NkNAZqVYLyNfI92VftnDRdA5sZ5rSZCTTZ8DK3ggV
+0c8t2O2h38kJbsGl5u7JVl3XUyppNwmsu4/4b5KZzLUo5ox3cDTBE+YOgpvIPJi6TNWwqAXwzGz
YBI5GMNO6mUTT0tRlO0RuolRwAqGvedJkF/rPQSX+DXI64E4nFD211SgPIyGEfo3W/MTCaaJBAUn
tsQqZilRRKexdDWFBG07oyUZnFHTtVHT8XSIrZYwd5o2srrOCS0ydsxImssai37HkvIC7MzIH021
Cw4UB9YOFqt6UxMv8pQGo8ZxnlqKo9I+c8qpfgwhJOxh91pF20euJaA4JiITh75U4D7hXr4yRN7s
ZXuaLyJtoCUfo3OM1wd8qUlU9/lWPSxdpvDcVGPCiIUiKdNNWqbaW6iOMdL4qk+zrR1LyTaISBpn
hNT3Co1QbtdeDgCZX1rw5+zETQtDx8ukJfLLfmEcnskJm16VPPVDVuL2xkdxYYLZZdshkmy7c+S8
22q+BWqD/IL50k1cFjeyFT3Etv5d6nz5AXdWPhiluh0LYBZZqi/Rbx9qOb0a5GCLeQs37sfTRUcl
dlNSBEPX1Y9+mW3hfEsVdeh9m3Am5STZ9dkL5eSzFFcs2vK6FsqPTIkPopNNN8HDEMP/ZwGU72lm
uwv8+dqOYcC2eBFXqJI8hnYPkhoFTo8xY20VV5aSfdNrsu5k6WJINf1QBH7IsEulzgiLi2xsLpip
nA1YTcLYm59xAftWMN+HLhPhsFeWjTOyjzphpr9WkNq+p9AV2YVsbHnr4HkUyarIk4NklwxPbCYc
qYlMs0Mk0NpwC1RZLAumhcBBn+soTeoz4CfCvoxu5aym4JipB1ntPwaVVaL04po0+vu6oVfRmxmq
ANzahjhqkM6kqXcSKUHzVo5RrsE9hdqi3wGSzBV4ztTxE0yj1oK7ZFYrVAf1gcPz3J9qDiAVn1t7
Hi/0yt6Gs3HNuOVYwCUbcmNlxQwjUh3Kr0K1r8Nvh0i5xT2pwcC8Vz1fxGtTHs+kJj9Xqa79ZOHi
Gr3kJARrGWl4GAwpO2I/IXNqFxdyj0t6a7TfwJJmEgPhZCZVZO9EPPJLxvKCYqhxSQ10Qj0fVlln
GSu5be+Aby5rxS4uSmxpCnocuWcnHk17rO6qVn8TqaEelEmz9kNPAxoMQ3UmkZlxrhjjOXUQWYKm
ubVqhQlXK7tg3D+CXIOx6s/PqqEQr5WEqyFNdkUkRYemCC77ETv6UZz3YDzXamoMNAYwmUq5s/c5
q3nXFFK+1RZ+lVEyOzI7oAI6kvJMNFW00+Lp0SYxDSj3ruJoBsY39myog+vP0uAqlbkZ0/Qc+uC4
M8L4GrmhCSsp8Rd4NToUkt6oK3V55z7d45z1L/7Yao6AnOFMEU+zSOfSy2JoBiId251JppoixTdz
ljLb6UusP5G7vTSatTMC/77DsTgquj3RDeZGTSboeJxMaqFeK9TVSGmi7dTHVKtwb9RS0bcx7k5w
zbXGmTJddSF0dayzfoaWLrCZxOM0AgqHEzawnNjB3VRkzQ2XKVdk/+nrpdXdmrXyDGpoO4j2yQUr
S9PJISVvjUapmQKLYy4GWL6MuZyuTG5rI7vWY/9bB2fSszleKQVo2WX/R8qAJLHlI0DT7PkRTj1l
GdUkNdlXpJXl+4KMSEqFNKztlBa3AcsmBbMJVf0RbcC4ZjZxwbn0pPrVGT4ET4XZDyuMexb+J2Po
JXIZEY36DWSrdoNoPrdMFDGT0hwCI2mfbOzcVpoW7SpgNrldaG0TLMqLLDAHOjx0E/4qqrRQ2pJQ
lupbJvCMMHPdCPJXlVS39Htto5yYw8Q+RKUy3zQFnMOKsPerOrTUW2OO50OfL4GNpfxg0wCtQkg1
bhcXCKomKcZ9v5mGLXkPzcOo8/Zhu5uIB2pzDVlium78cN4DmEFEm3Gj7ibG8rKozResQvDtBCLu
IbkRb1Vy0vQQXGNfIdVFwzyXJMMzc1ETBHmlrE14m05bRtd+HO2LpLi1svkKq4fbgBrcqbrKPOvr
bNrGU7dNqRaFJjaUWkd4BjW9keF7ISiio9sQv4wYs2YK+1sYp5XLBCh3sBNVyEJora1FeidjwjM+
XAPuI9+sOlcPtTzHu4SA1m3WQnQSTYxNWmlmKyWat8SFHU2VuUGWRBddLN9NlbGVmxJiPYOtsyQs
8TGcqQKCbpxx3cU31Kq1Q5Q3ukOE6S63u91gjvsmy/wbKADTIQhipfbMRN0FRkMroCYNDJ9c3lZz
fC5UE7VTlhzRLrXEjvTJgUADAxZa+qpZEIh9NMyOabV3szKEt4A0shfCyFwPVr0fY6hHQdjc1ibu
6WEt9jVjxzLqYWOoWf5A1ukI2al4CaTgBWmfN/j02pk+tkR4Dm8JH0kB/UlZolEp3jR22pmOjlZP
ZfJAu8ifmoieTwm55RoyK+SvwYQAI9ff40F6MicoObWy0dlHdpGWfqf74ICX5I2oMnIawkcSS11d
me6CrKqganR3hlYa34I5UNesPX681QS5C0fliJj1ZbYG/fviMxOO5pMf5Q8dDxQPP35zVYnNOJU7
LTF2EIaPCMV/CLmHuVUhY/OGSCWrUWCEtQOqytymQ28jM8nW1lGVFOtqnCJPL/Ii8MC9/H3HNnWP
ZuYxbvV2hRDo3vTjb7QOb+rcXSTjkhcp2nPqwsntVZLNAuwbkKsjcQ2ZpfBn3lhGSzfi8+rqen5G
MGI7XVyZl5WZrKtCO/aq1dLoK5pAd2YphuPL6gjT2WoRChVVQNHX91EOR9tsPNI1WghlBqbfUUL2
DZMw8wI2Fm/TAi8RTagfULhYK4KQNsxGzFUQ2sVjahXG0eYtf9dlv3lWJP1R/qVWqs3J4qtGtHGB
GAJBE+eXH3mgbvY5FRdqp7n3fbHztXqE2vFTC+VDvr8fq4ARA9yeYgqGfR/A08Anw5zv8B+bYkRE
g0K0diChnHDHFCcIDr5FeNX/UmHpvzRZWlG08XU/VxiBdz+FW7Q5Q3idSUInTrMFSMFM2trXbB1v
0DKmo9wN8Q9hwPmAWaVE452epL3MjmDmW6tSm31SzwMSCWUY9eTI3ZnhRVhpkb5PmZ1iRWxmBAsn
rUoyYTexCpPcK8nNIy/Wepqy7JhoI0PQxbupxKbYLsWEPkwGl9eLtcgTaz1EiIecflGtSZZ+zIj7
fIXj518qzcSYifFLLaZ+bQ8+Q+CWYw0JD+PVrdRHnNMt3LxOFBeTaBqmjMpwrk4GBL+kvB+lmuDV
gil6WhXjcbbGaJuF5nBZkIgIu3C4gK2IpK4IEJIhZt6UKqSZwWNxteVa4IKwqO9qXWLy8xYa8izF
cHMrXI0ZlKvFQDmhBusk9lMzITp3bigEcvI4e75rIbs6XmDrjlklZuta7z+Wc5K8xDRsvQMYDL10
YSyuOgLDLM33/j+1oJ2W6Ds4WZ+RC86Lf2XP+b81/1oySH6PIPn5z/0iGKj6P0sHS+gwBm0LqIkk
+hfBQNX+WVLSDFnDbd02McD7H4KB8g+eidbixa4uBp+LCd9/UQxU5R+83izsKk0Tg0UdK8C/oBig
33/PMBC6rPObZAtxPSaRlnbi8ZD2A+ICCIrupHS7mPlzrZ4HZfGyOOo4kL7WuR+h3DHuOt/al2pK
2jFW+LQhWnLGZJkSXUYEXCow8wxQVnX8Eczqolo5aC6eNjO+AGSuR0QFiifJV4DbooLCQYNjHvft
cx8JF0lgkyxwCB8V5gJ0IfD8hFY9C20jxDa+seOLJtnUpYeibSrXtInQ54q9TTRSs9GtfWVdXtAJ
gAIeBbFdAABgwBsGMxmKlGBFdjP8J3QiUrtmd3MaczXFqzTfyRJz4pWsEQtwaSdXEYEExBjEZyhz
qwIuvUdynpWQjLoRCXb0a1vbpTfpTezFHoG7wVt1p8rXZCfLxNfhmkMrrjvpfEjX6ZoG0cePyMme
rGlT3tAcZYmDCtmVCxeFTxP9CJXr/Ab++W2VnhfSvYDzrVuzEwQu+UZkB8+YE5bHKt7INaGxsdtI
RGkHERz5gT5x9nbpeIAMy7F9VUibsFtXnXk2KA7AktuQt6BsGi9vhTuGbvc4vUpP0tP0Kv/8u/zz
78tfw+f27ddfw2fx2r6J1//+V/8WP0Mx22iv/Zv2qm+gRSMsJoh7OkfL4U9re1MlB4YWjmYnjoAf
i+rSUfdpmT2BgDYkVwHyF98qkATakd4Rj+mzpsKDT53kFuH/9SjvYFOGYuOgUNiFyC8zgMaNTf3h
XySQ3HSy1r0emKe4oIcd5wtDRT10xZ9lKhv+ShmZFRcWScYqUmVgKScT/CVHsCgRpOx9GzFORvOd
OurkzvuKf5q/JzejO2KXYjv2U+9qF0694v9nPRfaigGr+bTJ6m1cvgrrQocAQTiOCnmwc03TNcY1
07PpkvsMfRe1RdJ62i0MQ+12ugxfmDrZzWUWIafYj2Kbn/mqV27DTnMtyChGeh1Ir0FzkRkHsUu7
NXAQ2WTh/Thej+oThmaXhgwM/chSDbQKSq4JlaQlY6WnGuYXTsV6lAKQCJOUCcnr+l2SIBEH+Dmr
0cCp42XYbdV+gy4Lo0vkYjk3XOikDrTVcQxlV7ISB9XsRvePqn8sD2nvjGttX7QH6+pJn2vHBhAh
NveibvdhuArIpGd+IW4b6bKBQ5LNzLaAWeTLuHeGt/A2Oj96a89K99YbpZdXSOfD81FyGBnYlOFu
jvJwXkfhVdnA9HGbcxk2DUr6lY3df++kt9JFH674E8W00iEfkYCCMqj196k4JBmaogcrXNSIK006
ABu3zyM0KDjgIMjqRqAkhwLp6ALVP9YJQOhuHdE6z9LWDs/SFhFG9BJYpE00+zpGo0kcCPhUcrBr
UHJJXn6bjSHEpfwcBMj9HHHPHLO6zqq3BFOiAEFcOq5Mmv3r2QD0ARaDsldabDB0Knvwum3+PSrO
ROgyiOtJN5DQzdquwpJiMPf9Yh2k/DTeaOyMOwVWtYOEVjGfEn9yQ/MHUMtDG6/p8NJyN6lnmb0y
U6wjgttQedAsnTvd5PI6ye9z+X5J1+jPpnPrGcAUzQZkR4m59H5Iz1RGu7LFwc5wet2ll/J0GwtX
g+0eHLqj+TCwH8Krusqu6H/596TBelz+Q37RHZvjz/+a/+7X/yKzvWoOe9W8bGhwnH79GyCq+VEc
o5EIjx0b43w2P0wQm0HNwcHnjGDu1gP2u6y0c913lemFZa9GnjS+NOmShH0OWsNKepBkfH89AjtX
amU4LXWZxLA/lV+UHDqRdA1r0w2CXVBK0BtyGJ27JmagpCN5hTtmTXv4lGG5q/W7bOUjaMSHZ0IM
Qz/JZm08NjL7akjpd81TzRU3hyENwqDTkecvluNzZWYBFF/CtTqG57W9KbCAhb9CA1Y+poOxTr18
nfRmySTVsZ+NQ/zSDW6VNK5WHcPi3AjuC45HxBU2BSvpo9gqhOv5vJycTHNRd43iMa+JMkLVG/SS
64/jKrL4dhh/giitpkRctgTC4qYBKe2ZMdQq3+t8tFGLSmBclZq9sluC5c15hZhhTV/8FlBLlzFb
rIb7EHwWu13Gune+krxwsH+LU812FlWGZgHJ424G2fkya+uV3xmA3cji5it5CfoOejewkaF0ittp
yq5hJCel5VlqwJabcPuVUlT79WoY3obgYDUPqEI2gMcJjWC4ju1LkP9sxRgH9m3ARjFFV5Geo7ok
4odOCjG6LWmMHvszwTRjvFGAcRXLhNylreS88qg+IDGUAc5B/Qz1ZNNJ45Ou9OdJrBxGPb0Ad7vP
UuO7yLVDoF2E+fPfV6n/r1FbhYCO+n8nt95B2P/x/V//UT+//GuVRfVz+6P5vQz9+Y//KkN14x9w
eLIMTRzX8JhVMRL8VYbqyj+Y1+FfjTGFqb5LwRPGPzJW/VStJjTYxUjv/5ShQvyDqz1gCTZ+Jibf
pHD8RRnKn/OO5orJuyqg8Mm6gZO+fGopbzChg0IfC4/f0qOBsvNd5OfGF/5ESyn7O5l2uQpguU2u
NF20cuqvi2ohUiE+YWgiI9aSikF9krqu2IatHB3w+Ed926PfnNtQvSecuLj87d1c/rrQ75l7H93U
zIVkrJBLgh4Zewt+3m8mTCjYMkTAE2oMVZZXDC8LpFyhittM+ZUT00f31OVSGt0FrEum/yeXUlNU
7yQgaF5a2Qi75tvBSHU3i4uKYgwP7x4Nm9OK6Nvnd/iH18jzpSXhJfIfThOP6r6W9DSTuENkhQ4R
9wytfWLBPr/KqX0Wr1HT6adUSNE0TfbJzSVCNWbLR0YjS2F0mMY0fyLGLYVukWkHOUm618+v93Nd
nKwbvheCJHQSlEw8a96/OLtEgNkNpurZOElRlrbZTop1JUA1KoraQ+nid66BUIgJqjDehjl7iuTF
ViBXyrsvfstC+P74WzRIStgnkip1cvNNNGEcHXKKZn1fOotN7YRU288ML/B731Uhb4LKNUed34wc
CnAuKowngl8CT5K7yv385/xhSfNk/ufXnDiZWVkjR7YmqZ4uUYihon+GWyPjutLI4Rcf7x/Wlo4x
A+JcjOAEn+/7l9CizxuCkbN1UBt7NzKbS8tGfGFC/sf74aloyhKaYBgnHncpnk9dngveNF/qntgn
lRj3ONwSefFfeozX8d//HPz51aVOFhVCa4geMdNY2QxDNzBD2zG78tgGEAc+f0l/fHI2yobFc5PZ
10mHj9xo1hp2JK8cm3pVmHJ1Nqid9ddLwYKEZGrsa7jb6cZyv7/tbgnNPFwxq4B6r8q7PJunXZ+Q
U+h3KCI/v6GPj27xbNQIYyf3HqHfcsO/XSrkNfm5ZoJZDVl7D7FO2s5WJu6Dxq//Nt0BbFhnxXEy
qRbsutNV1xVxVdty6U0LThUWNC5GWn8VWr0sq/cfNa8G5FD8PBo4G97f0GTYo6wWCtZOJki00agx
1B0DhpgBLXAQhvISi97f/u1TfH/RZaf57SnC4Ksyk/xBfGsV6x6EHG5WLMMqV1Lb+GLL/rgEl1el
YOzJ8SB+liW/X6uoqlHTYf/xxvzUbUe72leIP74wRf14MOBGjhkmq4+EIeVnFMpvd6QqVpr5vc7Y
A+LCVm1Kc8vcS3MW+sFmYG7+hbv1H14bwhwbwv5CLydM9/0T1DHFD9Uavu7cQI5F61sAyZL+cDba
+bSv0POvbD8ovtgIP65+vmFteYgMCHHPP9k4zAIBkJ2F5BHYBPGid8/2aVG3ngUA9cUN/uGB4ptL
mBiBZpg1Wyd+5GFY9WMw9tyg3PUXhV4vWtfI8nCGgaUbLuSxz9fkH45aTlmdSpO6Bc3zaVj4Yr83
iiqqvURGwiGaFhKMMCoddvFAq+ijXo2ZB9X6c2lqzIjqtmuvAESrq8iurP6LjWZ5lCffJXXvUqph
vW1op979UYtVXJYyotCh11jYZaRIgpS2Rd4Phba6buIpw6xkNJQZsbuCavzzx/GHBca+zGLGsowH
8iHRLW9wOwm5fme3/lrNpRJTeiiGyC6fu9gOd1U3tF/c84flhYM1JQQaNszAUZ6dnBbwOmGMt3jp
CQUAH5wtx+nPktypyH98fncfXzaXYic3KOiI0MEi6f33A6crsIyGRNAB+SPdpyn8jSWT8lvjhyN7
QzVouF/58WqeGqZhZC+bO2vQur2ZDlXkff5r/nDfqsxrJi7M4u5/5mX/tnkMeTrD3JUar81qnfmK
WV2jiQhvq4VJ9/mlPnxWEH9wmhU0TssyFyc775xbkw/1qWU8VISrOooxTpOC8c4P/XEdTJ31+Pn1
Puy+XA8XXYGKEb4gEejvn7Mh9bGJI0hHjrBtvybjrDD6qqXd51f5+YTefS1cRuW8JLKB1kOcvs4Y
qDGa9YHbKhP/TGlwzHPA/XHiksDq95NW16sEwSAyQjVcT0CQKxMQdo+FRXuJm3BQAWMH2mGGQ7b6
/Lf96QnoGqUjBsa0stbJE4di38OkU/mQcQXY9yoCqrlIwy+qx2W9njwANualBOISBqjP++ccdb4E
ZWNuvCmJytANe8zhMO4j+7msOrEBwUTJx5bqicKXtnpk4zv5+X1+DLUBTaKFJ18MViMZEieVBMZd
GLn5fcOYOEH9acKiqPy8cIdC6GcdliFYe4TgjIE1mnesUfsSSX22IuQm8cRcK9tS1uMvjuU/PhYd
92gccyhCT3eUQBSIR/OOLwvbuHKl4aCYUU/JrelymCVbHFrGre+TQCHy1l5NGGn4X2xqHzZSHgva
GJu+1KByXKYqv9cfdWrpRCsvSzNWqouSp+EYyZTsoGDab7NkjazRWfniM/+ZcPZ+PeCgL+tMGrCl
Xlrx91c1OiRNAey5hVn5oNXnedEeLV/ycgZlhiq5WPDvVCMAoZnOYixc82Snmt97LLmagaj7oF3s
b79Ievj4JFTDovBjqyNlhDnQ+9+EMBQooCYkVK/V7oBfiDhvSqW6nDVKCAmdHb63Zvny+bL8uOGx
JG1NoZZQCDA7LVmI5Rhg3xWylzdmfDa9Jc1KQ6Cx4mjL/vbIxNkd6TWwqWoYGpvd+/vLBg1tBRGF
KDqj+kpd/O3UHFVjktb6lowO6zATdfVFxs/HFb5clCkZIw/Oj1PXa0ULsZBHq4FTGk8xFHm8D+am
2aa4zAP85Va0RWuNuzLqwem8FeX8xd778fDiuhoFEwcLxg2nE4qgNPS4TaLFKa3z3ZBO+cw3i+bb
UKdfmZd/3EqxD6ciEbxKnvDpEK2My6UemyFOp7r/PQMdvseR6dvnC+bj/WiyzHSHz09XCas+eYvl
0AVBYHGRQV40LwqiBAkHjNekRiHy+aU+rk0uRRdAqCVjN6q89wtmmEKSIcJ48pSuTndGo5UwpdDU
emWTqm6IZ6z114fRckLKi/coZ4Vlnl6R+yo6uZ1welPkrVpX0lEMvf7FlvfxPS1X+dluESNLUX1y
X6g1OrVM+dDJ6PWUGHukOc6S9edP749XoT62iegUxCacNCNz10cYABLymCrULlkTG2ddHIxfLO8/
vCOF00NmD1mGMubyv/9WmyUdmlFc3SgUxSh2RVFBlJf86lrTwtBTZGDKz+/qD8tPsZhHM2HUltH4
ScE0Jl2cRWibiASNpL0aL4aoNWoUkNdx/Op4/NPNWRr5Brwlyu3THLombZk6N+TLST4OVHEob2IM
YmQZ9ZAm/jbhwDToHGU6iWWnWs6m909SCazaqCbguqqubHqmFrASU8DtXz+/5VtSZLJDwBrkk+dX
dD0jSknvPBQQ2KVGGsWO+q1lS9r8by4EAkF/yoD2dJFLHdRgpVQ7tD4YSVX4x7uIAXCBnLu/35FY
DSoxlZzjkG9Oen3JItbX8mVQYFspL9VCV1cSMZw3Yzl+lbpySslReUnvrnVSxM1aKGDA0HZXpRkc
+rpMUcaYM/hrRADAldo2vbHOyAdsXOy85pwyqhzbTbWEbHnq1BS2a/oqJPsWJ/fZnQbRtm6u9BaA
f16P+e0g5eWPWu+JzJ4WH1Qvm4vE9D5/Nx+TZ7kNtDN8PoIyyDxNRsZyMQ57qeiBFwOw/1Btjt3Y
to9TDjqpY3e8MjHoiUFOZ+kgmsjHFVEr/xdLcXmYGnHaTM/Mk3qnm2hoJ4G6pdCUahMI6lysqroN
4yP9i0v94UNe6jwqHWvZ2fWTVY+4uSDoc+i9Kq0SaMyqBgM/kNCoiGxwyhDM+4t96o9XBFLQaVll
FufJQtFzVlKPmex/sncm23EbW5T9lVpvXPACAl1gUJPswF6kSImSJliSLKHve3x9bcjNY8JJ5jLG
zwMPJDuADER777n77AzCJpeItNqLygGRD5nI0271uAju3/6mJ5Z7g4MK+Z3ZD1RbmjYCyZd88BH1
jpODH57LWXxhRWdGzomfZbBj8cl+HQKWPkBNYsxlska/K6NC3UV90l6VcVRdTGpYvVMoHzjzvFMj
1UBjZxJ+5UqEF/rxqggeK4LP1AwI5PsO7QfQ78kX2aGLovxpBOT4NdX7SNlJUogPYeU432TLIejM
SeTUvOcMR/CSnYCwkzn3/ottzvdzK9F9oHyq1Wj7Ko6zS4WYur/VjaC9GeC8vKNADiGICOCoWzkS
imhQtxhlkHhP2uKewgmVCCQaDkzvIEr2dbAdAVQCB2AqbrKSPNUkYXG9PSpObJdzPgocEiepPyFG
L9575P6ixrnS7wo5hihLLIXyubTX7rOs77+//axTI5ARz5R2dI67cjHkHUTJKkAz+ggH0X2QF/Dg
KMU+rHgKk5k0A95KZBuPv0SvOHISRTYQSS68C0pM86vC6YJz4+6flzHiBYaFxREBZHLsyxUjC3qV
I0i/01IcIPqkrGeZVeDsKd6BkaSmvtNuBYHdD/DgAcWw2qqo79Tk0tGtn2pvU9vGieQwQge5N40O
TctIlONioFD749s9cvJVOe5zRsFnEdXqcY8MoQl7BIgRdFNluhyLML1JMKDa+pPnuX0iakTbhfHt
7YeeHFg2iVdACaoFjOv4oQACTSiL+bBLm/i5aqXYqiqCHhw00v3bTzo5rF48afHzaiKcVLvxpKzL
KGUco4TSz6Q/Ewk5/XsMLsKmha53uSO2DfVThOLQykkAqtjSqMAvsLfYZMJB4bPiJwEiI/RBppgC
kuPOwzapLZWeRS3Gx/QAwh82Za0WZ37SqY6b46Z4N8/h+uXptbQBHxlmPewMQOx7bQwARhfDeGaj
O9VxL5+ymI+xptalphcMBO5xj21uYh0/5CN0Cq8fz/TbibA0IbQ5RMugQ7W9zHr0mjGqEbQdhgFe
z8CBqM1Qsnquk0jlc0/91dUALerTUKjJBxGbyo3XtOG1kY7SOrdCzDvPcQhpDucZjH/QHPC0F+Oy
m60GFaPud6PQElb6IdynavA8aHblBlb2s0Nml1Hsf4VfBpARCCiHER3Yvx9JBHAI3dkctG17cRuP
sOZUhwlBLXLj4sLsKFTNy/qc9+Qv27Plb+V2ouE1rkui4osBaxeGzHESxqOo8u3rKfXjh5iz6x17
bS13wrOaq7D27T1gnuybIoGWeJotPwlCel/HjpDQmYFwatC9fJ/FqcAoYrs3hp7SLw9ddlvRAeQz
in0uKPj+9z2M1biN3TBXJkzajudqHHMsIRXCRjDqWFN4xrhLi9g/s8jNs2TZwUi95pgkt03YM8dP
qQCbdiZ+WbuIMzseF/BSjdkHA0218YsR0jlJcQMClEgV5eR5vGIckeeBxsRdl9vhYhaTs/XtyTcx
MgiclCLsqMLQJK3ev92XJ/IQzBRkVpyl+Acj0+OfKcogbhtJ0KPSxwCas4lvFEULytPYOea1RlVw
Cvuuq+/CPAu+mzG+Vhu/QxxzOTWa8txDIiATAS6EcoA0ANT/9vud2knp01lRgJUiQrTj1yvjUh3i
jsofMPb6RerjXKD2jX0/SZnC2MLPycAQ6Onth87rxPLTz+dK7EkNbgvLTKLvt6GIMZ5BMJ6EewB2
962SR9vWMj9rjfLx7Yed2hNsep40BKdqQ10sWiJvrUEdmS4kjMWVXspmo0YgvFY8RTeog2E4o3Kb
p++LU2enxSZsCfpRHyw80bL0fmq66vHth5yaMrYl5twZ6XZn6RQaGmPCEZv8QGLr9UevcbS7VE71
zNlvvsAKcfZYddXIp3vtzM879cVsVAzUATnkSZdxSRJ0HSaRPFmnrpM4ZBVclYWiBfsUCGSAmDyN
P7z9W09+Ntsi6kocG7HGYr3DvKbteKNh1/eOszP12NhR9RYd3n7KqVWVX4SSjiImkzDo8WcLKWCV
fagNO89LtTvcK5wrUjHNpdpQg/T2o059PInuCWErISIEpsePSirDUkwtHtE+6/1d7Ajjg2c32cVQ
+co+5bNf+krYf8qEp6/oSkKu6hwWZds0FjOgUO2aDKnCeUUfwo9hXujwoEE+vv37Tn0wYhrEo7gJ
2Vw+j38fBjXAPROdha4G+gV5OMWBROTgN9Y8B/Uvbk98Nmd+jxczrWATzqyCe+nkDNregWLhWiNc
+befcmpdJGnJQRIFD5226LPSn2nPxjDsTMPrb9vQS8AotJBCK9WprF01psrOU5P+jMbl5OXfYTvi
0bB2iWEvfl3W+I2qcbbsW0OlWiCjvNdrxvoDi6N14XVDd1kjAXWnPOre9ZSe3ydT+eXt337yzOlw
RCGuQiSHAMvxSxiTVufawKxI8AA4wEft3M5Si69R7YXuOGXG76qY9M/cE2oKcmv45wD0zXtKf6cV
R5GXb7LYniJc6AqsgzjQAwW51rJAIP6vyjOp8hNDF804ewMxA0L7y6OAWTQGZbs5x+upA8bU+SDQ
MH4ptDNf98RzOLNyeiaez6lgmfgtUk0Uad1oOzOo05shyjsX57DwTJ+dGLokeQWJMXZXUmOLrSij
vgGgT0BVhFQqFk1r/J6mceZW6HNIAvomWDP0Du7bg8ZhTCz2dIarQThO8EjyucdjJhJBCb4p0XZ9
GYgHiM7YcwptoJgfA/IWIMvVFA3lVvWCueqtKNQzv/rESo5MhqgjovZZMrT41VVQBXHgUwviaHPJ
CRehvZ1V46PdKz/f/qUnn0RQjCMjGSAGzPEvlY42+YmckATVcrwujbbcT3GpPKp6c27PODFgUMpg
ODoncyWqxeNHhX1U9BSTa7sRedlmsK1+K3Ksmt/+QSd2JsnNDYGFRSyF+M/xU2RlelVlGtrOL22U
TA6mmc9+JNtiRz06RacgQYK7QJi1cfAxV8rOLOinjshHz5+H1osV3YrrwMLZS+xwJ6h+qmnbvusM
0WBj43gdxiRG5uptn1J6Z9eUDMhBc4E5Gh9FqFxLr9nnoSy3vuHX39/ul5O976iz5o7DLxeh4/fq
IQpHOUHaXZDj2gGBLtnZoyXO/Pw/ZDDHU4dzN0oU7iGkzLkKHT9HtdveUaDEIcWY7P7CHqcSJy1M
HLXps47fWpzIKnbNTpIfy4YyeMrtIo93tRY4qICBNt/5QDq6bZN7unJRYcNrPrVhpfjvWI2y26Gd
qDkDeQz7ESCXVK/KFMfNzSgHaV36Ol4nByhutr+zfJ9i4zwunS/eAIcGMq2Xm5tGGc3r2AuG8WKa
2pFLfUNl/00aBJh08Q4jJjzZqFD/WuFZ6eIfBboLTg1lLTgVISBRgUgaO034NRqXGi7FAPzb2Wv4
bE4b4NOJ3DujB08T0NOHPp9g2/kZFksgykoHx47OoG5a9pXXXMX9WIAXpcQCTkUQzyz6Hie6jeix
Atupbdz7m7GFm7nDOz3/DCejpfgVbmN2qDXCatRORqa9rzrENpta1IV0E232XcoNOJibJuh1y+36
yHYjqK1Uk1ZtPV7ECC6heeekq65rSC3+Dv0OtdEdaJFHb6C8ZWcMTU/RpXTCfguIAq/cvKYA7oPu
w4X+EMt6ehBmD2hJS4ZJx01SVUDw4UGNARapAMDToQifBcEGioH0rrzNS6X4ZEJLohrUrq6KEdn/
BkxFkYNUDvRHLDbgkJreWCqg9jkvbZy6nS4KwzMhD/ojzlqkwaldN7HU7K4T0frw9Lq6fl+bodHs
sKIlXO03JJTdpLWwcko9z76JLLvCedibxODW4aA+Cx9Dxk1jxvodGMcg2jgBa/0lgZ9I39qNqAWl
yEFS3pSUFAmoGHUFrUdvy2tH99DXxUEyBTuntbH70LzOLi+wASvad8LOlI8e7L9P1Ri3cI1xdmuv
JdZQ30ZG7FdLZv074DLFNaielPSz2gsoS5VqURMZ9U+qkTr5JjKq/go3ZCo80NjACdH8vMFaexxS
fC1H6cs7FVtBBbKb4w+fWykbEy6j0KdN3zTgvHDOTimg71T955AZSkBBqh65HcCTn3lIyAVwPPUq
h77MGLEq3vXvWSwTZ4+JZfpsplmibDKfYMmWgGDwJYoKeamHYfojr6vwvteGLqI23zaeY0zeGiQ3
4BewrAoCaGuGjvNoLvEg26ROA0C59+ukxjFurKtNYo7hc9apVYxSovfy+0FMSryTLRmg7eSEeB7Y
AZjPOMFidePZRfelCfHOuSgbjF/2duSbz4GS9J0LtMMTW9JI+rs4GBysrBmxhwA9jbJvEmeaafQj
k7KD/Njujdgp1L1d2Ym/FcrkvIv9ZLas83iR0LQBpSZ8NGplnVH7veKqc5c5evfNr/Ag3IreDEPA
ATGmgKj5YeDZxQQgK4hwwhrQoFR7tFLazA6MG5DFDkXVh8xRKKWvwYPeC+ayD5EAScq28yg1gGE7
QEzWgBxfOkaIS2BYZDrpqKotiFlbooE+N5SQd4QfJTVQbUECecDx2NiVMGeANEizi24tofTmNpwq
vKOg6VbQF5yuwnq8hv684+qSfRK9iuV222FrjnFZxewUaiBxuqoxor2oequtNqUIW1CeGYsC2W+v
Qdjl6NnDMEjzUQn6UhzKZMLGcewt2AdgscJ+l7Z1CXYeDe7IgkOEYoNKX3nQzDzu3cGqRn9OhVnT
VdrVcGbBjfcOmt8WbhqQBoU6c63+hkwuG5QHVeknCwSUqodK8gHvQ4mDWTJ4wHq2/zcrqbOTqKR2
WEhld8S+nEeTpejJFJWS7brSqfdWaCVXUZlAtdD6kIUFFGFV2uLDGGgRf+3U1Qfby0AaevirZmfO
iP8QhEq0HmSWqBYgQI+ARj/e6XzEjV02OAYOAP4j3ZUibsL3NoabuMs7bAJhk5c73Yt/Z1eKwYQp
GIMgyN04BotN0dYffu3w/7Oh+Q++si8OO7uvzdf/8yNrwma8+5r++H//ufnx7WuWZy/Lc3/9H39S
Yqzffl0b/iTDzMwYArXcRwn5z0Le/5JhjN/IF3JFJIn0ixrDNfkvMoz+2xzYJbLCqVydtXn/piSX
vC1D48UhSSAjnIXMhCq5lnJYWhySqqaTuZ/G2nbAwaTaR13s/56w8oDjsmV8qyoDHoPIDj+ndj66
ij1W0Q4oE8QwREZyn0R+/nvLDoEXVmma39uphUbmoJzY4T6v3bP1xZyuMsWbdmmWZl/82agQU7kh
36ixAqlBd+Ls4FfphIYSLD6cSmWC3BFVncRVtACFtPUtjQom1fH6n5S6mh+yxImeIpS0T14GDJWa
HMV+zNlU8HDk6HDDets/pSMAeaVr8XnA4xVOQqU1lP5XiRfsdKv1dpoyqNWmA9L4qdE1D3N1p3Ky
HTYE/l1QT3axta0aIk4nMAZgpme/MOFFca1hvLh3jGGECN0mYFml2RYWTrV9/JmD3u+YxMbRrhxx
Hyd8Xe1J0AFB6FJV+hAGHLjAwu/VL8Y06re2hXcml8q7xMzMYK8YEW66sRePB6m3NnSPFnMHEeTI
dmVTCpYPEQ+g+iiv2Rjm2FnbelDVqyLpMgxScYf4YoJwBoWQdKMzYwAa9tG61JWNHkikjpqfRZxR
GrgE7MpgHny8+HAh05L+EWJ4dFfXpvpOV5VI4ceNNeQEaMUxZI4C+nqDQbbnVn2gvQ/rbPwipZc6
Lr4DAkJQmDRbB2MsnAUqPf6cD9jH7mwNGttGNyfijKaRtM+GB+QQ3kmvf/YGgkxbkiVYDuR2Wl7g
JiS+J3kXgzdxvPIwOlr8M2Xt/T0MEuDgU1Un2jbOFOsHHVVi7iKBhwEwN3ss9cb0UheDwvnVadNv
wKgL5WCpEYBJgG6c2orId2AYhgbWZZGFs/sWE8PqIawJy0AkCXVz5+P0+KQCFvyZ67mRbY0O67lt
bMb1k1FM6WNiJ1GCgFqkGtruoryqJlN+GsbeNFwfr+Xq4n/r6B/MLerj31pHL+vq64/kaBmd/4e/
YVssfxyBWAX5F3W8f1EOgG1RDG2QRuWQzir5cknVfxMOtg8kZCjGIajHQvjnkiocjL50RCCEOOy5
Tkn+qyXVWQQyxBzPN4no0xSvYlqL4LcRpPig2E21zdGRRhRMJ9OnykurB8lZ85OXtx5TlfKNH6Ot
Fx8zoYzJwe+5aT1QJAwDSc8tMgBo9gZ9N2HtdCgDBRij5aXmncaFfqfGTvoEfZVkv1+bDHAMY7KP
aly5Nj4v2a6BcyjnCOu87CAkFHsvZ66jJpQQWQx7zng3OjZcN36k90BZMIyOdkMcKtohlDK5xh65
vkzsSNxOnMky9CcqwqjeSAGLdtyMsDtX8vKHwZ0NnlU6FNl1Y8yH/FTgvuoq2NZzUdRSI38Uuif8
yz4PimQ/1k4DHTDw8kuvxljrQhMNDjW63jYjFFWHxd/PNNlsm8xW/NlqGgPHPLY0kEcKNP/LoY0k
xjF9VH4brDbhcjewauKvnhARK3yJm2ZnJtZVbHUN3s7g2UvISaqnbmQR1vnWSyV1MFrKpWuDbLp7
QCALwhlge+9GVgIofMo81Di4xtQhxX5qYpC2y7Tb0quzj3WR2albcAP8omaZ3W9rfeA8HU4wg4RM
zRsCVX12IE2k57fc1L5Ggd30FxCXA9w6UxMMmGIAO9zhouEU21rNnGgbsVbCYrT1JHxoMgF4U7Gn
96meYHoQsvtd+H4puFrpFDVQPJxgmJBT+7NFZFnkIK88CWC1gaLRpD5Vk4UXQumeshT/ASW0Rrhc
WLdCeY87aGKiZ9xtufbyuzR4/bjyVvxUTNxb1mB46c6PKZd5gSesLyZQEmzuXZebct/82vI1UXKn
mw8CdtVwZU3mI0L667SgU4773WkCis+DXyuhg+u34dbzAlmwKeOd0YGUCsbex7XLjrLsvvUL9ptI
BbKeYtjgbaMw18uNESvOj3E08pu2GbTRNcqASEgsM6rzqV+JGiyO2dEM+BaG7L8meambt9qUO/11
OpKsYfPzqjH7FKtlK3ey00vviqAF9zHsrxzVLSbbs1xMr9uBfQBM/0Zo+H/MZTjDVWeGavQ+0oe8
5UY+ZgqTpglwtuKKGlwIkXOJxNLCyKILDeuyaFv10h+YO2RVsNcMHdhSegbwPBPjBFppFpjd6LH0
699rqmp3PdUQF0HadF/NvgRhSoWAFDurKCkuhZFTPuUMgrssnD1iOHYGm8DuKzduC+cwlbqAr+qk
ZxJM/1yuqMvEroZ1Ex0aws/jy0OaO7oGmnvY4lNaQ1QLgE8Bjwe+7ml/JAT+dy/4jzbfyV5n+FyC
Cft6vJ3x3/+xnTn2bxTYUMxn6mh/yJpyBP/jhmDJ39hJcKaclXGSWCkb3V/mlOZv5FTIGbPH6OiX
5r/6czuzfiNVyB/OQuhf1Vji32xnx8FaRZAPREXCrfJ4VNTe4OVx6FgXJDwc813dnammOt0um/hx
u44IO6umpn6PBSDwVkgm43MggK6/6N77Py4wLzE8rzW/iLkTXERNNGQ2RoFlVb3vrUn1n/xhys8k
K+Y85X+vTX91C7WGi9dPpxjDIM/ao1ok9Fhgaq7CwwQUs2FmQSY09JIq7nU/Zn6JFwH8miw+SBcQ
XkNNJRxm6jo+u/loyTOJyfmlT/2YeWV40b7t4FwWQd6G61sYt8CZjfSxxxDAuqF4hOsOO5FFsHos
i/frftD81V48EOPDorPnB3aJA1g7J8jebg3M5s6VAs+j6NQvWgRCZDhRcdrq5r6Pa7u/skZOH8iP
ahHcmETLxK3WzjHRktARTDm2d608qBkWyH8c3F/lvizyzf8dH/N1++UvtNM6NusRVLLvdyX2HNJF
P/OziAHfx5vS77t00462cpP3vhbvwQznmOhhjirSM9KS12YAC8PLN0j8McV3qacLiBpt9Sr/aZt9
eOb3vdb4YlXImam9HBtzP461/UnNKQ3wujY6syO90rpcrA2JjEKwKBVeoYR6f8AXym8yJYzb7arR
t6yfRLtuFmWAb3uCf+1HcBIYiGHeuW7lWWpkK1hiRSFKc9/kyjTtqQruKjb2PLdXvv5iNRCDj6kN
IdX9kBtttB0tazA2JWYtzu7t/nllbVtW0aRO15sR2Qw3TerSe2+Da4OsXk6OetUogWM/jH6uW5dv
P+y1b71Ye0Q0Yn3DFd3N8tG27uuwDqD8NM25rPJr7c9//mIi1lJt1X4wgerms5GubyikvWbfkzNf
4/j09PdEX8pynDwmmiFGz80VOaWHvtKKbp/0o4ZLeBgYzsrHLNYT3cg92ReK7TZwK5qLzMozlRwJ
ya59ETb9sG5eL7lbJb6vnj6k8MpFPD3F1Rjg2ms5T29/69f6arFq9PEMUeeM4yKWCvdJXdk68Mcx
L59jchr/Lrn/9xdZclwC6RcxeRHpcrsZL5V0Ut85PsiRzds/4pUBtRRi5BgCqnSO5bZ2KQjBRYPx
2ZryYr+u+cXBAlFeDrvRIkma8AWaxCcv3yowStc1v1g82lDPxmSMpGvUXcw3IEmtbPDPJVG87gGL
+Rw7ilnixyOpucPF7bLQZjueKrKn/n7dAxYT2hajXhOyxb+wDsKPtqzre4Tw5bnCgNc+72KiEdfW
HXRMNsR+owkvmknHBSKI015dN8WWTL8hxH2kEZXtxjX3x8saC0oJ6hW7iDMPkKfPPvZilo04kquE
RqRbeiM+s5GP2h/iytRZV36DucV+8AXX4iSV+pc28/vszEr+2plnvr+8XGqTwafmd+pZChOZFFcE
qzwMb6fY4Vgnmx6TsU3WRFOHpbZVpAfQNL69swyiJI+d2lDOuGqALMsWR89SCEcongs4u93pYW+7
0obI/HbrCxHf38vLkhpods0Al6p0XB03rHw/kXNv9qY3TclFgcJofIeHa/6zUIw+vTAmmZlYjugi
uxVoOqNPMiZkf+ZVXhmqywpCvehQ1sXj5DaeMLYQs+pNnWr/rh7k79+5ZIfITEwSNcFEFA/sday3
wPBi+xz06pV3X5a6yCwyi7wPDbewvVrfWpPzoxgG3FLf/kqvNb9YhZIKb65xQGVSKUXv+o02l8nq
0v99XfPzY18cKlqNlFcU+QT7i0F+NtmZ72pV+Xdlan/3vKUft17q5GYUxXZc3OpVZPsaAg3InmQy
zsyQV1aIOQT+8vVrzKVNgUbIbUYEqJcSVpP6bSg0Vgu0Jypwu7AtyMxPVuF/L9IJCcq6flvcSXS4
W0yAynItEkYA2kuBBevYGpgGr3vAYu2bDJSCrVXZ+7Y0tb1FOexuIq20W9X6UkhmeY6KN+0wubh1
Ne6UYYdgVUV0Zv18Zcwuy1BBTAXKwDHbjQR2R6JBq+CNuVh3rliicrix5VIL88nFZS7DR0l7znw8
ONd1zOJUoVlFRsGoP7k+/lG37ZipHC1KJA8r219M5yBqm0KvWOkU8oyXohtiFFDScNe9/WI6RLhL
qr1XT26Jh/OBhATCM9OYDm+3Pr/jiVDEstAi88xgmjTw6r1i/uDaGXcHo4mLzG16LC7ffsZrQ2cx
7PXO7jJKQHt0nFb13mnyaK8ZebzuOr5EyjYZRyF0Mb2bo4e+RGkJ6mPEfXbVuy+LbrQmTai4i1oS
p4lxHSapfVsMycpXX5ym2ag9yu3woC5znOu2lSnqrR0M6BHXvfxi4JseAF9lIsxTEKq/iikuuGk9
L1k3MI3FsCc+qnRaGzWHqvX7+lHvVZm8I31kncMivTJujPnPX+xjsYavnN+JgSNhS96hMD+T1MrO
DPzXGl9sY1iuxuRavW6Pbkrb6HUrNuVs/rqu5xeTVi8iQ3iR7Oh55XMlON9lznBOuf3aqy/2qbiY
KkWprT9f3RAILszOWvvqy9lqSg+nSq2bi2vUjZhbr1d3zKxTOvqmald4IEO7/QAzdNvKuN1QxBCt
6/ZlPWNAnVeOXonWDfGjxCDw4If+ysjWUo4fD2kiQ5/GnalN3cTGHCiIrXN8qVc+6j+gBo1ue8kY
d3uz8frNgC/uBt7DOaLqa60v5moaFAIzc7Xdo2rPUKCGP9oIm+1Vg33JwK6niiRvQMl9GgfQBA3z
s9LVYmXji3mqesABx0Bp9napZrt6wL2rJUm67s3F8Wgsa2eIOE22e5Q2mLVEIX5/lbBXtr6YpxhX
Kz6O0ry602q3NemRe8/2k3UpqmWJ+tBC5KJKrnUnrcI6BpKrZe6URpHnEOevjBmxmKqiHJwUnW3n
jkaaVdjjFKZbwG/6vqrvl3UnYO1ElQ8pO6tXJ1fYomu7Oo7G/brWF1trW3lYKo9m6zaO/kWLxENt
6A/rml7sqkM9Ruk4Ko0bBsody+PnUdgrw3fL6i0H7bitZXbjRn0gd21gPuWxl687py4L0LK4VipH
tq2rhE24TSL7xhbluUqs10bLYp6SFu6LGlP5fZYMv4ej9izM9F8V6v1945zlUi/3DBkC2mG/Hl2a
RckzoXe2NiOlEeuuNsuqy8432yBGs+ECm1Q/GQ3rwKYOIROvGy+LDbXFTUZN0FO5WBphQTjY34Kw
8NatMcsqJU+Gpd2FVesiEMUnDJd1/AvPZV5f+aZLoqKTWUZYKGnjwnR3bnHO1W7xFymeV/XLrJx7
+VlFI5qqwSrdVQK033raf7JluO6TzkaXL9ueDOSgHuwFF7KcjvfT8DnBmHHdey/2UqMHxBHqtK1E
CC7b8dY06jO43tc6fP7zFyfevPc8SnL8Zq961FMokQezWV15x/4lz3/RuKZhVD4pQtlbqvMO0t5n
WWGFtq5PFlNUCTinVzl9kgTZA7ayBy8N1q3kvyKdL17bKPpRH4ip7/OpoxBDXBvmuh30V6T4RcvF
aDZWXnC3s3AIlfngZpW3Ls2qLvZORMZD0La8dJF+mDAsjOyPqzp6WayMpLzCTpePaATxt2pwHuRk
rVun1MV8bMsuRiNsNe5YR9rTNDbCjVq93q178cWM1DNKeRAUNm6tICXA//jC8ZxP69pezMg4CWvc
iVRlb4acbhXV+oqSduXGpi7mJAO7LBO8SNwgtIYNZbDKjvL9c/YOr8x4dbFt4sZpN4bZKfvSeqzA
GBIJXtcnixkZ+HhVI0ls3FYi5uhxINlopfW0rvHFybYn/z6OmVfvtaC46BNy+6WOYH9d44v9Eqkn
JRcJjcvEvNfb4jvkk2pVr8BZOF5gkaiNaikphapS/Z56iO9D261te45nv1hOqKiydX3QCL3Ck7pp
pR9hLDOcw3CdHij/wDIFtdElnGcZKOY0Gx1HHxLrnGnAa20v5ubgtEYfO8z8QR9xK1Wpfsh3ghNQ
uGppQS143DVFnxoe+Y7G9Y3iq9J3zwTwP6wZLdoSCIJ/glpZOv3Str65K1uMHiB62avOEdqyZK0K
OpuYLkBbfxju21y9Grpy3QzFX/u4U6IURBKmPbUrY/02QXC4B20nVvb4Yoa2fgUBv+0aVy2SB0NJ
kFAHqw4pmPEcv3dlKtnog/R1BfV+2z7VKtwDop+rPudSXPWrEFGmTY3AwPrs18NVaJuP65pezM+h
arxYCqVyR8qIKBiyy0OWRuuUEZj0HPcKxT2Z0yHfcUnDTDv8l+6gNK1L+2tyMUHbAlZwoCGxzpG/
JJu6rZRrpVPH9+t6ZjE9e0VnVTRavmg3/l5zghtq+W1d0/OS82JRbNh4gsLKaze2/PdDUQASTdeN
w6W2qfNkbOE4W7lTVwb7rvfFTkmy7+veezE5w8nABGSIa9cJim1sjKC2zh075179Z8oFXPJxl/QK
8eCumKGJaWe2m8q2otvSKsAoRKI9R6t8ZUmXi0lqxtmQxblZuUmof0kC41kp4qdVXbNUMA0oHhPL
9irmf1dfdHWlbbSOIop1rS9mqS8CM6x0wYsb2nOKOSje2sXHdW0v5mgwlAXFxkHtmiI0+v2kt+CJ
M5kE8W7dAxbz1ABBI1uZMCQp14aH8BSW6+7i/+DPJqFZcmGmaW90HjCJfefp1qo0FPT/4wGZYAGV
lt1YuTrkDFeRonnQ/D5cpfSlguC4dWF3qtmFjERPncbNWJWubqwUjMHMPm48BY3YDHVQuVkHU0jt
7EMJRmGz7msuJmpTGW1rOHQ5y+N1N4rrxBxWzqHF9HR6P2mj0qcUzvMxF5/Ga6fCLnzVey+VTg6j
RB0EdXZa3t3rWnlTqc26916ql6qQ7ITVK6VbW/I51KqHJC5XXeK0pXLJG4w0ptSqci16ZuMgQt+U
Y3rOGnQeyycW3aWiB85JqUS5U5K3CYAeiBhYhLPuCLq0G4UDHYyZqYL0DzH5odB36vatqlgrO2Yx
PaPIQZUWjcwbZ8R5vrWs90moTiu/6GJ6dpFJxabUYco5ldhqtXHHTrouew4l4Hh6tkomc3PIGS45
rjcxa+0I7mkjnS5eFcPRlvoFO04FgsWqcG2jeQz9+qGPm3XnxaWHgu+NPebVfunamfMly0F6BACS
V87RxdqCrFiFSJMxZvygt7cZQT/X84xyXf4D8PZxz8PUaWWVUosoKcott11fpD9bhyq9de+/FBtp
KSV6cKsKtwpGrFR9K9rwZc3DqhVsKTaybZgqaqcWbptA3MJ6FtMRbu0r331xDGgS1He1nhUgAWwf
j9lJxF/jccj8le0vTgFDWFlVP9A3eRDlQNXTD0Oirdurly4zicj7VMGc2a0yWVyAR64PfZIHF+v6
fbHUdHqnj0XSF27kmdOzmnv+BSja4t8hpv9K5GBDdzwoddZ3U4x8VifzyvpgtxBTN6aXW+XKnhfH
DyCJGOdZ0dHzet1fVpX8EJTJupwCWNDjxktC5lJp08LVq0h+wad1uGjjtFvX9UuhUQPCZJx0M3cZ
8c4GmGq5UUbF3q/6sMZiyFcjjOAioXWzG1ugVsVVnJ1TMf2Sbp/YW5eE2TIckPpKkYMJxWByQ7Y4
YtLaIRQ0PwUkcpGCbX1s0zq51GtdsdwGN1/ziRI3u7yHvlpXj46dWhcxecn8IoozUHV2EhKM94dS
wkGdwGhUHyAGKe1WxcEv/poHAewii4Ol2Gkmsfa9XbRDi/UXUbKtRZZ6uMRyQEausIfAuPTyqB+3
mko04ZOCOnY8aHpU2zvdHmgTEl0zHfzSCWqq7cTUHlIhhmlXd6mefRlsw/DuGwC+0bdaM8vSxZDD
Ad458Ht3RTOZ+0jtTLnNoAUCQBhtv73wtdx3bqCYURemlpN4FNLpN52wqktq/KvJVXNHjoc+TTqI
TZXhm/sONAwh7CTojK2fFCnomQ4iyFZWIXbDaR5W2nWfeZFzmehaY7gTvd1vYSN3l9OkpHcVvDBj
Z6hdN20ir/Kmx0SDYLjuFLKU1lSp33Vd8f85O7clOXVlaz8REUKAgFugqrqqTz60jzfEtKeNhCQQ
ICHg6ffo9ce/Y5k1vRybW0eYpoQOqcyR45v7C7rE3ccxGzbkUDuYMx2aoHtxzdAJC3V+3l9y5PKK
hLYPfGuO9dz8BxMRqB7gwDPTg+Bral31xLeXZSDiYHC5t/8OOxFuQdSaC2t0spzo1MEjIg0S+Sdf
4t9Er3uFjYUrWB1w219QH/jpTXxLgumYGD2MdpuycX6chxU4NE5yyHfslC6qjPKW/jz2ZXd78pwM
WzQ7ai4wRdqyIoURAkqbGaXHSuDA/f66L+slhn+hi/oLSzjosjqAG1yUH5uXew0iuFkrrjgKTptM
/6hj+b5OxbEVFe8GfkaNcFEU7524+jLBbRLWjcfS1vFuzJMZmqkQuc0LOtuXog5yWeQq/BP9/Tez
8dXY5t9zeiNpIvi+hwYIs7YtFjn8ZO147Dqyt3lo0Xg9dynpL2515gmtg+Kuj6w+dsju1YecCeLg
AjVdmlHGDzFuVujrcPbLsZm+GxdvOhWSpUGAAFPxwqW+PQkhDgYIe72XSX3dgljRIxsB0x4oylhp
YNl1LO22F3t5glbpRHQ9Gl2VurFoTmzBhpEd08iHe7XX1HYNhEw9Jnvn0hvvIvIVd9r1WCp4TzdO
FxjJ6AlxH1JZy7WOa3dJwXSuDn1XuovnaaRcLl73gFboppz80BTO6j/Rgn+zmvaSr3AMF7fgnnwJ
wMv6waE2/7Fpp48pP+HR/etiTWjUtbyV5pKwdA6uEoZGsOH2PvmDOOs3fXVwHv/1D6DdtK6ZyrrL
psJofDFSzLAwSjsK982pD17QcPYEaKlqK0RxMi/BEVPszIMk6Y99/T1kxaeAp3R67C7wGw6+6dZH
38cAi+/Y19/tpegCZsS1iG79OvCsDGA3BLcJ3hl17LK7l58xOLkhifF6ANc2rO+1aNAZtg6rJeWx
X7DLBWzgFqOflsJHOwqFLBbfwti2lfF88JDci9DYtGH0Kf7A6ihE0Zv7hN6A74defq9BUxYOibDc
6i5m7MAbaKKfm02OvvjuWtQMMNWbJOyyEDmf4Vl4o3Q6dlHfK9B0EMDgEP4kFxvPUymDGIUMv707
Nii7kMdyNcLBde4utRuzkwOjtdCJOBgR7oViUxt3sBUM9QVB/1M6b/dqaP7g5fKbze5f3K1/Kwc2
C+qMbOy7y7RQfgsVzMYa0ftjh9heKuYlE9ksI32BlVXfFHBhG248dR0/tpD2grE4X/qIdURf0qRr
yyHP7mQcrscizb1kbDRd09S56C55zP3DNOoY/trt/Pa/z5jXmfEPd/S9bgyGl8CYhjjf1RYPCKzI
1OQnRcK+PzHEzt2xYH+vIctWVmcsavoLcZE1BU9s+zr5Sd4fO4v3PCcdwFRtzgXmZkLfO0veNWF9
bKMnu0UFcwmbkRHvjixVUokRqfzNhf836vX/5r72MrIOkxGu1ws/AZdXv5tX8Jo7nhzrZoJh76+H
sAKM2RE6qdddMntrdJRcLKjhBwd9dwQaZBcIoJ8KxXBkJfohexsAmXJw3u+iZjjfgm24CgWFACyc
SjQfDl82lYMf+t9n/m+2nL1FGAxp6trYUV22Mf2G3NGjTvmnI48mezVZPBNUq9EhiMbPHv6xw+Tm
Hz4ajrlhAD3660cVyCN0vH4ddpPVSDhO2VWzxB2a7mTvEdbT1i1wK1eXuuFIOwFOU8Dl5NgZAj/D
X989Z1u6JhPyb6G34Vp1AnqEEnaK7Xzoigve+q9/IJt9bRDZqkvI2StVi5A3IJnW74592dfJ9G/n
1MoE8gh+CKombJb+1gLd8USpSf6EK/5Xaug/92OyF5axGCbADOagl4C5RD8PYdi5OyHnYTzjIubo
GcAQNlVDopb+IYB/5vZgUpgJf6Gg6p0do9s1jUHmKPKtdnAoWIFqedZdslA4XA+rKLeG19u3vl6F
O3cGZ27pknb5HsHu8h5+1fa2Cj7D4NV5PAIeGLwgWsTbCw/R3wLYJXwqXjqRmQlMzzSGz6IefckJ
lJ9PreEBfLJFPInHiNb9fCjUI3tBHHSNA31tSD41ddg+zbnMH6igzbEDluS7jaYPZNIjOyovdCE/
GB3e5mHz5th02UXYuGuCCMa8vEQbdLaKxlfaT38y0nhdMv8wVfaSOOcCeH5Oi7wMBl4d13ECDLiC
ayzQBR4xfHNlOVP8UA6D7N3HwgEwtHhO5CUwAQMOwqvzZlTz4dA47UVyfK0d7oiRvMx9zCu4rX+y
LWxj//vDX1f+P43TbssJSSOcHJ28MOXEe6iq4+eMN8tfSxsGf8gf/e5P7DYdUudpQ80gT9MSSVZx
C2deUcwjku1X4dHR9odL9e8++W77gTyhcTNTzakRVsqzS5YQ6rBAnYQGM72EovtYVonsRXQNR+6k
HhUGDQ7PELqxT9iIDh5ge0B6ANMOJAI6eQlRQbeRP8PB/g8b9O++xG4xp6BEZBt6cCsJbJW95mpK
zsDvoH7OmlmRQ+oC8h8qOjybCZEC9vdqJIhe9+ZzDl7GHybsP0cmAGL8eshMaz4IAVLBJU0Te4bm
OitqHh67rIDJ+OvTZ4FUZORCfhFxFp/NvMKIPheH7nH/wQgkzIQKNvPAE8ziRuqoiHt2bMzT3TJe
I6ImMJ3qatviU50PZy3oofshTGl/HZIVRmhiymVdSUHv0yS4H9ixLB7Za+ggK8QgMVFXpvXDrZ0m
ewmS6P1/39l+N1F20X0N1s+8RgEme9hMJ2PGuFhzFZ+PPZ3+Oiokl2OdkEBcUjGZe6hePwHBc8wc
FjS1Xx/esLQJZurERa1UnV0O5CkZ1DEpKtmbiQXrgsKeHsVFtO1QGZ49BOk4nQ6Ny15Gt7Rw5p6i
Pq+sjsVyptR/MKOUx9J+IN3+OjK8z+2g4i6vunl4kqq/tGN/7BDfS+lWviyNBukRFqJOFJ3rSLmp
5A87728m415JN0Odv6HDD4tomvsCqrHSMDgKHxvz3QrdYBg2zdYIdC3ptewa0w9FPXb5MUEa+Q+S
MazX41QmORqt+o0WmarHe4CUxLE+SLI3x3Ksq7t0iHK4/2+ojL2FCuAPI7PjJf7/BALZa+litqEV
A5DNS7iCEHdPhE7QYNTAy/MFbkP9RSQ5yHLpMOvkxJBd8+VgZTLDIdOw9Ty4nIBUacKG/qXThM6X
OotEeigDT/YqvC3hfrBunk5dx1QJL1x4TMT1MR8FUFp/XSkKdLQtypLpJNJlPCe1hWNxII+Vj8le
1hN50OCUtNMp8ppDw2Ff0LC5/OGr/Wax7FU9zg8w4YEZ/2lNw62QgF+UqTy4++1FPYl0LIgGjPqm
YQDh7fqTjPxYdxJhu417CYYQVir29QY82uYqIpI5MBPk1FXHlvruq3ZCWJaFHLy2kTOcOWvrupIn
LIyOXSf3EsXRSrfNtXEnB6zHSWexr0z+f+Ne/+9q3CsUEYUnkYlAzAtf7dB8MqD5Pk4PSeZh5/nr
hDfpHE+1xcNnBztuNcVD0St6TP5I9nDrmDsYHLjOnWgbmjKSYVsgyfTt0Ffd6xN7mWWERMCyzpRr
wPYC9OQtMTkWquw9JRvIh0kcRIC+QiwF5srYPKk0sh+PvfsuzIq9MVHIBnsKcpSaYrk1J7EmBweG
/vpNxejDHrV1e4LtKH3T6UV+Y2RLj0W2ewlesBk91CpypwbdM1UOxGSJxXuseE/2CpsNbRC1mBFY
pYZ+m3T0XnN6rL2a7AU2XCOl3JvYnQQZSbEYWp/qGjK6//5Jf3NN3GtsVCgHKvsoO7NaJfMb7rTQ
Z1B81XiOR4NT8L//md9t87uPW89RHYctfkRCs6CaadIA1euO6W1A2/t16hhep9YyPL1pOlFlENuU
eb/+fezVd9uwbHF4Q884nsxi1lJooHMmXR8qgoLc9+ub5yYmVifJeJqlm8+aZ7SAgfF2bJvcSxJX
DYjpNvrxZPmmzuEkP2xhmxz7pHtB4sZ1vPXI9ZxMxtNSq6UtIUk9Jp8ne7evLl1Tm2a1OQU6GEvQ
3zqQntZjzk2gN/467HUcqzFsmTkJO/ByS7QqMzjXHzu492JEF65IOY9Ndm7bbnvZiFk+toBE/WHF
/mYp7eWIdeR96CBWPiVjiH6U19PJ0PBPOcLfPX23UEG4Qbp6zfNzHCB1Pgffe9W9HFpIr6ibfy8Z
yJCGNfgZ6Rk+XzWIZhtkspYv0+djj9+t01CB9beRMT8nRneQObYL4w8sVF12bK3uFWBmyhxCPhCc
8gkE6ZzeFDl4bO/FXzDiGuxK8WgdI1h9VSx0x5SxZK/8Ap9B1DwdwJ16tT6SPozLmGe+ODToe+UX
yGrcbmsfV3DhuutG84awY26CQGH+Ol1wy8GlRuu4YpA/tF3wEHfi7bG3fp38/1a8SmAjxMeoiyvK
nA4vsVHou+Zeuw/Hnr+LkzoTDq1yfXqO+3CBhXo8xbfXVr0/+Qm+hrn/kMjf+32JQBog02p21iaY
7mw9z/ppSknTnNCnmtbXRm+eP9qt/uPl+jfbAt0tLrbGne67SZ1I/rmNX9h8LF7dC6MSFc3LNOG5
kXiXQbUkkoOJhr0sqodyOK/BbzyzbiHz2eQzeZzGXP7JhPs3sj6yd+eCIJ9arNv0/C+27sB7Ye+1
D3rocafRDBdPZ5DLO9CZ6JtlorYDAr0NSNkHgNL9YfmF/w/k9U9zYberpisFPBfIalw9QS1cylAJ
Rc1JSmyG6szrRapi6DUoQkUXDQi5lnYdu/TaK8O4PiPf0UpdKIAF1yuv16D+K4oAf710BJJ3WUTt
unlfIPY0wwMQjpl5nKfah+y6BHE6yGLcVBOIAqGNiIAct6lBfNozrKgiyYHG+8uMXDtQbmUqQHbd
JJysqxV5lrSp1mH2YynXqF3ew9nPz4CjS5CX4GC+imXqijB3AYsB8INjv7wLjWQgEmikkq0u0O6h
HF5wSvvug6EalxHwCLOf2mj88+iGeK7AH4WzrMMIyXKePRWXbXWAiiPREE3dXz1y6akrljEkoQeX
nTX8SyeAeP+uGwf+Evprt37UBUzY2vXzq7rxDvhYUAw7eHlNpfdiCmWVop+1Pm2opNFTQOtlKusM
G0Bezsyvia7ovCXkPsxmlp9F4jaNtrehX+8Ab+jAJjYze2yJE1lFROSjkqdsQHCcaUAPNXyJi2Vo
2NBBVtv2vKlsjjt7CpjtvDQ93mzoxrTIgFNFO88sLnWcIprHFs+0u+Fr9cAAjhkC7iIPA6Urpzv6
dbCaVX7dlvS7E8AXn83YJ/JpG8Ho/cgHmqZPka2j6GGreeaaSm1oHYrPuXcAiqKtJnXqEY0zGb6X
EcLg5RqQfht3JjCbRpCsSb/Ju5VFi/82ZFr0TdnPyNFfUzSG5S/hksIjslRdDMBbkwWv7pzKqc4H
aC7aoKWDsVHqZnda8S37/krBe9zolcku44VkMj8zybuyZ4vXIzIiazDNrwH/PN0TN8mTH3F0PLG+
ce3LstCmyzAdeurObZRM4CM2PKYw7+WrqpAc4tmXzEZdf58vAFafeUIcuNXeWNRYCnBhU4rA1too
iso8iaL2bSiBzD7D90Yu9x31IYoNxMLybkP1384NumDJOjELCSyD9x1R7htVAVqZxjmNzfs00WFW
8XpK2m+4kmYKiwaA1bma2qSfnqQjDXuBam7Q53ZN0b2V96RPblsSUPkQci+3v0WneodGJsBb46cB
i5afOsNXejU6bIdPPNAZATA0lg1LilTHuXki1srwW9zWdbYWNQDKzcX7eU5uBCDl/nPr2ZqUsPMn
MAlofBTmcNxOmPpeW9/IppCDzL4lERvMJzT9b7xE0Q8hBZoc+vUR8uIpw3/ug/h7D973dtXUrOuL
3EgYlgb4af29jTHN7xpJtyebk+ZM6JC1z9noUnYimTD83SD5sr3x6G6gAQQCsHPIqleDaHadvO26
nxIFNX7fsiFaL33fqvoy0Dwc792Qp7Rs4yimXzJG4/zv0Mv6CZ39wQ3Vve07+jp00fqkARY6roNq
EVvmb0B7zNsdPJ2izyoXcV4ZhUbOt+nKVfcUNrUIAbsVbj0FA2+Xu3wdCbuA8i3JJ8JqWb/jIICb
0qw2gFVlS/IJHSSaga84b1MyPoISask1MsyoD+Cp1P2zS/KUnwmXfVrZpZ2xd/okG/kZsvZwfBzy
mX1XsGroyhppP//MFzJiK+H94k8s6e0IyiiKiPO9bOE7fa4bZ9BbEqRz88KzKY+v2hjgy20djOwb
53lryqabpG2LrAtr8FJpHC3XSenJVtZTElR26mgIxPjmzZfI5niDKiFNCJfJBW8hgmYCv30Jpu7U
vTolFfAZ3OTT4NEveErM6L9SsnoG6l3TwS4VlAv2iCi2+VFjCadlqzjVJdM+6T+tYLsm8J3SGk50
RSS3TVy9RRPwywps4FgXfLDpgv1+M77vi9YievIgHMt5+u4dMMgfQRcZcSBImAjl7xSe8vohDbDD
JyCcUYA+dZ7qpEBra5dcFMjO8jTPTaTWoglttt37ZWqQ+l0A/MqB8l0RuqPBkPPrBPhdUICZK4L3
LJEjrXjMXFBNZA7zKl23rf04ki1q72a7+fzidB/U1eBpvT5EYKq9IeHUivdIv9NVFkIpm59h5t/Y
G1i1iX5akdbKzrEUOO9sXScDBPIxXx50Q8Bj7zfg7MvYjGmAdpJxqoVHU+M2he8skRo9Ml1s7Rux
kJTe9ajkt089DAjFUMxrDK4R7N6LwY95eA2jfLLPyTQE3V9ULJl6YCqaMMc6rhX/O1LZhpmg4aQ3
nfomE/MZv2xpT4mW8fSByZnXt6kRbXRFjzBTj26kQKGdsB0pVoFgFdU/NjhYw2p+4m1yN/WiaSAK
R/sR5kgGe6sbb+1q7kyrI4itKcTX5DQZwCiL2a4dfY+/mX2cQ26Xrwpe/mi5zynv43KAK2ZTAjUt
63KpzfK+pcxGd1lu0AuXdB00xHoes6BcjbMg/Y29ByM6mNOwRJ0n42/wuknyvPi1EXdBR2MU9EQt
A/ei9dZ3Nyiq+YaoqNuW7zg1pk7CupaQ8O1rAS0iZcSHdHvcSB7rCTvxttbXrMWnh/8vAwfuwWND
Hp4B9pjGK7E8t3eLZXnyenIvHFYNDYZxAng+xyonsBFsNteUg/Dr+jbKF5UX4Mtl7JzGGvtbISPf
js/Ehtnw1zZOJgZ82c5Lcl3jiCxPMWY//9xOC+g6+JFRXz9LZCn9u0xiEG8bbcel6iKX2Duc/4Fp
MLhUzye/palvEDzZfsPHHJv5PHsZ6A9puFr9ZsaYzbehhVr3uZ0FF2Xc8n76vJiUJl80TddMFzBu
I53BSEWq+buDlS15A5hAnP/VxyyXXwc1SIprL3wqIxClaZve6dROK+I3TjLWF0PgVhyFasHxgWgP
Tr4sSOa0muCd0a+QTqbBN5j9r3FJcKi3180N8iV1mN8nSbxipVg2FK502sWfEgq5ShmtWd2WSBHE
KUCVfeouVKUJm4toIXp4Mnzg6AQP4aqK8L5V/WOkjQ9UwdCh+VfbD3Y5J6GI5+ewIyNskVH+zl/i
rPP8PCtAgN4MlEefswkAm2qKa2RoMhFY9rR2pkZYP7aePqMsGHXvlEyn7T5su6HHhhljbaCfAPrB
7CLhbTs+1lrlZimzOG7erBAkBeXChJ7fTZsf0KeOdmTqS7hL1rJM81CYZzkh9Vdw3ajhFK1od1Zn
tLCGp6yOuq4aSU3xJQRX4WPszCtgl02vwU8GxStvyjybE1ppN5DQFXJb1k9tpmBmVWwaLXsvBs2v
0cdmYv3D2AG1npe8aYMybGHWt5bY3eci9Syyn6iDq8Ndw7zBeZ8uBGF6hL5qY4s1igN7FXgF8tb1
nU1LmrChkit33UUuWOpfEjL6+UxTqULAq0Y40YWxiLIqUlBtF1MUbucch5G3xZjU7fTkoGjLu1Iz
naoHOdXrc7a+cmm3cYvupyyT5JQBzrPgGEXIUY1bjG3fqzlorpJ1iX1xqg7ndwDZhyXqHAP9uqra
z2XteXyHcA0wU4n2ox7lymJcWn7HrYFvSIx2dxy2UbltNjdFD84Tq+xIKIjsJP7kdRrdN3C40gXL
22EqeUhZAytdQ4u+j1t2y3yz/h2jKat9pFg6+rK105Y/DgEd3xAP511cgSL70LCMgnuP/Mr4Zg4M
1NR2SUuG7v5H1GTQQ29SHcEkHj24j+uY0Q+9D5qTpC2ThdaLvZ+lyp8bD7BBJTGNy2RxvqS8Fndx
HOcPjjXrrQkX9XVt5vZ9HqmxFIS9VcmoPyRt3uVFQ8wENZBTUg7FQkTuwThHtLueV0D91js20+Yj
Cxdzs+2a5RWmMyv15rbl3I1tcluhKo0/+CBL3zfKR3DLx601De5qnc5eFTVmbgb3gpWTv4F5X+2H
JGFsLWahlwwK23D2ayVebRqual02uNlkY7gaAI+HYaK4x4iob6uGzWFwm8MYrchoO/fkNvKwzp+m
YJnseYb9Avm4MUVZma/xbO9dbJLmKyJXPZwSSwN6Z4QR8UO7zAoM3qabVeFDM2YfI6cMeR4iF5kT
DG/WDk4RE+PXPphz9SXgQDy3ZbKKRFRkarktHCDxDSapS0U5KsQovqijIIpUsSarE9+XLImGh3np
5+0beFse4RC3WYLZrbC2ElO06LRqTzA3qullzJRo3y4hUjKnvosjfbYp9p0KN5omvQ6vqsjTkGoa
PaMbqU3uIWuOwirMlyS/hug3W34KaOT1s5tsZki55s3Mb9MwRYQV8EvJUOLcWqrWt7gapxS3YChp
t3ukTibsC7xLffhoNJbke4nLqv8iE5lf4x46g2jSPv0STpEMvmoUSXFNXvoEbErUBniJ2YFgqajd
jN19Gt1SzboZs08MVgv2Y+axt3+epiGnbZWkQ4Dzqu6SYH7P/NYuTRFQmkaFtfWoy7yOFH2atmxZ
f8ZwYVB/jwJtgKesBeDx3ar4ksMHIunHN0BvJ3I5dTNMdy+5CGj/hmGVYUck0Thk2J74kiKHyztk
We7aiHB/F0kuia7ibUQIUCjGWAN3/h73D0R87VCus3mNRUDXsf5ta8ex8ZdcNnL8qKagn899G9j8
Ok25S/DFttyP1UDVMn+VeYKmSMZlPn21Xg7IFTVEB2UuXXgvhqZm5YBitn1Y2zZu8ElSgR7NCcWP
cjTzgKB0YHDL+ei2OM9goDDUD31Dkf+pl+zdENHVIjpIts08r0qpYgRFtUA3XeMioNOytj+vPkvW
sgF41l23aMIFjecuLSbr+8AU1lk/vU1Dn/KfM4gz2WmThPCK+ddztWgmoD/uNqaTbyv4haItoj7I
6xso2TGLy0ltbYB4dCXBZdkwgy848cP0ZrHZt3/lm+AVzvi4fu7pNJ5EMGwOwpSgDq6IbyNbEqR3
pyLI7FCXcL2KPkSzhSxw9rwx15y/nhgYLRvCdLfvRYkTyeiPCSor5Nxy3tnKBInwp3lBfwkufQFS
fFvKQ/GUtZ7gwixW+QR5vruqWrAOK7J2t54g0fGY08bSq6ut+pohWPFPnfTTzQ5pp3iVretSJgk2
DqRimvor3EhaUTUae6doR/loLUEAt8Eexl9VmvHSbCtwMWjKIXciHSP1ONhoUo9j7aZ7Z0zf/kXH
JZOnPpPjCy6d0UkHEVp58D4su65bCtaaWmL/MYFHzI+RMgJcPFxRBCYx4oxC+VSfI8DAXTkgvO/L
DPXmGdS/bEHSHfvmVA7DuJTK4caIwMbkS4lGpLUpQo7JO6ySqtJAvwTlNGxf6GOfdxbpFRtsub6l
fk7458XPw/awxcvafoD7Sk8fNBNOTKWNZiPu+wzqJjjbLUsF3jxSjPUcP1PQGau5T5cWvhI1oMYd
zvn0bcgjXF7rCVejgoHqd9vaOlig+hzUVklUgpOmqC16u77XHYgpVyoROhc1vDuyH71FEgJnFmJ+
UAcXAtnOZrG9PQZZ3tv3qBnR8cGjG189jx4kz6fYwWyozLLR+GeNkt63eOsCGIY1ieWfeN+g5Uta
YxTUbDp+0TS3ogDXlhdegvSBGzOogNj7ZvOJC9wRkZGbznJya1hgj1hqUWzI3CWVTBnn6n71Ka6Z
Bbqkwq8IsLuo7HERnZ9X02z+LTFDkH729dC5ZzeLXNwynjdanLSrpbjODV9Cjv2WJj+lRzT5Va6N
R4C95QZez7Iftg/Is2rofWZcyPVSLDjLx7ulnTxWNh0+0ohHZ1QqwntYBOAgyRIYdRedZy79gPXg
1SnnlsO/Jgu75cFnrpNfvMYFthhH5Ngew4Cy7odp81xWsq9H+hLQTc9PK8Gt5KnuwSl7myEBRf91
7XZPZoqi7mfSTXl6t4SNImUcw+75AQdZg8O6WRLqq5qlS2ZKkJ4gXi23EIKr9zO8eciNwWeI3GNi
pfLmWBQbgOfI0j3mBumogpnIw63b8PEHSSLBn+hWd9Cw1UR2d7BND+gbdO2lrC/BINo8qg/das4g
mfrxDFGO0SWSx4n71nk9BcDzbTa7Bgq3xs9E6QGhO0N8V4Vjblq0QiLO1E8OaRJZQt1vJ1fAkiak
91D6JYihExt0dwJV/vmbp2s+4Vex2l58IzJfjYkx8qSiKBsqCh6KlcUw6pWfEfSq/L6OYaIF6Z96
hVOB1dVXLRf5cqstZOEluhSaPKngA0AmuHrXGtVUFOL65sbmJdqwNVsT32Gf7FErHnCEFUg3hbJA
u+LWVoPunDrHiwuHH6lIpAoQIoWxjUAshZfLTyO1QjeRRH3GTuWscRzGZaDG/MKooetylWEWZR/h
WKztw+ucWwx+uIjbuGzDJeqfk1So5VOAX5MHBQ9t1Lvzq5cy4u452+b4yb1eFO7roJcLzhioNWFv
tNZN87zqcEJMNrqIkRl3MlzN0xIp5QRBOZl03n0XK7ZsyJDWVJMfo52D4exgrYq4EMscaXOwUvrx
NuW9y54T3s4NTsSs3f6WHEnXr23re3mOm7gLPEbXRB1IwGwUb2NENTgaaJ7Gydlgax9+cBMnPiss
DMrXJ5/GLnsJkYYQgI8gzWm/5TATlR9N4PrgTd8gr/12fo3H0dG+ZoqW6TzAVRdNW2ZUV66R3sck
iU10HlPEd+wEip8b7tF/1iS+3JAq7xHQizEVaQWBl83uvUHC/AFBRMYepIvj6X2nWjne0iby/TVw
IHV/RdWlJiUKRgwtJb0OXKFS6oOHnsCB5m3gJic+BxuoeGWOAKA7rU5n45OYLNosdELS+WVTUF+V
GZmQyxaR6mBwMjaB/Z6xydQvkZ94STu467fzdgs2wKNH3Jd6rq7eNNFaIMxokaxIF+vu1r7Lo7sR
yUR/UZJt5COSJ0lyExIFj9IQjfLzCd2s/8PcmS1HbmRp+lXa6nqgBhxwLGNdZTYAIsjgvibJvIGR
SSb21bE5nn6+kDTVSk5JmtLVWNVNimQEAuFwP+ffjjn4xzN8o4U/AgfGvh+EmCLbrQsj5Jm7dDul
HSgVSXzC3rQQ9vb73LCAtd0GJFuHFQO+/FD3ayfjIfOkczquU7Cdds5qmA2BYmKZAqCLlEld7RRY
xYW0BqW+SEWm94eXOlN9YQIBevtKZlNwvywg0HGV+kWKNw451E3eNJV7nqRVU94vPjfmXAu/VGfm
xECXy5lrFczT1pu8KSavTs/WAqbukXo2T+bInFyd93HR+jXonENCWG5GEw9zZ0RkQ7i6i6E7PD/Y
l0hHjwG63guRl6ayoiAgxrDe1SDeajp49TJwY0ev6IabdeCmQQ2xEhipLbxA39vcdqw9gczK7RGQ
OFn3M0/yPtg274JewTXOhZEEMFuuSXaaOLIVvjgxC9ftTsrC6+XFVrX4fi2h2/FlyaeAUINyIlpi
PzJqWGehtbjSg8oRSH7MXvlz5NK/qa/17PjipsX0r8T+GDRq0bqtktHi/rAFcxEF9bKUsa6H4zyz
UblXckic5uDgI11O+6ab7DiddddcCEVKCkiQCa3U6sGb9jlYpRUayrKMPVTMmMeVnwZU112vOi90
7Tq3X1ePGebnyZYW6x2BAM4IxJglw/ZuN9JO37qyNauDaWO0O5iAW/0lnvVhfKgIRM4e20Y664Xl
GEp/170sugutU0OBY6zCj6hgAMeB0SYg5FwppGb96FxOZq2WaNSMrTwMXEIRT5sQZYQy24UadJyj
EnD29wEizKtqZkb2o7mUqbocxs1qzjyGrlEX8AkTlPbBqJlLrjyneAPNMOy4kL7RKSI3KcQi1bDa
6x3Yewk4wEZ67GaWYz0SGMNsR9owrIGHxe8HxPqdPN7BoKMrT0NzkMG18ubKwOyee/n7dDwf370J
8z5OZpke+jagFDHZ76p7exjEyLOXyrofw85XeHrppBlT5GVmbsa2kAbiDjvtkyuReeOyZxsliW+u
mnz+GIu1Wy/azavlE8WA66xh0RfTmdbetj75Xt3N15zaqX2qKFfCmjCUPmQUTXrEBLt15syFp7mh
OA68M5Whc78CD66xWxO+v9HB9yXNuWRsoiPHV2yTvR9iaxHLbnW7EnBi6LM72GArjeeZ8eR3Bbo6
zkUmPJAcGMx+EnzxOnyjXdSYwPbzSZMMfTuGOW4zJ2x96FI7guIbpg/65RSMir7UHF9pyrbcCN0R
wrgIJbvsCFRStXgNQiLSuyXdr5gTGU3TrI6bveDv1dMQTgsjVPqTmpYjL6KlJ716OaMfXqUVD3YG
Yx3/sV7D/dd6is9RJCnA45obg7dvGZ1Yxcy3Xy9RKvURxzOgOgizf/jjd/od5Yb1SdQy9Eorx7bd
Pe7j3rsfdZtMcZdS1mBVpfKPTLzmFUXIqps/sWT+jnTjc/hPgRiFzUPIveszAGAk42LXg6D8yQf6
vVf/JHXpGB+mvCyQ8KH1WzlYXxa/S/6a0u1zFgpVWV93aSL3mhkDYTboQz5V9l988U+6idGyxqad
XLkHWdlBD+RhYtFP//HX/Ht35ZNcJlnnfJRB7u5T01Bs4XNCn8dm/5de/XMQiig7G86b+0JnQBDo
GDDSbmvv//jFf2eFfs5BcQerXrq1YLlkXiDeVZPXS2S6WjDExBd1F3YT0s9T5Pey+0uzwPAB/ijH
yvx08QiIkHtmL8onpx/UVWGBBvzxB/r52foXCpnPiSheoW131qmzr/0gA1cJGr0AGfK/D22N7heH
Qov/0jhW457kXfFQbPmDxUqTp4nKp4zSNM12jIJ7X2ebObHh6HEC/3J1//lt/Z/pR3vzy3Wof/wX
//7WdnrI02z89M9/PLQ1//+v49/883d+/It/nHy0V6/1h/r8Sz/8Da/76/vGr+PrD//YUYaN+nb6
GPTdh5qq8efX5wqPv/n/+sP/+Pj5VR509/H3v30DQxyPr0YMUfO3X390eP/739ja/vO3r/7rj46X
//e//a/tY3h7zYvXz3/y8apG/tb86WiDcIA1HQof56hwWz6OP3GcnzwXstiD0Dd9YR5VpA3TFTN+
ZP3kk/nACMrAdb3APVrzVTsdf2T7P9kB2yoOU0ZM2YHv/O3/XNoPX81/f1X/0Uz1TZs3o+KFfzgm
PFsK08JlQ0afFViCcck/rtctM7NCT5m587DLnhp9YrwYk1P/ydPws4Dsv9frz2/jeFwrURe+8G3P
/vFt6PAsa/OktSuxzB004pGd24xp6Aq9PEHQvC9i6U7nQdS7TjX6xi3S7nQtrfLVXavx0t3mtIjH
JndPiSvwwg2iEatg0v+JDflow/x0mdLCKmzZ0reF+OzFyR1TKlE2YidtR52sLRxrWKMGOp/G9QPO
Pbkkc2qOR+n/mUb555yt/+utBV+5TVaBlJ8l6E3BSDHtlwLxVVndLZUan8Z6MXe5PQ37jRYh2tox
eaX8h2ZFnPPUFpl6cqZCXdbuwK6P5u03q/jXpfInS0MKhBQI6wOW22c9Y5ExzYYETWunBzHJkP6p
3FdeXX/799+GnAnGs7H+jmv+x6XRA9wBUIzrrqUVPhTj0oOGArr8hXfheaF1CkxyCz8VK63bNb0D
J7fLqy2Iqqwz9r6ZvP3xm/x4zvy8yl1JY40wWFqu89lGl/Tl4gdlrndVntiXjmvqWM9NeycUXYC9
MeC7Cpxq98dverw/PywcdhCfTBlwWlfyGB+f8N8IgIWtEuDVROyWavlKb5Pf0MhlsNtN+lW0TRJ6
uqz3dK5dFMyt/LfsU3zk47uzgwQ+dzVwPnuRyKJG9Q6lsnPn6kYGrXfjJvN098cfEWjr84d0HNpW
Ji4EnuW5gflp/0g7a+FpVBBUraHjBQvqZeEyc6/c7GoLdZoWL0mgyx1jsofLAeUCc/lqhz2GEria
1Ecg1vFrZ+qyjHozbdbQme3lazpZ8rRK5HKekX1yNvl5sS/J5RHwg2LnJdvah6VPQk5jbeSAJtvk
viToPHPgMpNRbrUiODVHhbCbpdug5xPO7IZzak6P06Dz3TDaAo+9rG5Xu1+iIhvcl6OY9YQxH16U
OFXx3esd4wG1nN5j/5tjzdeso5JNeVf07nzmVF5zWQ2FC86OthGlEqRIX33oVHUfZPxc2tWanMGL
23q3mEm7gxFJruq1pUu1GcJ3jhohOLN7t7LCcba39w0Jx1nNX59lyVI8Kp7/PkT0ih2lS908TLlT
YGhdZ73gHFw4ZpsnplYOUQuezu+gX7goUEFGmTtO4eShzjDIy9igTkSyT5XqYn9rxn1Q6fnJtT1Y
1KIOYgMw6cpMfTXElZq31xS9S+gAvCygiI4NX+DkZIwvU3unazE/K0Q+u4raPkSccQxoc9dT351Q
KrQVJknd9QehCvvUG5vimI1UnqD6NPozm68QQd/6nLXDvHPtwTmR3ZoidQ3SkFPaOiA0dA9F4Vrx
tvjzYUKTgBbO9u46bX5F0Lbd+J693zZs3a1rjDdFAV6UIvDajWY7n7ZOacYCFXEyJ/d6Mu5AAvSh
R4JVDh4Cpqndb7lqLiZpvTpzkUWJWZuhmwC6DmQjRElaThfj6uRoPft5V1byFNhgPSsKI0Gf16qv
tOOntpugNpxYQQjywGQvMtt2omnJnyprYHK6eT7l4g29/ximjrzJS3VXuMW229IcKqtNgxt38GvY
Ykcc8CGeZ215ZTWF3HmePZ86poCHOm2L9ttoVxfKmL40oJRhqsezxGyeZWfPB2CVFGpSGjurlnMs
0oBCE31mJF0BAV6SvR+mAwFl+aA3SDG17izRh3KjQ0cSGLaOuG+lE5waQ2GeBlOQxqVD2L6bGSF8
+62vJfx746i4zOxrGIGrfFsEMItTo31uMAKVpZmEYkBu4SQWhK4F5QneFhPqvN1BsYtD1s/JTTKU
byuYJAPDp/lSZNm8a8p0PdtQeoWTMVQxGdNk6dT6cu50FRbpbEayUzPCL/tc90BOzvqiTLM99fPm
mVz9NGxXeV1sza3R2P5j0DJZSVRm8DJP/XbAJ3LdN2OArROqM1/6JraMYduJYX6XvYHcxOOyZXfj
pgwZLvP3ZNqSkGnsA0pZErZmQw7RuKWPrXAuGJhTnSclNy2wvs55B10s9GtVNjpmnM7bxtgPS1kz
MiEhAj8kIWu8H9fFJIJlw2jnLzxajlN/S6U+qWzvPO3h28ugfbZQfTwZ+fpu+D4SkCXb4qoyTp3F
267UanwzMjtBtRygI7QLW19rir6wQxUZsaqKUJssLahwY7+66i3RFk+em50sQfbVsLPrth2e/Dzr
L12vGvdGrXhAj5uglgic0xK+eS1OUCcA03jBSWklbti5jDFe9a21VQer3wjwMaAJZ/QkPE7VDYPm
/EggamY/6CKILDZw5Z2oYTxb+uKtKPTZ5E32mUzhpoG9XmfUgeiCJQuFr7jtpqchI6sX5PWF0Tdw
LzXYwBKgj0Cys3NwyLy5tam4DhSGuZk9Nqp41keJ1R+fVfJnN8YPB7ITBNT5FBtUABYn848HcqUq
s+xzr9sFBkj+vprICodY0IYOV9vhvgLDm8Yl1LC/3GVIr7N4NCEkwOCq5RLtMykVKm/uF0cQVGAZ
hMueqqrXQUTmoP6q8yB7MxgVTjp1qVGZySZN6n06ye4yKMb6lfcwpt3auPJbo6ml866q05CIO2uN
N8+vv3uVUb6iRXFTCEh/lBBLW9fHJly14iz1lLGf87V+Yy2J6xFs9MaUKUixmLMUACMz8pu2ndot
qhFxhnMC/R4yI0jVZ7maFwlRlgFX9kmQ2WFmpHYWznWel5cySNHiLlaePrFVrI/wTku3tyZ/+r5u
/qnl1m7xvkwVUOXkMd35NsNcPoEtD50Ztz49VBw4S++FGlJujFLKLRWqusEYs6BK/oa2p+/2R9LW
iJehYcNyMNZf+05x9HO2tXyUqq7QLYmxvPGdhGiyI+TDfTV8hAwpLpsLo8wUOLJAoht2jmMBuCam
XOJ+XHwXEsic72y39eo4rwZkLIvwGJhDb4XgsjYz5k2U5VBf5qIgLsVwQfbCUYDFA/V5S7Ab7MVd
sRSQYLPv4HNJzkBf+7R6hsjifCIFLzbG1tcxQv0tQ9xei2IPr1ozMs5bg3o/MJLt1HNTaUXChIYL
ER2ublQWR01UNcH8hMFRWBgHUmJeYHJj+p4yO3g6hY4HY+ybBMWHoyp27xqkNhbdWpEFWR1BoxQb
rHci+tpcd4PJEClO5dnR4VikNYL32p2/TpD77jkiqb7fTYKT4MolL7S88OTgJytMY6Oss8qfmyYH
V12H5MDiaMt4VqueYyMV+aGYMZF8QfZnEGxHw/lkIMC1EYcT+0joR+6cIYx3hpgxSvYaTUVA9r0d
UKfsRqDbR0gidtzWS9Z7qN6yjDM2+y7s5SLGEHTXu0UJaVYxurvaJpUlG8eok2WJaE4rC5JpEyn3
LjXXSNguSLkmAMkKcbSlHQurHO5d3E/PGQzDrWtt6zMviRICDUr5DXHH8Nrran0VUAM3LPyBaVsG
RphTzeiZNjbTAnbe7hsR4o1Z6siahqBnz3G8l7QXErVMEQxlOC9I3TlDE9ifYkSWzZfhjuf5hB49
rkq1fFMkvOSE5k0jJ5+dLdmuhqiyWKqzvIP8Htywwp/VhflswhaxQ3tuLLu0eDIMgm4imQ8TqhGm
010ASRWv2EpUEq8kIVJ3WWuOSKdXxhcr8bkRurPWeVdZPRxNW2cjDEvaijPHkmN57VmTIIobN1B4
rJwvmtJDBxdYS9JG/YIbOwSLUmNo2GlyOQSmhiVdRge+MVX+18VG93R8TFQP1lTO121aLkOI7qiU
J2qsIcgJ8M+PWiI7eN5Mr6jOLXcT01mRoWXlNqKEwLrSFgL2yVwP1B3+q3SG9VEPrXD3llWZimO4
scc9O4T8UusCj9zc1l15oo1iYxubsFiJ0d3csFHae6+0C01mDLo/X7fWuFq0mTxtATq9M7w5ab6z
+MIWznAzq85WVKioQtZ0ohdAvA5ByTpcTvE5wLNLLOnjrmscjWpbwPBmukxue29Mqmg0Z6eg+OCZ
CZvZ21AQDAxr3BulsW1hw5f3zi7riLAjqaSKR6s3fRC93Lm3JeINUmRsdcOw+y27xno1DOhz3eRq
lqvjR3ZV5maoRIF2x2woLzEi5E256wAuHgKZOw9QNUYezeT35nHmryUWNq9frt1eD29MpMxXdnqX
8damHrdbmojimWjYrgrbWdrXqKhgcy3UFW8uS+RQbwW9AWx5D128LKAiTqAGfFzHfSoksNTqI0sM
wxev9byUh9GBLCJpqRzOe3MxC9jFbHnL2s6owb4NR8aES6g4cLGNha6xBndNu2FK6ggF5VAKXHGx
VF1/6wdG9q1ziE9mIudaY0Zr1GviGOahLn2nZCdtsOusjZzHaOCTvRhrtkGwj0Xfx5aqukct8pF5
wQTYkY21cBkH3WHMoeiZpDyx1Jh84yhyPkyBNTe0bWO+Gf3W+AgkNDoNnQzseC3Q35ExzvnZAFd/
Neu0HXeIM9Onmk2/xCTVz+2OCWQc8Y2fbO1FbQ3uV9Tz3d20jEj5UFqltAHa753QddKmC1Mv2BAa
aItTyUPGEG6LRWFYob+EWrTVNp84a1o+VvQES4xaqEsPHtjXNZhocctg254jQLbuEDUQWGXUIfHj
oLXgO8OU6mQ7kPlfvdqM1d6nCwFSDMrxOZMCz13C2suzx1GOKZWTW5JTwh7SVjwjtlUfMoUIIS6n
DplNufkjSoUOdAhfZbDtep0tDwI/jRe2APV3C/sYC+vYqgTCfxAMm7gbkYOuceHX9c0yBgtVB2eq
Fzr4QkgucumK4hxzyVtGtncetTU5s/GgBvWlhJy6tpEmwrx5LVYnv8kQjiH+RSi+zVl1KwbU62G5
rtgnAmR6tChpgoC9XDP91s1CtXy2rXwaZ0S90eox4Cg0jNlB3TnPVX+CXqHPHty6cijmi+zFqC13
DVGUz+c1TkB5vpg+AW1gEXfD2ohix+Qif6KjcaYMwZtTJft69iTJ1WvV9oy3SPx7jgsUdUzKUnZk
eGBc+9xd0NEZiCxCz4TThUTvitd1XVQVIrBR/hN9T47qx1+37VEltmgOMlcp4jgreZlFi5vG5kBa
IwafJXoHGDned4Vch2gil9J98v0J0zTfToNSCTGVhjQxFxCGlUS8/WiJ5FmOqAvOa0rK22qSpb/z
qB0Q0tXj2MaiH2eWNKXciT0HvbHLW92/2B4qsr1mUktw2S1qM0LfsFAI1SQjHXtYT1yqSW4yTrcM
KWDtK1y5Nv/hBK2+Y+8bsfb3Q5ESiIBpJENBJDgIl/ooymWG24YIi1JuinB1TekuUE71kZU4OUJR
Ygs9Fi44b9J67K6dEVFcWDaMhYv/x4bRyB3H4JhakqqXyZQlLKyBpXVuRZ/s13HM7vIcRjlMVhvC
t8KT8baoKXhlYw1E/McF/r+s723PcYXp+z6+vE8Uj3CD1RNpCqXvyOZBIKev8XrnpUaWyJyQtncs
bAu1dVE4GudDNw47Bgki8hHNzANXBco/4E9bD0NndMfxZ6hB+dN6sXdlbtjvBULLX675V2bkB9j/
n2zLZ0bmMv82tKr9Pn7mW36gaK67j+Z+HD4+xsvX7vNv/n/IzBxnRv0+NRO91m/te/76Wy7n+Be/
MDMg/T+5UB8CCJN9/JgQ+gsxY5niJ6gVmjhLep5FZOo/iRnL+Qn40YEsCTw4GwmZ8ysvE/wUYEzz
8M2adH6ORzrFv8HLfLLie74bgHg6gUXd5jJK8HMuQtAr3AxinU4bKdX52leoFrwKXfMq6r2w7eEq
ndMWU4Uc9iXOROSZVfYn4O7PrPRvWtnjRYCY83Ek/CiySD7tb7Flpo7mo1Gs42nF+bEwGbs6jsQZ
HLB67WEDySvzbum7+U0AtGLNGBcTh5tfIyeHrHmsSxCA33x//4KU8H+O6PvtNXkmLAx8lc94I+k6
n+MHA5muoNHlctp2XmWGBl006EKH1CYcs75+XpcpvZmaFiOEUbVVVE4ZYRX5lgRLvDpi6A46WCEZ
Zkt4y740DJVHekH180qwW/qdfp+2CokNuxgMlXdEBwcji5xx3Z4r3U4Xg0inb0sH7gXP2lGfj8hW
/dMRV+DdKlpRnVpjq/pLUovXGTcgda1Whn9RecOHY4vsu+36KJCPC0neOvWSkDxWrXYW09Iv604z
O8I9a8pWzMdivC9Oc6v3r0yUU1sYLBbH4lr6a3pupYuL/16uc7M3GixoofI3JimIzej6s7IS1jup
QxKPIKIGPtKgVb4TTlIrOqnB7uNg6tIlzBIDMdW8Bg1Ji3IEKGYX6eujmml5r3pBSzB7/UuKVJOa
uALM2ltZTXea1ShxcO0DaNZJ3T4bnTsncaAQ1UVSbflXzICBFwJ44/FcBlEEtBUZ1wOGMwcn1sTk
itCpze4gehevFKUwcQRe76+vhqz9MixI6Wh3/lIhYcIG58xhkxvejJjMAWyveabpU9tpeNvU7HTh
ZpFtcFq6/tpdFBQy3Q5JGA34IAfn0DvT1t+oXvo55g5iHCJRYYnzkkl/JLnNhM1Vr+ZTA9ndhH6y
GE6cpIl5GMGL6wsMmc7LMmwzANM8Dxfokss49xuXissV1pdGJdm4HxKjuN3IB/s2OLVzpY2qQIBD
0uSjkyHWjFQwmBb4aWqifqPnv8oDk8Eva5EIxRezyX7fVMuya3Or4P6vnN/CGQFBJddQnc9IlyQu
2wlpByq9jrFOI6LLaFit7W3ql8WPsD9R9GMbtTlRbJSTiASWh250eRgCMzGYCzbr4UTMnG3x4mLA
i5ytaB7YzbBnBEeDduhzupXRyPJLi52Bes55OIbCi4tcN1TyxIfbVK9oLZOIntKbzv2uWQjNWQoc
ADjIcUAX/VpeTXU9WKFKN0oX7KVLFIBDiCirfP19cgbU/yX9R6z9sfZ2ZsO4uIMrR0yW21QHNkkk
IPhhsE6S6ApDDxejlqm8XcXMQeusNQCD1Wl/4Hpb+URsVw9omX3p6mrvFcsHm7iXRijvd+Bi42uG
zaegjy088yD94K3TcibAYzMvl1Z8w8scucMZAkpxWXrDkkF2Nvyx/5jq9bvnMn2WOIEMaVk97Adw
JbNtYp0smowPnqmcdHiKgHezWy/BO9FKgyTI/AxlBWY077KzdNTD6cVuvd5643xReONZnlgP7RF+
MFK2ETPiOgBanHJvp7g7sOtHtIpd1tG95Q9Y8u+msohbOe7WrKwvvHU7aztq6bBJiGeAdkpja2mt
72PurM++2Z8Li0/gy+xUtmftpPji5hr/uLGDZXIwqPM6xUXgLmeDVzix3dgWiJB0Hvw0Gdmb6j04
aVQzSogyzJMMgvG4y+bk7bDRdrS5bVT2w7k1A7XIIbvNZuPObIcpNHq84Vtw2/oL6vpcU6XVOsB7
v34dausjL/zu1mrBkzMtn1RdXvbg6V6dTCFgQnlCGgSySQTGUduU2zl+nutGPEsQ4iy3Tjd4sqG0
zPct/d4LK43I8lFAe/5Zv9qgQFTsxTlDoNTlRCgaDvs6/2IF3WPSyatAVXsD73sMIDXFwJ8gIQEZ
xLFwFdB3tu6AI5aDxKgcDcizCW/pb1VWPyaDfSsV7mtveMX8c5aaRfc9Sei2wW+2l8QkJcV1crHL
agsf1MI4WEXs9YktaxC/1L6rsT2FtqvCbdb3KjXgwBL/AQJjTyiIfZLmsr23gzYUrVHE5rLTVo4U
Hag/Mu3uezql5LI4+s7prD0cJ45xi35fN30f9h12o2DV19AhdmgAS05BcNvl29NSQCVQLvhsKxe2
Lb6Art5jeuFCWMj0HTbfSyoji1SFVyIMrtyuuBaI3/eZ/uYP71YW7Hs1XILsREvT6ROVBO0Flt52
PF2KMWAzU/2zsVjnBcF53D7nNOiSayUmD4Yy3+Y3rclK9QagPVeZj0adnai5uZqCVn9drc7cYXC0
L5idO+wacx6+JNTzznRpITnF+cF6syRzSEzgx62qln3QmAYdlfU0p/1LgPqdgIsATX7IqOaLzk4v
qsqLe1U5Ubblu9YczkqBn8tzXvCiXyiop93GWCYMNg3I7pbt4ccN3DFTcWpkxmNfVheLh8tgglTG
/PaMW6E/ycWwMMktheQ0S9WRbhH0t2ZO+YyJQjRhkY/NRZG0e0hXLD8MvFxb7zERZXYpTfeCca85
DWD3mNko4Ue7Djd6owhxqHPSYRcgl0TEfoVKuXeWJuXKiQccU/XQ4AAOG75XGyFqUj0QAR11Rfq8
GcGh6XJc7tlhnonoxYDq7mRr9ZzussbhJfFGM2lG3K6mumFyREkPZxqdfcrGap9MGGvt4UvAoE/L
yvEckWC0G6z5hFEsdTjkwQknCmhGejCLAM9S8kWjYThMvYKRDPT5bCjYMFAENDExLNJEhZSBQ1rd
DdJliX15Ozf4scwTnoGO2pTGqAxRuV4WidmW53UNXAAO+mCB8+2Vm5+lg4OBqECMzCTt82nA6oD7
5sTcpgYVqZ/Ggo3OK+FLu4zRfQLHHeEkJpxllDfiUmjQg1Au7RyRd7DssDjme0e51jc+4LU71DUz
psXGWS4fG5tUH6SL33tSeqDpJmFGqb2eYU06cbcyZyZVc64788wqlHW+usbRwew9iVJ/iGU4H3om
9zazcUnGs39D7tV62i/bBdtvc5PLrv8W+MUQrlVy7VeyC+eh2Xvo46G8vygDITzWfyC3ILgwU/YG
6lByhKZTDq8hmgMZCS9Re6V9RVDEd6yw8eo9m858gc6EoqgiQ6G1qdLQkZRYd6fuIW+WA7mPWGEa
DhZYwwLTzI1M6xtmjhcwqd3CWoNkXQrzXVvLzkm/uWN24RXZjni4M7cdvjQcX5HtzKe6aN4BGfXJ
aDmwfHbKQ7+dqdq67oYge25sXMUm1YzXNQQTdUwPYVIj3EuWQiT5GC0NSaKE1Of9uMkzVfrn2kx3
pGrBstflo5f58l4r5VCGtqr7Uq39CEnar+poeuyLDzgAdAgMPUmK/VhjPl4GnXXRWhtJBs1UjJzR
pW2fkLBCKQv0QiyqnD0Yd5Q8/YPb1v5L4a35iySBQ0XaVP71MC7G96LXYj41FU+8CPIRo7Q9LR4s
q1E6ERSgXBmz5a+UPRXzj05KJtlTb5UKd6sLwPXsN1397LsrbYBtLC+p8Is9PFn1himj+iBvZn0k
ixcSsgPXAeeutguCr+o58giQuDQ7gISoxOU9hfj4F7bGuREZ99LPyjgYPec1DQwqdyD7solAqO1D
ORpS068wuyLOy0BPJ9peOmh8XEWhA28LEDUuRRIaKAkh9DNizBqcpDwv3nE2ZDIUHmYQ7PP3ZT26
w95zwB32fbL2r866md8Kk3fgePXyJys9wkiuj0OFXqM2D01hlNd6DoZreAoAfowAlXFVBz7Axoi1
S5xsSOHuO5Tzj/O4pmOUJyaBCqldinPQzXINMczMWTTbBh8I7JrbuabCPlDB5is+p9Hg7jPLfg6r
MjW9nT/5PR2N6Y83Qak7qmRDpAJq0/Bv84kEsn2TtDAGmukgXWiYmj2DEqmJpTRYd21WsJZHO9ue
nDZZuhMzsYwPq+kGGZVNNt3qYiXXTFEEEkoD0FrEKINSnFodA7kjHMWTj0h+Ne6Hyn5LMhv7TxsE
8bQ4B3LLGIvUecZ0U8k+e+dJn46GCGb6gTz36RbhVyreppp9Eausu5z8b/bOpDlObc3a/6Xm3GDT
bGBKkkmqtSRbsuwJ4Uam72HT/PrvQefW/ayUSyrPK+IObsQ5RySw2c37rvWsYYnLp9V1aVE70zyO
15xJJDNVWZbRPl1tYBoeSCecP7nQsmM74Cb0UyOfsh3RpFkTjDGOMnOMlBFM1bRwPs07S2Dgrbvv
pDWN5Ct2S6Z9aDKzeKiMDbFD12ZM/KockIDJoc9ithpwNnx3kF55jISMvoDy8/y1n9IKfYYbUy61
2GLvpnRFW0gbP/2eJ6kBbbiGJYkqIDelr08Wh4Y6cu3HaUQ/vccFX9v73EBkQfsQskcSJxJKzIDB
/NBHGOD2FNXH9dHWc/sjlDelB0WFtGjXKrMCP5a45XDUVDu3ARkbxicdVNbHNpPFd/op9pekEV2y
02jcqLPYjFBhTDjjntrUxWyigSn+2pkKmRJahO5XASImoclVq68pPk0ZOLpdfGGGyqhlc7zxdnmB
ksRPkpndibLd9ocq6ugpLgRzLW1Y5j2ISRGrUYlWOui0zqvAmLdJGpRTjJAgTtL2W7zkyycPybCO
zAvrAUfX3K5QdmQcgmHl4Jsc1/QWKN1AXpozUc52QECq3TLIdvOOd9PBdbL8G0oZ0pDbVnkXdrJi
+NYLNdVbd0v/wvVpAC6UjN+LYtpEjb+XShADAnUDmCeFBdPE3Twiv0kDTUMjAW0Y+6NdGNFZTVan
D7raC5mb4neqolTEXl/KQ4IoXNty3FPl7JQO7mjUsj9m/CuBLQboMAa6gLerP6+vYgsUog5FKQrp
gABf3lA2YfUru7U5xp2pHVhE58BxmWHevsqJjJPKkk1pid0jlS9HN9wTrahm5ujssFwdt+oYHbkR
DJOo7fFmtVLrPuX48Mn09PmvULzOdlVUx9yb6Rjou41T2QibhXLwVAUAgWOd3jHUGHTVVtz8TwH0
DwW0PzxCU5rIym2KmwixT+S2NbCUcc517McJVnHHqLIrEsfydyjdf3iElqszHFxLOoh7T2TlWm4k
rkM7Bmd1Mh0qr1w+IWlTZ0vmsVck+AqzVpS/o95+PdxtCy2qiVzP5Xh/ytn23LZmYV36o6E5fNJs
nf2ktxYstPjv3n6KJ3rU7WWh20dzReoLMQHy5P7szIo4v2xnIbrwTzLPqD/hvmwTv7c87VbJMWEj
WyX9YTHK/y7nU4j/X4n2ufqmEacs60i09JSdX34GAqXIoLE0HvW1SM8zb6YWgvpt9/Y9vh4pXMUl
JY4PGufCaWZou8660eJaPpJaJg6k/X6JvbwM/voi4E1gGUougaD85FZizkljllbMG3PF0Z1S6me3
z/5+ZDBrUJaH+WnRsTkNKB36uaWb3vXHSFpUPcrB/jASHX8mxzQ/vn1Dr2rmvByHfBSUlAwRZt6T
O0qdvNGrNumPRKp0E52wmspQRnKP78pm+KhBJMEp6NTyPllMTm6Q+O2foGkzMLCcN/CCO978Hl35
9XjlHdLKMCUMGyo3JxPnmg0DAUBpf2TJ++4u475QLQdF98ci4ydB/5EmX/vOTHPaKNuGqWO5jB3W
FEAszslFDZSEmNid7tjwuaKAa9YrqwTeRk81wRbdG7ddD6fEqAdvnyfAXb2mWC+aJDE+mGbhnLsW
R4AU1QK5HzUVe6M09W2LNR1a18zf+aK3tfDlWsnbwoND24X7dvWTSX9GALXYPV80UiNgu1FcfcBi
DdAKeizCOs+yk3eWmdfTFbYKwzCkhSOBntLJTGyz0zHsdFZHNNZGCI7NOwhbb45oL//N1/+//t9/
Mab+s/ptvq+XzqyufHpeIP8xeW1OLv79f5p/lqT3Z/KhWkJn7rE389W/bVnmv2jf2XQE+XxxYdl8
wf/flmUCesXBxLC26c0Z/2n/YctCgbjNlzoD3jRJIPqL9h+K0ZfjcVs7wZMYlsdWB+zn1oL8fe/W
yX4A+TNme7erUoT1TRIgN1X7ZiWhAh9GvLNbEwdV6gz3tBjc0CjlV4xmQYbSMtFyifrhAd3OGSyq
z+YiMVHHF069BBhbj0Nn0j5rj9OUUpQwZ+swW5HfxVX5kGt9Apa1Ocv7mAO+F+3MrpMBEMniq1l6
Ayr+/uAU620kmygwKtM4x6d1pc/xN0HS4t6mtoLSdPQh58F0debvcVSzOKIo22mbusdMyo9wsY5U
gr39OvYP2pLGO6uZpjPs9sZN0sELKNb1bhjskB5ndpValXsnOefdTtma7fR2KPaz6sVx7lp0Z7if
eoAhH8b6Yx/V9zqcAoh/+i25qoNfYTqHCDYrf6YBCC6zPBtyQFUZcEK/6qR3Dyf4Q0yB+OCV+TXs
geG4qLg5rLNZfO+VfmCKz86UQ1U3KTl/iQrwIcn0Z/Q7vrT0lnfCxBixlvOlMlDgjKI/ZAKucwG5
JZyhPrLLj8eLLvf8JnLve4sSPDs9lMrZ/YzY91iaStwa/Sj31F08nwMSXm3tro++kF6hqBvQe1VZ
CqjBAwCC22BYnc/A8p9o8Kgd+CEDmLNtBW2zlQBIStKH0J7Mx2ortolk/Ro5TUyoCeTFuWk64Bnj
R4PqEcihHuz2XHf3nJ44GmoQPl1n0B81aQ6+oGrruSjzk+tlYEbM+8eqQRYjUcmJaDp2QMs4bzao
SS2OS8hw/KwCcbno3c6aaPmt8BIfUOvBw+v16qCvzVcMC9N3Cz7XsdKKe9U5d4DMQJra2XpTZgse
MBcOAkpz6BJzRktQM4BAzEvAnpnn6Ng+QQDOZUGOih8ZaK7iSrsRUfZUeUTKLzMyqFKemzVqXBdd
JdwckFw0rQ1o8kGWj98z/aHugOC6eUWPd1Tfkwp+TJTmgw8Uj2JaO0UfoHAVHPA51uba1B+dOVEP
CvvNORP5sm8ZkjQh8rtmguTaAr2+gcuRBBm6IMxFub0b5RQ9pXRKgbfO967UzT0kL/OaRW3eOdLD
yldoMnCrFXDj1CX7xooWIgOwT8R6iVwL/b+AnByzT8DPcuFxZP6BJim/ome9t1Y4MyMYDRWdOajC
rwD4UcTrivuVnepu41QXtDMTJx5u13lsHuGvA+uy9OLeUTlt21owOEWW7ZbCZaDY5Y7KaBkgeLtT
ndte2TCQg8Vpy1swwN89YqGv4KyU53g8qkAXWbrXmqFtdnYxIP7v5FpI6G9TEeikIV6ldrv4JR3N
+zG1EkBrRnJO5G31ObcN74YuGrq1BSPUYcJaDOXFHn+gcC+P5Fg2FcAFu7jaIIW3ug7YIhUDjTDE
bNm90CLxIQf5pYLyWSP3LI9gwMj5DnHu/GGo5HQBu6y6c54FdoBgEdvlXttR5kfwuBsjmVCgzcY1
VKth71GST/delTBX9U5kfUU7mJ6PDRIlmrzAHgAyUua2q66EsE6Q9bc0duPPndMU5kFAodn37rDu
BRu33ZLlCacOmGPgjubyrJezR2uu1r29ADL8UI7czOo6AlqeroEzXhbpmxGPPs1S+ypz2+mGzub6
ozedeYcaAHqeDUgoa+kg5NUQAdegeH8m4H/haWnz79YINHhwuvVaUIeHqRrnyAybVaLBNcvksNoj
PGUAXOqhEnypvd3xJOM12npJq+Ob5WodRFMLfua0roFpduKiG/syUNzvmd4m8625zvJubvXuwkrs
6an10LP7noMWeekaKkSYz++dtNHOpmdxpjPUfFVuNjqolCkn90l71HEzXXamjmxOTMbOgqt20KDE
XVRCc4KSqfh6w4g8xlFS0GwephAlLwWqBsZ5hbYDJYlRlNG3FpG2gUKgUF+zCZGgAVHv2Oaiv0W1
PwG6V0UIuJYvvY3jHb6+5pDIpLjX+ev7cRUjveUJT1CTR4ecdRXh/7NEdRHoCxfOA0+ll4nLMcmr
r8OzqLUUKaUg6n73GqLBHaZA7Dd4AfjjwKqTavH1ppKXgzv3V1Gv4aMpPZq+PtHaQPZKuULxX6nU
G2Mf2pAHwwSFKdac1N7h/sIT1m6p6COS+L1tNP2lMEBdNSqRFzp0YBra+B84HeW3aRR/GzgxH2Kw
kL4oXBSfc10d5pG+bd9oYj8PtfMIc77/TkBO9ik23QVcvGFccHo19jWWCdgyM1YLEBFkwwh6XLsl
zetjq9vNoQdXd6PFo3tALD5d2+10b8t02wfb9q6hreMv0ipv2RHBes+mKZwdawhqckV3RaMI0hgx
VUW5cIIEdPNRR4kSdKWrHenJG4c4r82vJE8w9uK1PRDn5x5MLfrcujFkzVKUl6OBUsPsvFttLtW9
rVFTpIR2mM1pLyAPRRrLdgM1g5dxiFQFYAZZBqXAj3Fq7tHaJ4cIwbcv3e9dNQC3K4D+OYQnV9/r
2Tmfy4wyCvJqa+gN/CAiaBqnBkGU9YEVUxAtIWdSSjdIjYvtMFHyMVbm7NdoWa748Uhixsd+qYPI
2rgx4+ZDbIziSfVrfkcBNnsY5oVCHnLOR9B0PDCNg8MitXDIhHmVL5OOadpKP0Mq9u6WjMaevhkd
ajnhw0gTojrqjJaTWdxZGyxuYr+V2mYo52ovHE0hPnY+QGE8lB30IT7GIJ9ScL6JPBRSu0OQQH29
te4SzfoCGHN4tLHCltosLm3sk0fs6sdmPJoRjUa7P1hDDJ7SJbjadNcd7Aiq+iU8aww7Zwrxk9aW
QYJSc9dWDn27kTp5BWkrKHuaE1Z2tAaFlVhOOvY+kDKytdO9W7afsEQ3R4eqC62TaJ8vuHzKxvXb
pX1y+W6Hqb2by4+jMx2pF33x0mqPofFaB/vmzxCKnXUBGW2Ho/dzrpe7rsvLzbuFJJRJP1DQd9tu
uqbRcT2y6QJEWWJ2VTc9K2meqeJANgCw5zkcWrmnpjfv6YA6AVHozkValIdcX0a+Xe8e3T2iaYfo
VA56eyVp8rTKmgOjiHEEa2A3KYV8QfUXuvRVK3bR5yjxA5GWv4De8g+nj43C30X7qGmv0XIdGnv+
NcvlHlHqGliGWNkbYUaBJ29rdn8p7TIKUtUAGVL9eOTk2aGBNbzQTpGrsfZpj/og0tCKcZSOPa5l
sB31YgerR+/XivP1qOmrfeemzkXTw1AG7X2Lwowe62DqHIYnWkWjpW6nxjY+4JWZL0Fe07aBWYpp
+NyYU9qMQAUWDhJwpHeG+62xCgG2SxRfeqd9QBjztUCKDk+p9z4uBlyFmooMpHJa6g65MDgoQk9P
fw1zjvDXIMMCyy2yFUQXu7qP5c3YU7ixgWm5flJkGi+NXgJdTFVWAMNcrf48dQQCxPMmruhcbNYW
aRUTZr6zusPV0HWVtmPARve0buqdKjwHrHAy7DI3r887Y0kCz5jpY6dK85vWhCbd1FYYFwOc9jr5
4Oi1fpTFYNwIT1NX1MvUUzeO7R1w3+TRYk07GIO+XmCCW/EAS7e8rDWdhayal09klrTNHqkTXidC
I8jr7VZcCI7azRsGSqBzBmSv3PN+oV9odexAe7FgQZZOpp6myh1DkmxnP2rXm3ZtMTNSSxHXxH0j
uG6a7BxjmrioTQRGRMuMOwSSxufRWPNLo5DZTcXGKhDVMFxD6oL0rGW6D7Iru3XqzPENs9Ae+e7d
r2Oe2xcz2M+d51gorgYez2SY425Z8m+Ryb5XlhAlLajGx7hFs2MPP8u4wjIdjQwG8YBGKwQTSb03
XNb0c53CAl9/RRRV6On9MsCg+UPTCn8kbskBgddhMzOy+CoymH3zGWU5TXJ3xRGhuZ+GUj2xxe7P
akEh17GmLx2RoQy44UOS3yxixcrHJkrVS1i2G0LDXNAudVGmQjDrZIK4q3sWeTjxgDRz4JmwBRFe
xp5/VTtjaG+gewzmPvbWYi9hHx9thN+PdZHiBd2ikRT4vH0x2zcEXSRcH0EYFGF24EmtfVJ0YyNW
Axn/1NO82Y/9AAZWqrpm6503HFuQmyFQKW4duXQICDVTWH5nmO2X0bDwgJT0YXbEfrTfaRX3e4Qn
JeZ3xC69RtHfRx5UhU0/E3Lfk9gxgBh6MkpEXD2kfV7/MvWX+NEXHxZcdKU12XwgQaN+aHJQ8UZb
3+d6NnxE8T4HrcAK5Ffx3F+y/rEwxAiZRrKRaDdIk9Y+mlUO4YvloIuM4RZgdrD0b2k/6pD7E3MA
Q9q4AQk59UG2k/trdi2wFqNl6H6nSbSQTtmH3WY8tJs8C7uo6C6rFLX5bDdjmJRTdeYMSf2gcZb1
RVY7H+cG9RfeE3XM1aDCwRuaQ5ZGEVi+wvmuLUN8EUNpvDNg1dDttsQFroqkO1fETob0R7MzEkTM
I43c9qyd5KOpjNDVMRuZutk7gOowG2KFdvetl02PqpY1bpF6RSC/QQCo0AIEmATGbfLm12/rMzAA
y4d5TZuXvfjGE7CtXH3umSAOGkxctiQqOkTPCIJSVQrvBS4HbWDjWDSpe1mz1+J0PjVkcSfF51F6
avswxRfNxVDk1xvzQIs2/EH3DwphoyKULGfny0ZKoGep/0QkWgpykUaPCRWmQrnadP6wnWjXamMu
AKKxlj3zbXRezsWVXJzmyQDSYDXQGtbONmEDbASHjeWQblQHrFNMx8+oh7Xo4Dzb6NrI4dI+YQTL
fqUbHQL54gqTzrW/4Fxl4teG4rYqRuPC0JEcjhtjIqNSKf3xGT0Bz5Sv+xlIEW1sCu8ZU+FtxIry
GV7h4jS9lc9ICw+4BVUiMBclAEu2aLAv8o2CUc+DfTQ3MkbzDMmon4EZPKjha2I0T7k+GjftBtew
LK+lJgpwY97QG9kzhaOC4cBAAM0hgYAH3rJ8M+L1i7KjG+xmzJFafTEUPeDH8d9h8f9X3/wvsfU4
/+cK59W34huy7RcGh+f/5N8OB+H9y6CaDY7GMHTnmTD1T5HT8/4lKVduInPdoNW5YXf+XeR0/kVZ
GhzPJvwHF8K/8p8iJygrDBH422kr4w1AP2r+TZXztAKOtYFOpO7Q/TGBE5+GkyPKU7JSTR8izm6O
rk0dcOWD3BVRlL3TlvnTpXgC7N8cC/zPaSs8xtxYz0vew1ju9GA2U7H3hoSTyowG+rc38IcO6wmQ
x93uCsCQTv/HFHRyT3qD4JvqGVp/H+rWJpPThoXtZMq6qjn9gQO3cYdwpb0sVNc8YinL79++vKBw
/aKT8Xx9hxo1Bgl6vKdIvZVJwGgm5gB2A/PH1WMDBPo1Ozi5Gd3baZWFa9RmPwhJyM6RyuZYNNls
GsZav9Pbe9UA+ueXYJThOdDbO227IUxpRo3DbSjFNmMOawP3QyYLWj5ZnqHpWNHhySa5SCLRXXtT
VV5VUZLcRZOO0EYtiQqaIRo+IcxDbpINDeXPqX5YsEEekU94V28/udMWED+Xrp1HdpnBD+b3viy5
23Na5Bn8zJCENI5h1BdHf3Dxj0t8dZsKcfn09gX/MCgpfdHHpaWAHP80cTbNDW8eEMiH4+pFLACQ
OuLIAi6sDeKdd2H8YVTwhaFpsLCXSFKMXt7c4lU0s8eOUaHTOWaXw1pd67oiQI166SPdu2ovM1gJ
vumJcqUcurofC3Mg46xczYrsJkLmqHGUsIAI44s/r1ULSkFEwttvI26+0Zd5rAjkIKN3h1t+NXxl
Ot17DePXz8wxbAvSFQY8z/XkSV+kKlIVL2nUw1hG+EHEiSIACpFRtKIlfPv1bP3J31uCDsYrGzkB
DR3PdV85jbDBesmY14wHjh7XIyBw3RfAbf2od50PCek3ZJop+53pY7uBk6ti0qbhw8whJRP3yxeV
LENKSHs2hNizp7NYJPbOEmN6ePveXj1GfL5MUcy6wtE9b+t+/d5eivWlS9pYdSHA9nUHuZ9qUGUY
KNqS6p3P6tUNcakN7wYgzNEBrm+P+TcVEopRa5wrF/Nt2hifvMh2j+QcIR99+45efb0eYxRTmNRB
LOLg2xpqv11mHIcVo8bShhEsez+OXNy5edgUFGXAB8l3rvaMVXvxmrgcUwTAdWGa7JhO7oq0nzLL
Wr0NY7ONrDNMR/bn2OrUuJuHLchhNN36JgLQAg2XF93tzDxD1wNwBfryYlhufpWh9kvIVAP0vm+R
KLwn/zqhhNI43JZpuv4GNlXWavvkW/EW1TLFiiqkZEzGuutUZ/h6re9ZXNvHdVWAFJNZBqbU4gBb
8+LzEp1j7hKzIMdRnJdits7Xqm4vBnL2Lv7ufbm6DtmSRruHXsKm3/ryfXFu6motmaqQUI4U+1B0
5WTzFW4vi4UCgfHbV3u1Km6XozXLSGd4QNpgU/P78PBGTmodba6QKMy9gzABiep4b6nyocuXA6Ko
TRVJ/w5H1aFb0X939u3bP+F0gLrS4KOmOSwZnOyhTmZglZSGRo1zChtMDfALvJ1NrKyvRJ/stbze
v3210w/8+X7RethY9zeW5cm7l3aa6m0rq1ANdbnvvaUM82QlLoyc3/DtS726MTC3Bhs5z8Csyt7w
ZMMDmyil/OSWYSptyoS2RtW7QLmhugsERO9lqJ80xpFmCLryEJaoP+PZPd004gqrnMxYihAPAX0+
i0fqD6Og5FRTioTesLjoven97zOjeQ9T/KeLIyRi/NgGbflT/q5LFXccEEOHppVrAdFarRGohhAE
S0RziLyp39XGKL5NkjjN4O3HfLocceMozpBKbSMZ5/HJjBMvkaV0gbFobV37SpDydFCupj40mwEd
euvykGZG986gfXVRtIg2iimDXQPJGubJMHIGaU4EMRqh6qLpQvEJHVaG1WU8jL90I81pWeZUWd6+
01dPmYvirsZjD/OR1IOTqSEqBk+QxGiE85C5l3A10mNnj8ZxsZ3suJA9T+HDIbQEHedw9valt/v5
fVpnpgQmtImV+AvopE7GMqwxb216dO4LbZ8rPWlouBIw+c5s9IerkIFp8ufRsLrgZl9ORnaV5xSb
EjMUK7Jgq7HwUhPJ/c5Vnv/Myc1YLuo6PkqHTbh38hyxA2cz6gUz1PqohZGFgVirRBM4cU3inmX3
+vlIvN1xISXyzBk1ceGwZOzJw8r2pT4U1w6lj/cc3K9mC9uzDcnhiHlQcrg8GcazcmLdayhE9pMB
q0Ejk8ykqLdSTILFNBXhX77QbTvPAsMeR2c8OCfbAg0TljSJqQsh/eAq6xd5pF8W/+1iJnHHmxZg
Zo9PVJyy8NOSk2ybchXYT6UPxMcJ9TSNw47XvHmv/hJn67pSIIJGXcdahjHfOnmz7OvadIXlGUJm
yY9StE6wNGv1zgB69R1yFYunBp4anwon/pfDNFNVPKJNKsJhreef9SrkJViCWiclF+uW7OPu3Iop
HgeRsPN3ZrvTU/R2h0w5m9QK9AB7mJfX5uSgpgn4c2j3imiIcevKBpmI2X3X5nSWY14EvGP2JC/S
vtnQX0158/bQeTVSt5/wPP0xcdvAPl7+hMHqV6YegbKE3c+ti2hqR3m03FGRx9A+TsY7+uVXcy3X
gzbB3UqUZ7zVl9dLGwnVxK2LsEzVdIgMQYNDJPKjm4viQMCPh+ApGY5v3+Q2Ul7MEc8XdSTHQkaN
tdExft8XWUgIFpPiYoj1zA4wnCo7aMkmILK21tp3nugrqsX2VjeC739f7eTYAU6Yn0H4UQgdEH7O
vPbi5yg6/OZa0zzU0inF+aQwc3EW7yVm82JdznPyMd6561cTsNwGNtMQsmbDZqF5edfK1BcMF80U
RunoHGh2OiE1XvedMfzqkOByGT4hsYVDUY7RTwYxduRcyyyNQrptSkUeK9Ibq1kUwFK25H7WOMRk
KEJmjsVYAeqa3Cn5BtUnukBUpd0bIsVNW5urgxRKzzlEvP3uXz8FTtCsdpKTAp/36YAjSChmze/L
sCs9uFRZn0GeHOt3XvqrYc0B2uRAA12XuoOxlRNfjLDWHQu94SoDTRl/rPEmZauxBBYao93QyQdw
le/pnV/dmcMcDE3cQCnP4eI0BQV7YYVrOR1hNBvdYxrZ1XXv6O8dOf94FQs6CxfY6qLbP//tyJn3
OkcYA4de1IzemQ3p6SAr/Mhvv6XXzw+hKSdNwabTQRR6Mg3xbSY6jf8xlFox7TQTjNWoLcZ1h0zj
nEV/+EDjsfzbocGMS9eemYj/YxmnqzShNsDaakpTmJJBTEUFPvNarMHbt/aHB8jhGVoNWlrO0RuB
5/cHWMhU0/jfEDa6XIEH605zILjXuXv7Mq/mOKYcdP9UBljGaGiezHGTioekq1XF6uyya8/Ybm1m
uqCs4/bw9qVe3xHoDM5AtJkprhPe8PKOJrtCPqFNJP14mXdMXMqw8DTMd3blr28IuQ04HsDvOi6D
U2U9qfWqnXrOzkU0uhfUu3NAmY66HlXXvvPsXo8+08UCwiBnv8F8eXJDWt8t7AnNKqxE2pI/SQQ0
0OAdmDscNhWwyvidC75+glyQkxUtCSTY4pTvIzRzSWK3qsNUdMtF0eXzp0Vb9Xf2+dvPfrHsbV0M
DjW8LKwtxA68fE8JTDFqbI4KkX6URyoo2o98LKPzCKrOHWSX5Z2PePtIX16PwcsMiDHMlBiGTrZS
Thw5ozEmHP51xXwbIX216wjhrKxFf67NrndeOvjyJ0TG72wrXg+WF5d+daQxFrtasmIKE0Tke4LG
u2BYMJUS/lm88z2/fqq20DcjG6OFit/p6Jd2XqEE2b5ngjRR7pbia1yMM37c1TpOxEDr/tuf2+vR
iSEQ74Rgc8/seHo81aCmLG0xDJQeVnlO4E/m+g6nob0Zp8NFlurlZWHjc3v7qs8Txou3SZHDwqzH
FT2LlMGTKbml47ssRdkdzbRVBMRPZfGIaFeh8sY7vcviPHlc07wik0wy+3DiMPMZLKo+fxoBoia7
2YvXOyRCLQiFFYDnPkoBTB7NUgOauMC7cQ9WQTgsugtlf6uSRb3nPmHaez0kJV4gpinOiJvL6+Un
kJK5pwPoq0KDyRmcYg4yfm8Z+fCzJYoPYX1TY8cmyduy9xm0ksc2jWea2mb6vazI6fUdjLEW9I4J
xX1UkcC+t9oshmjL54ahuVLLdanbCCzLpXegpKKFQ81aEgl32VUEVO1GFD5n+Wzn+3wUMBqbUnMe
MriMvhHbn/Wod5Yd2BZ1KHtXO8Q2PEcfcZlaA4KYdZAPhNETQqss81PuNqhT7HoFOhJHBjQj8K1U
JwgG99agHh2CMKS9TtblYoMXO7Y1my/At0Z6Y/X6eDda5tTvEFtVP/qKurunqDXsSC9kTzQreyxv
W4QP5HzLaZp9JLXuTc0JDUlgG9c3mubZ9EmwWD1qoz6aF8PSrWGa53m8Fxp0WZl74sdksNHcLTTu
nBD4fnKNGRlXALdOwnpEZkio+txsUz8RgA921ZQWWlDpFj1z6axGdrmVvroAttWSHIseQMJVpyy4
G4z4PGVda91vY9ORgQqWAHGdz2twE5gJLeL5UssW9OnjkH5xNMRMZ5mR6uQpr8P6M15aEgOsukGC
JJTSGQUmaevrZED3bbxBIK7ugP5rbWE+mQu++FBwEjtbomFAs1aY87jvaOlhKYir5t4mOxo8sat6
c2/i+KQA7zgFqEiZyEd8iwsIclWZVrQzcKDroZPG9s4esHh90xtv1VvfHDX3h8wEDdK5EeZhdMjY
DYfZLfRLuSjXOWOa8QZI40gWdmWnvDFAkJWL82FNPfeYpGPd/YyWtYW8ZA4acrEZkpVflnQjdtrA
psd3VN2l+7wkoHrNzQWpeGbCru1F28UYK5MyusTVTaYvoF6AXYBpMCSk9G+34NdxwaOi6ymxOHIx
P+qZnY7+UpviVo/lhngnI2PGypEujwaIe7LNvWQmPTrSPy6iSNZ9avSpRmx2iY6VyQ0Bd5nPEU6V
gSBFkKxptzOA7/F0U7YUO+V6cF2dKu5+xpGnfcV7qv1MisohqiS63zg4lTW72a6j1rSXlspJu4X5
fzu6FSMMXw2KQUuv5WXVrdUBHHU+BUZZj+aRgOz2XnQTgYXmaENCSpdU3o2CvQ11DBGFlg1s6qDp
kwfFKXGpXbNQLijIZZZ/BMbUAS0WS3MJWsnL9xNAhmXvxfCR/Bn5ShFM6diTA6sXpANjQ5f+oGNJ
2i0jsZp0neuV+MSWsGt0Q9knQMXZTR5rNSHb7NBGv1E19YW6kOY3RDRRFZi9XRW72RXi61xP0La6
Wiw3g42SYbf05JfuBD58pqLYTi7AF6jlEKdFEoNc6PTCn4WbAKhZYwMzkNtm8OKT3L5PDGMwA70R
2mMfGc2PfkXhtHN0yHFWXMLunOzaKoMIiDzTFtM7BQdEbyGAPQcCjr7Nzy1hVh+gtmVpqLGhmgP4
k/mxbau8+lgQbdoFrZFaDBM1xN4eGoknQyW7LbyJcAq5J+cX6r+cytL1kTzFa+BUY6v509qJe3CG
rBXaZMLejqE37IvKNhSw+xwjz4qSow9g7DJ3DDqMD98l/BGEejyrK4YvYtjc1CekVwZpN+d8sMt0
AU5++GzUBPriErccv09s57sDcWSCuibXj4VeAubwMtV9tshZmPyi7fMRX86MGFORtPqko7A0+CTi
rANMFWvarrDXIcgbk4BSO7G7Hyl34fj6mhUl8taS4s24LHaxx5WhkcSTZj3+V1Otn5aUlALfYOhV
gQKnvAa9WXYlkTmj3gRIRMvRR06hPyINnMzrVMx5HGjLFFtB4ijpEEJMvSSYx54fGoktf2CszOKm
SVRp7NRcp9cDWEQZzG6TAS0h6lOjAWTKiwkbDrjFSGPJAu7Syqs5FcR3AwUejEOyJpIbcNOW+OI4
iaIPRFKTLIGhyIE9FTEX78wGW5qP9grQuTngh/MaXdxJsTg/1sIzh92QETgAAju38wOpycMC9V84
/X0pS3P5ZMLVX5AtE7LHUtC7v0rTix+Y3E2dbmw0oonBJHrXc4hnZzFAGqRZGJkqyAyOIQC8EnFp
9W6n0FwnZG905O6mqO3dYssenwWrZzoYv6y4Zd2MauBOM9aZbN/oTQFQTKx956eegswdxz2ZSflM
33PnyaT+2RfUJ6Aowv+9sLDBOrt5jqBmtWtifW/sjExtkTPT3eiDrn+m2E3EvQcwRsD+rkvzokbS
kR0dYVfjoWGxV8HImqBfmS6EE9+NSZq7TCqsKEc427rxzhb/VfuTfT177k3HBMGVxsnJntsrVgDL
U9Yea4DiH4HxAlUHnE6aTYn19hxwBllq0TwSJKKGXlxrKmkJaQFbCbpDRVogFRa2XT3yx/8fe2ey
27iSretXOag5CySD7eBMJEqW3Dttp9M5ITJtb/Z9H09/PrruvUjRgoQ844vaKBQqsTNEMpoVa/3r
+zlY4hkDAUXvnKLhs/n6j2jSpVgN0pQ8FJmomRy7SIphQ8/PL3yxryx8jFeQjyI6v+IUeXIdQBfA
Y/ddBGB7VmEeQzUTulsmYBITDcMh2sdRa2vxUEHELOgGUWmvfuhUe8IhDoPWNbsejVZnAuBF7Pj5
k0nl0VBGBy21sEXs2E0YL6m+NPYTK/OGgyOzLyFz0M5Qgj/2YQOSw6R9tGpddqQaznzJabPX82F4
alrSDZ4B0Dxb5eSvgR2hqdI2dus4N3rrUNjxu8TtLhIUk79rxbHybYa0/Q7QC54UcESJEE4/z+LO
+Z/HmYskNNqqNHgvZ8oYYwhZFca+Nf0OSGY9XirtILanR1lcxD5HoXDJlER5Z5N8PAy4zRw3bqMq
rb2a5u2VMQxIkunI2zvucK7cvbiIzUNxEzMp+3KHnmVNh0P1yjhAwwqsvatiL0HPLf2tZUG3VQPS
+tI0mvjvn40cjv4frgjo5PkH/ZEK66teq8oks/bcncFsdoN2AbSTvdiMz1UGjrzGWc7IO0QCRPFs
/vM/hsKswejxJLf2CFPr9WCMcIbMGHyic7ZOd+w16hpJa6Y6RfullI5ug1qXlW3sO99OnqVPz7EW
6VD+A0i2NLJBkzw9RRZpgs/vps/qQVgE/OMsvhtRRmLTH2fux3T6QWy6AYT+DOL4umnjf4aR/cqd
onNUneODgngmqONqtsy4DLULsa5JzL1Ps+9VJZt+E0It3sThYKE0Vrg9RKo67OCj/qXY6fN5majk
QwB9IINbXKRdqWHxbuKaPiTME6tt6ovUtOWZ5f11xswZRmvWqxokYT5vwn/MmL5XSG1xbdzn/hxM
2pX6OudiYNECmj39Ab/uJILdEALSvAZor1tMzsAooblHyoi6kaupERv11mn7l9ODHHkey6QmZQNB
mgW58+78x/PQwZFin2G0tLKX+W1YuvoWR0v3rmlFdUa8tawh84Vmz0w0f9QJ5jzwYkb6qpGUU+l0
+z5uQ3p3Rn0tEInd1kWrXI5wR+9tLKPoqqIb23EDd5cabvdEL323b0er3VEwM/96kfBuHcS8yCEg
uizTuYGOdEmb/BpyH0C1TCjaj9xSupsSzBVXX1tedlabXqWJc86ldX7YP07qWUg9Cz9YlxSwTE7S
wxeviUrXzLGv4FDSzGk6gfZYNcBdU+qCiOJlWtADNQxn3HMXc4ps6GwzwJ6ACBFB11Jfo/ZDz10N
STQFK9UrmXTrPAUKe3pSHRnlUyfO1KUmBvr98NlsMxxHmsyBCuWDhvCVC8uOcjpomNPjfJ28VN6o
Z1i4ATsISpYrRMsD0U5lv+fuM67kVHWXxPEFtpFqeXF6qMUjMXcRQDPIZ10TTe/iUCrzwkw0+mH2
6qhzNUUh4XETPPfiPslcf8yKz2EE5VrDov5PsWuxiTUubMqyYv90U4Q5QVBGoHVoeSPBPOLMNNFO
TVViTfysv1n4p29cv61XhuyKS9UFdzxoNf2Cc49JPIaKR6919DwOyDKtaQq3JgavF7KkrTC3yMAr
n5aMqpIHf/9doJ7MTgMkxpGNLJ6C+kGE31pk7JvaUp9LjQYfRevcnyalyTNDLSPzzzeG7A/YmQmP
AFXc4VwbsBK13dgU+xDFfnRhVj4eTrIWOgaUuMz96qNO+Tk5Ngx+iMPpXR0boNbVsCgubZGU77mN
e8t6SmAKrlRO6H8o5PjnzuIjs4dM/VzWI5tNOLVY7GPgxLEkObM3uriiYzYVdMwa+e6v5yg3N1Ks
LG7UkEsNeAmGCjkXJyD924FHdl54Ztadk+h9fRYT8yuVI56iyizpOHzh8Vg6NSpisa975yeldwqx
eS5QUJx+mK9rG6qcCrfG5kko+i7mkKxdrbdkQGdn3KhPBSsGiIKt7N0Y7sDpoY49ETVe/gMPEJnG
Ym0bSjqGOhqxPWX8fm/G2gRiVz9n9nLsgSABsi7A8RA4LCZqXfa0nWa9vqdT3byNEfndB7DPaWez
kzP8v/ndHO4iKKLQEqN5o57BcIefqI30bJhcX0PaMoSOVzuFvTVGMe4MI2xvk9KfMPnqSqjfbZO3
Z97mkeekWYW5jraeQGwZviNwaXVWl7GPWre6zmnqo19cnS6tDgjA6Q93bKhZOs3NkbTSl5gakLZB
04vBc0oSlkKjgb0PDTLKSaFtTg91ZI4Q1QIm4OBmpCXTy650PBswJt4jT493Wl8H6xLgwt+/O9zR
dfhqNLnM5MHDD5f6lSH80RD7AG+nLQ/nr8dexTI3opv0rx9oNmLn51KygYS5mPQ6sFq7I2LbT/hc
E3PBM7cKfzwTwx75QgQZiE3JA1PeWnqlG1kA9DlPmfT0P9yS78PlYyi7b+zn5wqGi4CKg2COZ1jD
XFTZY5cXrDyEXQiBXt/DzIkfaNXk8j/htyn2eC0EADjr8RnIq6KemYRHx9Xm2wCKAJvRD7+ZmsqE
bEmNO3IZvtYUIPAHiy/c0f1tGFO9Unvn6fSXO/pO6egkaEQlCO3wcMDRNHCl9WOdw8RtLkj+krpB
eL4ph+TvR2I2zteped4bS6F7j4FqE6eR2Othpz1UJv6TDUQRPATTcxrz+UcfbFnsipwoLC3OSdf8
TGz9cQ+xB4z/kG2KPaA8sPlOiKeyK5W/0w+5ZBXY3nkWMY+DUOrw1Tm1UrVTyqQPZ4MxLPOq8r61
FWVjGjmg4pR6ksmFPExfT3+yZcsAITeLgPLGfP/nVqwuNn8NI9Us78Ni3/a93a8SJNdPjpn3zwqd
vd0mMRuHhHavEZirZmB5mVqI9oq3EJAazmtk96d/0JfXTQ6CVhq6aIiaSSDNc+yP112wyal09Ob7
vkrluqjy6GkYhXpGLjC/zoOPyijYWNEXii5lZn8ejqKMvmkF01DsU+FiSU7yeDeNBbzjIH7Gq0A9
s9kceSiOARpUrc8u1KVEzpnGXpqGBMvWhnRLlqLbphXu56df3Zf1zoFMIIckwZgzAYt2p9N/F2mt
L6uZrOfMtKR5FYkUrY2H78ix8Mj2Oz+E4G2K7w0WsTCBVLX76Pqk+qBcIfFGdS3aG6lFNdQdDbdv
1hkll/smGJQfA5HN80Bn6D/maOExrMZjAtYnGkZ/w1FlNxehUEyvzPOZYZ0bEMxdEzgXPhtal1AR
UsUNUJop93D9bL65WCPma7TT2CtLn6btFR65JRw0bA3WGAVRPEnwlYYfEIW4zw54ZYUrjFaocmDJ
nKm0mhWFv6llhcnrpIzTr9FuKFxEDUCKTZF3frWuh7Q2V1RI819lW07+le1LX2xczeg7XJxCZA8z
reXdjO0u2TRdWH4PUjpD1tg54iEIlkH8KOA79VEETTuvZxBQlDojzLphMr+V6CTTNV1QGFCAJzZJ
12tK6lWQ0zdDLOT0bUTmgWTScULo9hP335XeBZSIetvoH2mwdcKtGtmVuUIYmAkw4Ya5lwZJiwtw
Y+G3vCOZ7xHohbejFRXpJh0aYimdMtHbp09Z0jv8cUc3SZA0ITLj1KfJsSU/vZbJVD1KrRVQDaMS
vwWEEDjoUJ0TGP4oMA1osUdsoMZ1+dg0OR0wihaPLzIs2gcTNI+9UeJYRzkcTCYYQMMq34vAwODa
L0ZnxRrrYLzbI5Wp2sQY1iPpQuGB8i4pcjnJ1F+12B7hVKIN/SpsDXfdmkG6jkJlvMFbJAq8uONH
ew4hPmQ8qo+vbmDjVtXTJIPDhZv1NWVy1BmAHJ0Ul+sJRlhZ+hAf8J5+FqVDliZp2u7FBSkDdLId
9NfEiNMPv0U74jWRGfwMjBHUm2XG2G4HiW8xQXvg+GtVFvzansZjxmbHjFfh0Np7es40QA59mHwP
eqm9Y7jFLQ9ZnGNsKIL0d9xUAFimFlN6XbYx0ScNwsV7UUCq8WJMsvkI3PR2yhQ7b6aQ3RUMrb70
RtFJvLi5TrlrPcQSfNOrQ4LRRap12YUFY2aEvjH6pGldJeBW7aqSWWXg3LzGo0P/bebKiGEpdX0s
G9K24k0CAtMokmKc1vrSwtPWLLOrUWAxvC404fxyZFM9tC61rqKH7MhdHB4O93V6ljfNhG7bw807
fFGBloDyyimB4HzePkxWWL0g2kBsOKQz8yfoupFflI8AowOpTR92LN0Q25GigUIyBMmesmMPFYrE
BoVLUFTuWoVI/xpGqvlWuIFDWVdXh3+0IqQS1bSUP6nTh5VYZ5aCDywdqeEPxXXlbz32q/e8ieqH
2Y78OeMcH7axEuevSZG0N2NFC/TKjYALYkkz2i8u/eGWF/YojtapUmf1Gs5M/IFZQ2BcFIaa6Vel
L+VLkOIAT/XOwKW0GMGjrILWdd6wX1GyjSVLZ49zhhrv0KDItyitKder1VhA0iW7cD9Ja3zHrRkx
xZAo1VuXtCTywsFIVgYKw9siN2WyMUSt3k30eoYbys7y0Ywq/H9UnarSRhtqvKqwX8jfG5oCwrVt
KkkJyZAWfwxpKJxB8CHziDKszlYqdl7mSmmqLN7bqUNjIcyPWsADQ4hEmyhsy5XVu2W8ao2mpFjb
RZiWQgqAATTQm4lPcjIBnGNGY+MbmU29pobSYuCsYfo85VqxE9LFJJd29dTEYbAQD5TPtZD+tyoy
t1Lhea4CO3Le9ELlLKAASjphMhzc7yw1ZaboZmVnmz7oqmwje1ns3WEqgNYoSaXtCsvgKaTEfwJX
BJxU8bRnMWsmMceahD0gRifD9BhaUK5/h0vFX+63pvNguoXBFt7VAR5pKtZPkL1yuUVgxFZtVmP4
q2oi9W1wklLHcjkKbtxANWMan3B8XA3KMM1CNqMRXiUDdwT21FQ+Ze449zclEk79e1AmDbuXIa2X
akACsqMyU6m48/TWi0LlldOFVCIVfunk/2Cp5Y9waHLULHj2mdF2ktpcmoqz/NURY3VVZXh7e11h
EgwYk0wAtOUWMDnshdJ8Vxd18ZbqdsTUA8DwWgzkQNdWB6J1FWsurFg7SzUAoe0gb2MYLL+mvi6i
i37UjE2aul3k9diR4HeIsMBawbBqftWIeuaeINN8LhNT+YmbNjiYMTCtHd+IXWmWeP3OFTus0D5l
6p3RjcEHpQMAmQbqMnuHDCr4GLuo+jE2MjdX2KDFVPVAK2DdFBfURpMkrRUMafL+FfUGj9NSzsXW
yEDBso4qHefh3obHA2uqb8onaDqWviNxKBTPKLFS8Rr8Ppq1rgzQDY28ru0LZezp0EV/IylOO0Z1
RxYNklrmWg3mc8PUw8erRwRlOAwZib7nHoRhl4WzolgXk9apT9agRcTqiUwSLzEC533UUBKvojzk
E6uB6LmTt4ryEoPJExd4VQBBiCeOuLXiNJT3kVf53yITqcg0tvaHAZbvw4cbinyqMkeMM0GH6WuH
KrG/kgikqjU5lshZYTgZvpDe0B/00h5/8COmH3Q6TN8So0r+QbzhfvRDypRrEUVgN1XxQxQMpzZw
9wb2zhTHZsQp/2iDIyFWNXORGdMNUJIKLoofg98kzwAHzQfK/M6D5GsR58QAcS/T0hh2dlcjaSEp
Sc7BrSFeeIWSuFS3QmFGHuJLhIytUmPDTp5E/ATYNUU3UdLUj+xXeNUUcP3RgJVUbjdVNOId1/Sd
fG/JrAF5dNS+gA9QY7IFLw/lk28klX/RWbGBkGUIS9ynKhfAmzEl+i2L2R88EuVxvKEKPL1j/WCF
F4NGvwigv2x4VtsAdmHryF5bx4Zd3ldmGv2M/YBfmWoCf2tXrzCDKqnCdPTdDtHMYU0AKruG4nqA
KfnQFNLz9RgIEEJtjVxqyzaTfoubbLjODdG91S36Sx5jciOcmmveZx012bgW7jjCTc0cH+dns3TW
w6BLgcMXnklEhPO6oapH0AhkDd+SKWrgfDlpEzxUFTDOld6m1r3D3A9XONaMKrRYEO9crBH0eQSH
Ub/VO+H2gGa7mGnUzAqqWen02A5DQle0ZRbOCu1C9A/YX03dE8QOV04VVgAY++ZNHYO3KIbguCJc
4RbYqTEedYSeTw344NbzTQRSq9Exi9tERMhBmWb2TWUaKBMnpI+2RxZO7TwDm5yZLN8Lfy01aG8Q
JQSpRIxsMKCRNnbVBibTw/dQt8Ofap2qNxL/p989ruK3CgHsu+amQtv1IwAKL4WAOiCS18aaQq3E
QMli2cbrWAP7v8YGKK09ESuVtWtSnd9uu6XxDpRJfwqQjdfbyij7yzierNueE28CjIjz6+h3mraS
yeyviRakJdJHFeVvuyjsMvQ2sftDamkWXdY4makr4XCWen2H045HRkobrlwpVfzA9IbtdsDt7h2E
/kySI/1rYsskLiuuwL1XxXk5PCtWIB+xtm+RbBg6vmuhJg1nNfBB3ggbbFoOg6bE2FPofEPojc0d
OtL+zSc7X64ceqEpVMi2vMG5FHmS0Ve2tW4BRWabbkCGuB6rmqivjeMS6WtsxNWmTGOJCZNwwx0Y
wPganSiw1TZC3rPObDV+Ax2svBqI1wh+ifCYlb+KXHuEiGuv00m/UtL2tRLDrooneAroZ1ZBOXrB
pDDdQx8WoV3fl6bcmoazsVDeT62ynWhJevYrMekoaaYQ7ElVczpX6fCLLpIbXD6716Sr602owtyd
TP5XCiHRJCa4i9VYf0UVnKGRDSgCb7GUdB4UxGCrogqcW1ruzU3dN5vELjyZtA9i4DDEOBaRMORm
bUPeAnVgXF2Wg/0IndTyzDHbDq5RrbHSdfw1onCuU4p5jcjqckSnqmISgNQzuxU29kK1n6Rrk05e
A5X4Whsid+Xbxp3eVOlGB3b3U/N1ubHHPHjKFHjxrPzhEjd19T7Gge5e6+wWOwo9upzc4jK222aj
RIZ93yldh7+cKFYRHWEvjoH2rPSfBCkBL6p8ee26fvJtCvPCU6tfUBuidhweBt26jRHcVTLa9eyP
c+M2xTxYKeqvgS0Ru9+7QcIp1FHgDj19+R3cbEtZ21W9QfS5ckJrr4T6rsuGO9uWnlV039TgBsGu
F8fB74D7YpLsVW02vq2Gp1S1kS3Dnl3BUlpL+6kmYFR0uSYKXHfwBgYy5QEM0lAIrMaeSS57sRX9
kPLK7iEK9aBNCyUNtrM184qLiBeOcpOG150KrwmfjHxDnQ+tHIYy0BivSZG44OODsb137JH8pBbY
OHfqGBXmyZUiZj9lrXy3Jy4ZCmWkaxsqzgsnPivBMhS92mpxyQ1a0ly91Vp1Ly0LJJTf7vJQer2r
NlfxEG3ipPwtUM94ml/pLddwu99YaT5duG31TUN5+hRaDh6MXaP+7qqp3SM+dDy/siQ6TxHfmo0R
XGVx+i20hHLVakFOZ6z/ik+ZuaaNPVr1OH2tqim71bK8uVOr2n2z7eKXbbfVZpQ4y0ou3muzTm+q
rL9wOELXqSbhi9bRzxIe5YWm+7eVzH92vrzMnHpnqcWjLuJvE2sf6SdYwcrawz/+3fsupawi+Cgd
OMdW61nltFGk9Uz3sLhIQQ2thoY+h97iksJSd4FteKXi7rIGd+k4ElyOum7aaSmgQ9cwfoapeBFk
NSHWzUB9Kwz6tYUt52q+vMaRe2dm5bOOwaHdlMGHQZeljnOHKTuXiFpzxkcMo+0rDe+uldVopFsq
zB5t0ssJAbfZ7KtipMcYu84RZ5asvSztfMeOin4gTVTw9IGhcNdzPriNsSGYwHRFFnhF3G5NIpWV
UYbbFlJiEbY/+TXlepa9mVz6/GuC3OLdiCz3vfed+JGlyjdQkfIitP/hc3vejq64SUXwmOjwjBQ1
GG99qzArjJkTyPXkNYHH0yBBhH41KvbtqBtrgc5ytIufudFE2zbMqnhdOfKec2grMufWiKDzE413
yO6iBrStmef63g4xXnOdUftndCVeK4NLk2n1i3ztb641cBRTwxtr4xmbv7tA8e1nV6E3YAUGf/4I
KpWATussSMWFuHSNn0xNiLdl0QOCh3K7qtowvaZx5KFK44wFlji2V5DH3NvZ0LKsBumvXbxom7Yq
As/Pgqn33Ex0F25aBFzHsJWftmoZX8RZndscBJpLgKq2JEZUkgNraIyksYKeCGfLSZjubXB2FpZq
iqruHZ8tEj5VGH+D0ZlmNyoOmMqjkdb0c61QBVvqK7tOY6+1Gh/HfY0xfHMXplX7UqBK5vWNZWPd
kteLle2Q5XrzNOVhQSJDArLsSDWkG1p76NBFphl3F9TRAmTJ/B8FXZl2OLzVVDniVYDRwQMEWxO5
eV6WkN9KP3Xy54H3Xv8WTjkJzr809oxuiH4bejkpW/519lnyWv6Wi1KmsBEgANiEcYOE3sn7AU1l
Nw7Y54aizGdDwOKDdlMFV1DW2g7djUa6g3aDjxw/eALYFlDBRY+H7Hc9w9rPxbzzReRxZ6/iqh9I
k5BG/iGDwf7GLk33yNAbxS8SILpYk/sYLaC9qvbUwt/PcAEFEnXNiyrZzlOBvS5WKvn9EAq+GRIo
Y9qnANprT+2KOLgja4l1QjIk9WMYOthftGG44Yo+pHsdHzUuolUBNWwkr4lHnlUmw1Zn43jz7abi
r8a9nFYXbTQ1llRTPupDFt12lmVuAhUNK5ZN421F3mHrqmX1qmdxVe6MgcaPbdgoKOVpcCABr7SE
gase8S/lRXOSV3WIdokcrOyH+6ILozdE6fTXTJEKCjV0tBCjahE1xKJdl78qTUBQLY1yVFeTdMof
fEcr8Vrwn3RgiKhH0SpF9RsXSFXgU+nYCZ8mI8R0K4yLyWEq6FipCpAfonWGQyzRuvI7u3j6YU8R
8ukaSD3GAKme3HAmaDGS41Q0H8ZYW2S4TAjHoU5Dz0XEbeMtbZMQJ+spJecRWFl5H0ps2tdxneMp
ahk5vtEmVp1PaZ0Or9qU+5iy4En/nhnkE9bYnEzVeirSIcOM0VK1XaS2zuAVNHJ+a6R9E5Ab/QXC
eOjuRCqrS9e0/JFjzJnYpxobD08ZkfNkr4siMse+UD5ad0hfRTKJay0Uo7JRR5XwyamTUtvUpY/P
NYpU+S3KJuWxryM3W3cDGwUnLViMVWlH2ovVSfvR9fMq3+pa2j+kPjLwVRZrzaseWuVzWcvs0fTB
0K9IqBM7iTYocexo5KyAxHrtmqY5woyiiob0r+sflsmFArEVteOvms8xTLUkgfK2L0kNXbRcBJ6H
QeSbyTKZnKVpnanXLZkIlJkc0p3E0kBRxFxVOCwmUF8NTdLw/V72jfIaUUaj66uc8dZE727hZZEx
kV7sY3O4cPmsK+7OVnkRKk7Uvp0ubXwtxvBTZkKWhbIOKcKi1AazyGyqxG/3xqj4HliY7k4aVnPm
DX8trPF+0RPCXUCir8NcPHziNKKlOFBrdT8pJe7T3CqsBzcuftToKzZo27XNNFoAqEtXPKJJTC8H
0oVbkZv+meLTlzoOmmWUboJCH+owin2HPyTOnYKgPUVKXIeJhcvOSGYzV8rhWpqhfeaxv7xceq+g
7c36QZCYVEYPB+uqober2Df3em+UfMmxuSj0/ByY7sgoJg4CDgpwhFU0ah6OotUzTNjUJNO36S/c
HGNzN6d+dHqifKmnIbxBq8QNDEwT5bTFswxg0wVcaLkn/tRubW5lu8oS/TMMCZXbEEbbuJtEZ4p4
R74WvZmIayHbQYZZgiRQYJn0rNpy30QuFS1ONKo8ADTQeMgzE+PYW0QwJejFdCgYLtdkEil1LTpH
7kc9kx9aW4rbwDGai79/ixBaAZkx/WYB2OG3cnxyWbVU5d4yEnFHl6lVrtK+D7ddWxfbTHDTgwl+
rjfgU/Z4UOHlgWYiB+I7Ff3DUtRkhtWE360l95SWQvCE/kQ8abWJ/k7aFHj8BFSim+tO47Mphull
IqlpedxacIkG+y5GagdDM618NTGudTDYZF0rlWJio80daH/9jlC6oJoAtIjkdylnGB27Vt1xQLs9
kJAyKkCwRZt6tVRaD7A4gtsSqeXpMec1snhBSGy0mZfK51eXjRpRSlMkPUNyH1IKa6CceZnAcDwL
4x85ddrTgx1ZSmAVuJOQcGETWtaSK7x/IiIuvLfFBMitCPoQV2Ilajf4eavfcpoQn+QUab9OD3tk
MSG4BwpJAzgN+0sJZmi4I/3VNom1Nk2ufBOZQ54Nw11hnm01PzIUihTAaoBwZg3i/Ab+0C1YU4q6
stLHveHm9aZye1rCcdHu9jhEJGdEG8fGYs3a+IigpPti4+jgqelg3yb3bmuUr7o5UfEU5HpWaTq5
Z3TZR6YJ1F64OYjxwTq6i02QGD408PBgEyws/PiI0MRGdbLkMuBzOgRxZNlOf7Qj2xIVB/iDRAsG
p9ZiREw7rBGXLblP/KLa5kaqkgnJxLfToxzbIEA0oXnU2fkQgixknL2CNyBBK8MAFHyTzN47upqo
iWMWoL8oVq/eZBEd00hX8weXeOWKKqz1a8yQC1KHisZr34/GTRf5qB7I6AUXFIinM1/62LuA7Eb0
b37qVBY/sonyoqwNRe4NFGReI5vCa7u2O7MVHBtlRuTyEmY96xLmPQSTO/a1O+196egXWUQRoyK1
sjv9xo/NWheIENI+C8aPs9Deh/ji+b1fy/1kS2WnZwZ+XxRMuOSjAvkc6v+j8v81AzFPkPKnX3n2
q8b+M2+jdpq9QOd/4f9w8lXt30i8EGLPp8ysEPq/ZqCu/m96v+AJawYNZwecfN3598wwJIBUVXYb
WF//+q8G34vwv/8FXJ/ggSwh/XBQZhyE0H9hBrpcjxhpz+JcQB2cf7PIdKEwDc0uR9xUWDuAIiQm
MTGKEFaEnm6fm+6LiUh/FDlwqpxoItEgIzc73KoDoWBqFunljmh12FhN1txlrYnfuoMc9I/Xf/+f
4/S/8i67p2u9bf77X4vd88tQi/WbJ5KMygT33+oCf1ui698jUBh2TaUT0uVh8uP0eIuVzHg25B26
DiwBXRsh2OGjWRiBSkGWbhdbUr7V9GFTJGnk0+lRvj6VLXBF4LgzLeYGLrAHZ13LFlLkSUleAhvn
R+Qg+u/UdJLLLKg8LUqLM5vg/D3+iFQ+HwrZH5ODSTZXrA6Hi+NR9KGblrvSNLp/Qhp3HikQWNuS
lILnNFl3LypDfzz9jF8nCc/IpJxXCoj05ZtMeDTeclbulDQxvne9qW8ckyx4UIfT+/9mKFaexWk3
38cPny9sfdtUQQPuis7CAsrGPi0TaeqVoZl7p4c6+uVcgmKDRuzZKeJwqC63OFKUptyFOJFvRyJz
T2s0ca2PdGYXVXvOcPrIWzQ0VLPgfAlTWHGH4xUI1+suBf03xWNmrPNOIYGoqE4QejnZz5fTTzev
psVEIdpjUXOoO8RHi6ezRyq8HQD2HbDF/Ab7yukSch0QqEwX21zW7T3l6Pp3WJnumWji2HOCktOI
NOlrRbV0+JzcmiLqaPMn9FVl6zvKS8UVb4XjV3rmFD3yBfEF4DZK3EIC53Mb/SPOdJqx5OTscaJT
HeWqTyJEPUNE+oCdrv2ttRQNTr/UrwMSGsz9nqATkYEuadCV4YvEimSx09qYzC5llezSzDPhr8pS
BvDMk3FzesRlsogFz5AGzDd6Z2Zl9OJtauagFUKfoPWDPMn3xtBJVp8hihtKNNNtTTrzATFntHbJ
qTYeu3jc3buR2nyc+SFfPyvTaG6LcYl+2Qvmd/PHy4YsgCOTExQ7uCLocPTsZ9AbD7lGkWy07yq7
umga3V0Nen/tSPoUKuo5TS0uioj0u2E8KhHmTad/05c5bqLpnGc3sZqlCrF4NyH2q406b4aWkvmv
7Zjq/V5HdselCqGkhKUlqAF3fXTLjDS3pwfXxHKFLUaf//yPF4LkqrZATJa7JjKGtZoU0RaW25Uf
BQ8t95CNhmQBO1r7fRQ0CIYKOhB8z4bYzteI+P2n0z/ny8Ew/xoCczpfLCDpSzRlnkUxLrPsZopR
9NdNmNK7S+H9Mg2LfE3+qH0unCE5A7mbN5GDTWYelG4KbkPc8uCyHb4CnxuuLE1eAWm91yZ2tT21
henMrevLxJsHIe/ESYrwg23lcBAcXPOx0wlR1BRET6pr/iV6sJ9ZPw2b0+/w2OPMq3puACRdpy4S
s6LutLhF0LibhjB/ArpS3AyNduYEPzbInNagFQbaIYzPw8dBAaG0NQKznR9k9n0ta92bRnzpTj/K
l53KxIlIpQ+Wri2ko8ssig0dbWCTKnfYZ6tbxIcSI4AIg2qRp95IWv/MajjykRiPgeaZwH8vDrcu
c5KpgGayA3cR/6Jc4lwbtW7jGBo7F6cf7cgLdAnQBcp+1glKlcMXKJSKkqjNrj9Q2NiHohu/TVYQ
n2lCOTfK4oGMtpzBZawnMDAVPolOWE77rDZreYYkfmThko9mn2fSsXCX/fahiayvcRjIMX3YY9oQ
otTx4cy1erAXRl0RHXTOmZPzC6iYDOTBqItZGKg4TA4Dh/TYlghxR+pEiutf9Yb+QrblshXlDnbV
5SCHW78urlJhgoYqxF7OZJyhbLzT3/TodOUqwo2YE53WusNv6kZw0/MxIBZrk2y673Q0XZsw1xyK
YpMYIq9SgtpYnR7069k6vwQubPNbpyqxTJ07dSmbzimL3RhokXbhYqmdrcdGQwGDHPhWwcBl3RMK
eCknn7/S0CAqKFTGTnv7X/wS7l/k1yEzkjRb3CKGQnA3KgksfHusEFJ3jsCqJUOFMNLHgDdzovkJ
RoqSXxkW5t5qzGBXDop/Zl7M4yw2dBoA/9/vWG7ovPCAGrXB7+iH9hI1XLmlL1B7LWs33UqbI45S
RvYcsGutoQDGZ7b6Y9OAZcC+BWvTcpZ7ozDGPqp1dhGhYa+LgbJ7i5xJXGp52qA0t4Mzu+SxRW7A
isKVADIBxgGH024qfJLxtlvs+n5KvKnHOTKjo+TMKMf2Rq4XcxHIZCdeomd16SJxTueXGicpRWsc
6YI13Lg+2RYlhran59LR0Sgv0iINncf9rMX9EZa4GV9NwWNzZyOq80y31ywvIf+vbWjUITT6+9Fm
bxYOZuDb1hKkFDZxhRBVQROftd13F8vX9MJu8TFfIaXuzm39x57tj9HMRbyBLC1CCc1FNGrYK+sx
ya+QFBubocbe4vSDfV0JMw57TpdzRlPAm3/KH6+xMCdUi27BjoRsoUM9nCTXLYTGjSDABFznjo8O
juyzOCh7cZz4XO3rs6J2uBT5AZQJ5vN77rBfBiMjKYfQzstdbuhwlUbKF9GqidsGDgIaGNr5LYRm
Lis0HbDk3YR2HOdo2Pxh14f5gKRcMV5Ov5Ovr5+YiEsA9625VLJMPkxBkOG16xc7qdGwYxYVKrrK
ZMt0pvLMTnB0KEwpIT6R7eWfw9ffCJnOPtOE9rprPPedlXBXnp8NAxV86U8/17I+zVfmYgXKg5w+
ABF8bw5Hy6qq7jXfxixYxUBXdcbisgWqtyW6pR3BisxVXWsIqlVb7kCQROv/Ie28duTWgXX9QluA
criV1D09yWGcfSPYy7ayRAUqPf3+5Itz3BphBHvDwMJKAJsUWSxW/QHzLJIpoyq78eC37E2cxI17
0CWPwk7g+qfUPTjoBeTjJYpyBGkTaHn5KZk95z38B+fm5Ymvt/x2j2FOtZ5f1DVRqb4erGxGZ0k1
Nrnrap157qWlf4aQIvwp6/B8Z1fDTGxyt0VztYFu9vLou1ucOg/a3xRhWLdNEhKNwnRnj8y+1kT+
VvQNpns6CbegAtYHbgeW7U7rEzBiI2AxKBgZbuSLXbV3Sousst9bKKq9/Jv2lv/Pn7S5iJ0IcgHQ
oubSRKClDbNQTsB+e1T44SK+PNTOA5LXNC4jMEuZP/T769WPjEIF/qlSy6MMfTfNanqRQjRvlKm9
A4uFoqbSva1ap/bHcQIh2Xh6doIKpYVlC8Ae/KB++JueZ6PrC5+6MwW/30p/178psfCIRr5PXHLE
oaXv6M09qrp6iIYMBKtWhLrGswWV5aZsfQRTXDArsXavIeAbtpC2b4HUVhfH6bw7w50oYMf4K93o
KCx/OFi9Nf5t9y61SBstEO46LqDrX4oiaAGhngxW9K1rc0SM4Z1cAV821uQzAsHYNCeKBps2D1S7
71/HjYglmLKxnA6+5N5dwa+g3kwO4aKoc/1TdCR7WzSWKaLHimOcLTGr+n0adwjojrw00bQloHRx
Ih6zSHPepHNfHln/rWHh2Wrw1lu9c9DIUzc3IyjfCBkFj5c4fmUPItFm8LWRdRAv9kaB/49iouZC
WNraN8RIK+OHJhDYHLIY7HddneoZ+YSXP+3zLJDEhXo6lR3cOPVtNJZFmrWTGBvuMVN/TFJ9ejA9
3FOWtJrewmmoD2a1d+YBJ9EhWAUAqDZcf74sbRqtVqvmUs6woUQ/NiGCFFiVKPKo5rx3vLClYFLo
La3aS9dDNZlhcK74TF6uAyhXawcWTRTBw32lg7HEWTVutCUoYlxqDtBIe7Ge3Ik8jfLdCsTaDL0W
PFZKH+2Xzg1yWMFnraqhCiztNwgn4zlfyvpmTscjc7ed5aWbxl0G7d9eM/vrgccsSlvbZnmbQepw
9wCilSelTe1fjYdNwcHm2VlhTdO4xwEroeK41VZdnYzg8ujVRaHADrkJULN817e9W92Uo1g+w2Zr
GlSOZ7M58ibYWWHNAEyHSIDJE87YrHBl51AoHYxV0fiM8q+T3aBY3lq0Tz4XZTYXF1G4EuRzBMHn
rtappx654OxNHtAFjWU28wpnul7qxCqULOqm+mJm9pDDRuhhK9BqG8WropogC6OZVgCNBTS2vH35
0O6EBoIChURsEgg0+iaV6CerAtSD9m6DqfJNMs3NKV7i6d3fj0Ja7CD0RlxgG19PELMEb4Rr2VyS
svUegJiDru3GvDlayJ0QhM0aexUBRJ7ja6f3z+y/gUhRZUZMoGsL7+xqxXKhYDKEUyP6kH91ZPW4
t3p/jrc5I0rtKGZRMS93nPJbxJ11bn93CF9evZ3tASqHc8HbkF7e9k1jQrUu+knhSSEt9QS1LHpq
dAE0EbvjB4M9je2al5ifXx51b25IPyEqSc989ca6XssOGr5sBtayyKPoNGd9/LaDbX7z96P89q4D
wcclvH0apktVzsgOY6wlZskEa/ex8hIQ9S8PsxPMVuEnFSgOeCN7a5OkVwVGFij+XaBtqe87Z2Ii
9MTjn6h3dfbBU34noND5oUOJus8KT9ucKSuuIjMquQhdN/YCBRZlOMZjgpzgJF8nyQgjwUkQF2r0
9vTX06SwD5iUcgX1EWO7HyU3IbGEV4haqPLsmWA/yfSK7GHqCzB4/7fRNoFzgRo8YBvPPAuXqBy7
Nb7A9HTcoKVmavzTaC4PjhU3xiP/ej+W6tB2pj03l7wDb5nL2gtmkPKnAsDTwWtiJzEkHAIAtklU
DXDH10MZ8Vig9c2dSzVBD6ihZJcU8V3fXnTUWlI1fY82QBbGKK7AxiU7ODjwO0fPJDuGybH2nXm0
X4/fudLxlqGmoihHeTN3gDWn0bIPNstOsKQhii8Vvt8oSW6RhQMuHWhV2JTKwULAuOkVHUJhr3tv
89JwfTjvRyK1e+sK2oK4jJgYEJ5NSBHaMqTFXDAvwGf/RToa967Mx0eraCDLwu16q+lDfIpUL/vl
RvmRuNDusroYs4HfN3h/bJbVbiGuyJo4Cv95CHRzkiFF0791o6coQct31Tbg4qQuvHng6BmSIxPw
/AteD/7Ya8k7jEQMlDLG6X1VoheRLe1RB2wnvF2NuVlY5jyZWjuQJGLWdx9npv3UYQJxblPTPNib
e98Qh4DVi54VfHYM08QmYHdLcxGC4t0EH+irWkEJmwQwb0MgQJF4TnayJ+19B/Pn9uWQs/cJKcfi
FQgomhVe//sf5b0UyriDEUhz6WSk96HITD09Nbxbj+DM+wPhOomkKC/Ebdu8j2FWd0vPVzRlD3TK
be+NUpcHi7n33XgM83ihlgBAcrMjXS8rmyJiOgYS6Qa7xUjOWaxApJmoNB2c990p/THY+mX/WLvB
7FC8LVoCqFu7cZBmKvpAQ+Y2P17+RjvpCsKUPKkpf65Z2DrpP8ZpFTxoRtdpLk5v4tuQQ6nFnulV
USv3lqJ8zZv24L7dmxgxhaudtxB33+ZmyOrC43EUt5elFCIsh748YyTcHVwKe9/qz1G25xo7JbGg
sHWxE82FS4loixb1dYivR3Yw1O6EwG6hM2uvK7nZFvSgddnrrKBaxsnrHDPE96m0loNRdicE7ABI
u22sDJHr75S4Nd+Hxs2F583o808W+mCTEkI/zs8vb4mjoTZrp80IekyV0lxAQqunHFuRIO/kcFOV
09M/jMRjBgM/xABpSl5PKpUw3bjamwsIm9nPsPO7bRpXnGaJc8XLQ61fYVO74Tn+/4faZAlgM5CO
p6IGsgZb3rork/tS876iLW379D7VW5EZk4+42nBUuNrbH+v0CMG/MTSbZ85a7Z7AcDQXDzcbzLWm
+Fw7pR2+PL+dPiuE2T+G2WzDuqDWgasIwXZZvIsj7OhklXN5osDy1BVaF1gEr4eiHbsvWBNR+bXa
7iDe7+Uo0B5WY16gW2iQXn9OVaBFBWaNTGyB/Ttp6vQRSiIeEqYmhO8khfMPh2LNh+gsA1KgqXA9
oF5DSvWsSOC3ZaK2AJXX7/p0DtQUvuTL67t3KDh2DiA4sBeQZq6HqnhmIxmYcpPqVfokxtiDHz1q
r3BqIa38l7Gc1ahTJ/vatoCUnLnO9MEuULvxBFMQ37+3ZzG9g5jZ638/GJVMgG/4WZJWbtsTObnq
7GVAEeTkLiezXpCSMIcRv79sfPPX81qVyUnnEPkHmbOu8R93zTKYxtIp1OIHq/iRYON2Ap8qQ7g5
Rxr1O1/LotdMfX3VDuZJfD2SpfRDNtRsDGRWhvtl4X0cWk5pisBoI+vLP0zLxKEegW57rW9eD0bx
vZiWhqs6KrrW8fVl8DTE36L01tEm86j2thNO+FK8qni1she3VZMlLlEcmWmeOMCBTtOspXeZOy8H
L/31qG7C5dUomwXEQ6xGJ5HtnmaIPI/V6H7hNdBMyM0N+pPp1MtDXQ0KcAVrJq80j8LZ7ixJWIHw
elD4rM2rfIm0AakP6pn97FZBROvYpwxwhG3d60lSzjdgGa3WQZRsrz9dJcqWIjy9OW9WoneNi8zE
RaAtVwQUGkyKKX03vEIvq/hmoQ5QP43jPGuX3JboQUTj6P3DWaTqhiY69RWHHtH1z6kxZpuGDGxc
7bXoBuRj9WE1GXrtYe19cF+sH3D7gf8Yautf21cJlhG2FJce7Z6LE7npV0fihD11CcBTQ0w88Rx5
F0NFfXr5uOyOTFWelhygELxGridZWNKqdYxCL8JY9Ic+KtOA4ghtm7Kw7tYrK5TTMn+Lmkj+fWLD
5YRIOsRkmARbXeyOtxy+l7SQHDNq3vXaWidGRfKttDHneXmSewFoxYqCQ1/ljrdQvTx17CKaNW6m
yUkrpPqT5skAq6qEwKHm/OAe3F1SWkVcGaDb6OhcL+mQoFU0pLTWZZUVt/BfE4Rppsw+jX3rXSgr
yR/ZNOG0SCnrX7YsqC6IlsAnYNxeD904fe/VE8fGdlHLhHSSn1DkiHA40uO/hysAIVA5GiA718LA
9VAiaTLPgB13mcniT1mkN6GSDLoP8OgIrLC3oDrlVDi9Fo9Ke5NtVzYkAlxEm4ve662vyEGlKh3f
xy5STqpiZpdY2FagR3N3cEWuAWd7LP8ceLOckTpZeHMCT6uEUZ3Hpm39UrWbE+oTw2PRZxUKBd0R
P2l3tgDSwICo4Iu3EG+0EUqBZO462wKzWTomwomQ8bSdz7Oj3qUGSu7lNB/snL0QT/2fJIc2Etzp
zaaN07RfzZhpZnh9cm5t/EzbUVkO4txOTrpiHUGekdVSS9pEmw791TZHb+ay9A4yhVUyuG8bl5pO
rvG6DhSwNkfp297dSUpLCry2x6ARXe9TVH6iBGlQ9ulSJ1OgSU/+wsC+cPDQFBhbSzVZ3nedaClt
FeUdNZri9uXos/tBKSmv9lL8hG1JtNG8MXEALlAIVdUvdV9V3xWX1CSls/LWsdvs3JHE3zaUNA5C
7O5HJQyttuwrAHszdzdugLl6jLxEQ/IKgFd5dgrdePfy/HZHcUGTAqiBm2JuTkln1bWL0TrJeG1n
96Ob6HctEiMHW2cHv4scAjgs8A+A4+lbX3/I2e6R3jHJImNXLc+xLebXGK9g5ywy795o1P6rWbpL
gjgN4LWazRcggliduFvb1+PYzljfYt6L4t5Rg2QvSqA3RBJIWfY5s3XEf1efW7IzQM3xWS0aTElr
hLhNtGOIjktxX/b9IRdjne42NsE1IiFjZI+C+/VygBVTerWi/iWbLEFqTei3WTK0d2NnYhWQR8t9
hGztnZoKxI16WwurXisOgNx79yo4Hljv6Juv3a7r32CLzmw7l7OVEjp8o7XcwBna2Xcy2zu9vMn2
DhGQcf7AVDZ4O18PpU5oai0pdf0u17sGyRzRP9pzHuEzP07FL1Jk82eeFdPXWFWs9y+P/XyDYxZg
wjH5XWckX7keG609KSzUny683sH8YF4AHFD9a/oa6cJq8+OgrEWncpsPWYIopiR0sls62plft64J
BrzpqxOI2fy/fjDRrcDi2EC/OsJD9eU5PtvEMHzXNjMVeBSBwGpcz7FGbb5wW5qJWa5XIXqss28N
8U/APWnQoOP6BrigONg+z26DdUz6RGRlNNK3jgX/YwheVKZNvp+ltvs1FpGCvFxanyiL5Keoj9KD
6/zZd/w9HlgUPCBJ6LdmF9jiotyJZPvFQu8PXzIEIsF3/nVDgVE4mADcwCXg3LeJUwY4njkW4IOT
yGN3zg2PpVIrArDW4m8zzd9DkVCR6XFlb0U8FowQ+kRLoTRYpfsJaEj/uiXnpvBeqGdRUTxbMD0+
e0KL/5YGtY4Mmxy6Kk0+Tsb1dpm6bDTVaoXqWtF4gtfDUg5Lc3Don78Ifw9DhQfgEHJC27XMaXrF
YBVgH4ISSMKI3yICBLuTXzVyroZPDa4XAbEJQcs06T3+uvQ8xM2ymz8P81Qcxfq9LUQiiuESNCYT
RNj1vGWJRDydW36QpEk8I5OPBjpn5eXDuDcKlQucB+nWgpraxPa5ywuZJDE13zGNP/H+ak5KbvUH
x+9Z9GZxKfau+d4KkdriV8o4K+e0GQHQ4XPpD9ooz/iS6qex9Mx/2C4Q01enpRUvs41tQ2d4paVU
9YXCb/G619TiF46v5c+Xl21vQoQTXENB6iH6srkjEgVRqLaqa2KYCWQcQzYyyl4+NuaSXf5hKBsK
Jpce9ihb1ohXxHWU0sK4RNIUp6xr1JsZvbiTOi7VQRK3Oys66sxJhQG/JW33UTQPgzTqi2so2bvI
ZvNZrZGH6HqpB2+6vYBMNXDlomMGDBb/endXms7p8WDeomX7SNXHunPN5AfecMotiizuQfTaH41j
BP2Qj7aVSJPSmSgAYC7QFGl85wLVualtJMrWUIC7iMN5Phhx/f1XORM7nhbo/xtxc3rFUEYcLJUF
nNzxVUUTD8T3ahMQN4PyUa9mBWnwXgDJNpyDDbN3v/ICIUjT+MDQdbu0iqUA7meyujfEP9SMyrFO
USWoclt8cJXZPs1L9tdv9HW+K6qZYgAWq8ZmvpgbJQ26kPWlrmtMbswqv+sdMfmN0c4fXz4Qv+uq
z9aWmRFK2D+Ula/3Tk2n3mo09g4QhIe5iS960iGzmbz1kuSbPukUezPvgXdWFoq4DYfV3ZMW0eOC
3Gn48m/Z+8wgzHlooqFGkN4U7ryqH9HtTeADFap+MlJk5FVlUnwp4+qHGNuAsZXcV4oidw4i996e
dsloKMDQLnhWDzaK1ujwjSdV1EYUXdV20p7IFfP71jabd5EhjtZ9b1+hzsKLCBQDbZ5NtjFNcAZw
RkKMQ43yx1ha94jXYmKixrMvjB4TzLpx1L8ue7OxqBiSLjJL8v/NCuvxVKvuylVJ1t7qzK0cRhQW
Dr7j7twoN2uUCWEobIGt0VigMo3KK0IjKKqOMlLv5pm2SC214lSmeX222rh8ennz7H7BPwbVr/fx
oHYIh84kwq41OieRZ+ptI7D2jPF79O3isDe+nsHtuSHB8dZ2lkPTZw3/f7ZhsqSaG/ill76VFF/V
eFG7W7Of5yPLw51TsapG4EKuG3THt9wLfeFynFfyfoRKLJYFsVrg8Yx7BNw51rTV1VOWgh/WRu/I
RG/nCrsaehMbEmwiLThlUKVlZgUIWUd3DeLUMLy8o/Ow8/k0XaNzhoTiqoGzCXmKWkMGbKiASgcn
E4B1i5HfCPbqK6FoFWr04O2O4s3e9HjHMNwKQEbt8/oT2lM198ijA0XJ3Ohi2jzRtL6EUNWZw98/
YUg8YU6TS1Eb3FZd5z5FkUOCw8KvTnnkdWbfiSlrDw7e3iISw2gPOjallu27PsPIq40Rd770lpqd
9TjX73TF0wMQRO1nxyvmDy+fuZ0zsCK4sT4Es8c321yOXTrEVcdFeFGxTX1CNWa+n23MWl4eZe8z
8XnA1ajU055dwfWsT7m9gPDMVBOCUWoNt/Rd5F3f9MvXfxiK1B0XMtoAtJCud4TQ26qMgeZdKClq
Pvr0MZYqIgslbJKDnGZn7XhjruJcmMWjvrrO+o/4ETt5T/VtvezybHiVGY1+VgotPngrHI2y7pg/
RknxnWr0TqkuIlPKh9geykfudOPTy8u2OwpCB3iImjx+tu/ZtibZhetdXaY6NW+KZNUE1t0jiOre
KPAl4P+xtcEDbco59dJINa606pK0TX/SjT4J0yGPw5fnsrPbqKerbGdm4/K31ys2GuowVnFHGUAf
jWCU8Uq0tvUQLXX9/PJQv3/x5g6BQsJr0VyNSlm767EyGc9zU/NMnoWBfkC8AnMhXTf9+5JnpApm
Ab3Ip7qkGuCjuE+XH+8LvDZqXTXP9HCc1p+biq78OE7qd9HEzkdFTC6WRWr2sYEwmYS2XnffO7yF
mlAf3QgWlDvhaP/yRHbXbKUFEntIWNX1y/25y8akLTB6qC8dTAQk/cfuMa9VfLxLu3t8eaidEAff
CidjFfYazZbNktWxm1JHZKgKMCvK0138ODuxFdqR7a4t5ewAaLc7NXo6q/c1ijVbFIlXZVFZxMgd
NJo138D2wucxzedzT7g/WMV1lZ7tBrLeVScKo+1tA0nHeyfrsRy4TKZb3BqzO99wVx6VufZGgfoD
JkD/req4OUUxgEtL91CSGFvXu4lhpoe9OmWnlz/Ts+4NXF1qIHTCcDQlqd7EHdyP4inGzH3dEfl3
zKnmW6/DC6JI2vY+anAoUEr0Me0lwRppaKOD4XdyJn3FUDngDlYmxybP7ZqhcYqaAtusl3DREaJb
7LDo5/sowQCqsQt8qhRoiOiYuylth5cn/xxFtjKVqYySGVIZZq2vz4OKcdYItwiIjucM8oSe+5iF
6GkzbUJJba7gUCgZeg8pOLFxPkV9qZs73l1jbiUHF83uWkDyAgvB24ra5vWP6eIFdyKo09CCtCg5
lXPe9pgQuUbvVyPgk9qW8r3eocQEY/Ko0rl3fMh4eG6w35B13kbT1MtHV1klHrTyJy5M87mbkz4Q
eA/8yydn5/4u968p+fU0c2pvwhoIDCsiw/ALcBG4PYlK6CHe9e/L0jDqwEviNvPbwhzsg1XeiUv0
krA9h6G/sgc3n7ysLTNBzLy+QNpN3+o1Bpg4TLSXucGqoqmK5ODu2FnYtXtD8uASdSH5XE8XS7FR
TO3INTXnJirnSfYmT0CE+UKdjyhfe3MDfAGZiC6ZhSj99VimIr10mQZ2UOrVN8Jo7XfGyPMuwbr1
lV2r0cFa/t6Sm0horM/HFY6InvA2j22EWhko1lUXPaeY/aRIctAHTLcGXCOGQXBapmjCaNIY8L3w
JnSdfbMoeRzhOAL7J5rLJb2tvNJ+GimR/qjzRryyMyf9Tv27i/gcuL0HmaqV+JqizPTdM3KsSq2y
1ocb0Uf9U61gdRUujhz+yyiB/FLGDCmF1h7sOlQsCz/dBsUq7FuQBn1qSbG0YFEhNodu7g1mgNVU
339eFC1VHpu6l58my0mst6MW4YMH7IyGkKW3+TeKCw5Wm38ffSjvUz/B+ZxLa1tawMCVDqOJhKEl
aJ3cVJ25LIFeZaV7ISyrOW6C5uzeOkastx8czDT1S4uhUJ74izMt09/faiQE4MMot+LcsKUsl6DO
Zl1vy4swU3ETWaW8jHZ3lLWt1/5mxwAcp7uMc8PKs9kcP2vqpLBxK7tkg1XdjTihUS1CQvpGadXu
wRqc5V0Hkujdy0u9czCoV9NCp7rLw25L/85RespHR1QXs3aSk21KlBY7aeiDv4xt+sprlVk/OBt7
QyIksuLXkf2FI319Fh0c0BI81hkyUYqgrU37NcTh6NbAZefeK5ajfvVOuoBfKmJXCLzQGtumdjZO
xPbo8YBIe8O87ztaGrgJRbcvL+RONKPcCXEQ9BVcqWe8LCyipiJKKb8BLkfAI/YutUBBeM6G/l+G
gqaIuBGvLnsbzLx67menZKiyx2iZdFn6ETnyRe2b7y9Pau9Trao8a+WaaW3hs5gOV4kzlMhQoiVP
iS976sT0rV2m/5IyFgec+d3BVnlDZvZbIup6X2RyHpxM8pzMHf0L7qlL4IpOfRik6T422nBk5bGT
VKx1aTI7CKy8yTfXD8x0RGKlW5Fya0aY0Ri6aHgZp/2gNejZx/3rQhR6oNM2Ug9OwN6OJKqhubse
dITPr2cax/jbxzGPTW2oqwhLurirbnsqm/Pnl7/fb8DfdVAhfeSdqTvcRsBENvdereK3qTVNfbHF
K8zLbh2zv0usOujIKdKp+6Cqk+kXymtV4v/TZK96fI3w0NTuamHwUsNq7OUftJ35b8FH5JTpriPp
SnS/nvncZ3ms9HF5SbEK++yMnfdJb9yjV+nv7sLzafPK9nT+0C29HoYWR5fngIMuBa6ZdTrfjNb3
ZdFvIvejlTxa5odJa/GFekvAGU30Bpun0rpv9TwEAYp2LkbMxuL3hXpKjME3lU8ygmBTzxhF/9ci
WKFYI/I9GADbWpC0+ael8R6XZkSiWblLc/OsKdPNy+v2/HIgk+AljxIU1xBgsusJCUrcUikQe8l4
370XpdHeVE4m7rC2UgIjL+Vtq03y4PQ/D2msHc96vpdNq3Yb0qSmVUtpmjkJofRuRZXaJ8VR2rM1
ZOnBFQud4dlonAQAnch/0UpYdW+vpwgtmmK/W+k3U7w0pPL6oi9nRadH45dLW772JAjCsyz0GZs8
F73hU6Eg3hO6yTLej3qqmoETR2Pv16bQsdF02k+m2lQzLl2D9Z86mu3niYyz+LC40OL9CtuBMkgq
wZulHchPz05Jhh02wixSUChy1nzHTBwZ6Fo3UZtORVvdyFlflYpyNF/CBqPEz0ntNAy5IKHgGySY
vY+QoHZT1gMmA82M73pr4a7lTxHglksRlwuejVXtOaEtUkxdMLCOHjCe9r6ViYFgnNKKQQ3qcVZ+
8otHJUBit3lX9NX4MxW9aSMThQU8Zuh9dMOo2sNUGFjbRrMZf9Ngi5/dObfL89RbvXHTLXMiwwUl
IweR3gH/xSlP1DFoC4zGw9qU5n8CgfMvjW5JXEDNUW+DQjUWDH/12HqNLoyp34Dstxy/RA0fy3oh
4i9JTCnQT3TF1AOTx8gqlMbjLMiaavgk0qhpgwqfsfetmuDvXrhmmfppFLcfOlXvPupz3vxKpqJN
/XYxnCYwiqnCJly1+EmJqS1PSTTYIkBNe1h8x0HqIqxVMX1XpDN36JNHhuaj52EW4SjL+nWdjq3u
a067OkUO6G/7GOYpVQD0IL+3c+yu/MnKlRmXTrX80aB62OK/6iyar7qd+GznWvUecTVpkJG7DZB3
N8seF3tO49eD08rMl1mkSN+NVevH3NYR9Sqk/dZ6lPrZUkXzZsZMffR5TExJ0BVdI884vMtfFEwx
2ouL0VvCopvT26I1u/EOEp1t3c44vU0/aVomFXa+rv4LtL92W6QrIqnDs00JesvpqZWN+vxzGWes
eQfZ5KZv9Vh33fFose8jAzP7AAHYajX08pbywjRVrOJccjg/hSgufBFldeQnqY0Z2Nx3/3UaNp++
rUVq6pdghDz8LbsOn3NzyISvxGJQAjOZ3MGPSzyTmlhr6JkqqnyyXZl97ttML+9aVck+2ZOdu6do
SE2DV0fn6oEjkizzRVJmEaQXzJLpptu4qs9RLpMbPaYX/wbz3BzD4FFkRWBbmhRY9JXgzqxYHTBc
abjk057ul4+6OEKzXfPb2M7BeZZNXb3lxWBz2LzC+c/JaDhh7Q2a7SxVBcHQpFAXPPTqwW35lG2m
BvCMASSutGedMWsgOmjBT2nY49f93RiK+UszlTg94g+SlAEEadpsFAhHSYV+TB2fNq/6Az3w5NFB
/fzbXJSTGdoUZUxfUxyBfqyMcU8skOKafHi1vNYJA73ySrE7+cpOgBEEC77lIkTcuLD90TYJGwJF
jSEolyq6oWY3f4nbGm5X0ThRG5iKCsKw8Ebbr+2y/hp19XhbA6ss8MVVnXt1Ee6nvIQQ7FdO52L4
C+jqIVZM804gmvYeA7veDY0qSpcgMhslC5XKUj70Yz6iaBZnU4xBJiL4/tQvwyuk95LiBMGs+wEz
UYjbmfCGuS+mrJ+jPM84fnOVViEGUcqHBnOcCD3UREwgYPU2QS7CrpczkXPqLy07cgrttBg+MSxr
qmRLTYVMdZMbyceczzR90iKodakrIcWk9m1MuFE+DEktOx9f5y72hdZV5ckdC+c1r4cMGDiih9gw
lqU7BgkyvW+Rf8dw0RTLrPszFRg3LKO0HHyZSIdLu7KIt7M6VJAcbelUoToL2wu93Eo/uLV01hqV
6L97iVpisC4UG5lD5CmcwJSiwzu7s8Rjkjjiu2rm7OveLtwBDX8ABqsin0oyPwJp9mXfcc3EmdCK
WzvJCNKJPlhfFxRXtFNvyOyxdCbOIAVMDFfR3VPPDcaWuHQKWwwB3dzlP1zW6zfVXIIihq64voN4
/dvhQExbzq4h7PicKllin7N2yLG8j+uku83RaUQOLqbC6neIyRi+0aMthBb5WFxKfZw+mYvZWr5G
w/6LU5FQIKBrWF3QquwF34hwbPc7d7EoGmgqxqbawM7wk5o0NGRNyyc8WkUcloRd3U86ONq+IFkF
GDNZydd88rrPaVlNVdAntrVa+k7D63jOcojBaqR/W9K4TIj4Vm/jq0y30s8ABv9C/KTDft6F0oAr
tCxv6cHgi57GqfDuK76dF9aT1qHBRwn+oa/JPzl7cb/4tvBMVDSodmGhZiF65Md1XJycWSFcLcDe
F9+VrkmOtnSmfo4WW6CCrQis4aPa6J0QEV9z9BcoRe8inD7TEw9TfNMtgUgsessev3xBJ4tqSY65
kV3HXHLVpOYPkyByhljDSoqt0RxhkUvYxyi+r+y3Ru3pVdCZY/klJqPGLr3Rh/tqjDsqA6JxJQ4y
iGOcxBQT1pRR9AGHR8VEt66zjyqOzh1KeeQmvobFu/LaNJJxvqtTu3ICHbfOKDDiSPkeTxUNon6k
kBMUY4fLM2qMNcVYp29PaJy43xcCNCbLSpW8tsiM1FvDqVLVL3REwE6OLm1WpsuiX7adGis/ZhkB
NLQe36+QzTsbMusQFF6H0XejeCQ8nZtaPbWHRqY3Sz0OIKuXuJ5DZxn71jc6Xc5+PM0Ftwyp3KkD
ITncN73mfh+AAnEve0V7k3VGeRdVpnNXGHl6P5tKpgTamGUtm3aZfyqVPn+oc8KxWovvdm/eJ0r7
2HfI+PuD3agtjqpu+6UqhfKlA8xycpzylHbtXWKWYyCsLLnNIaQHMm3P1WxMZ0oXCLpU043rwXJy
RXGbu7xzpJ02ia/CPE79vtTUn5atx3SeiLaYqHe6b0Zx7fh5jbpXqBtx/muxxBLIoqEbZY3ody2F
gq8r2pQnuSxU3QeuZo6RIq0HTSxWQRuv5lK2M1VVAuycnYBgb38wZudSSu9NPlDhKxAhPEm1xtC3
KV8rwlEDLe7PBRXeNyWGoEgUS1IgX1ZyXsg+kvgsWvTw3ARkZOn0tNNszJJvy4RnSQVsGTPoSref
zEXLPwon51Fir3o3mj1agWjbyae/6azo2+U0ZSN72AX8q3up9j1ycyAQbN0fhbncorg+ne3F+mzO
w2RgN9gR9Q3rU68qYe2qlW8l7Uly4ftGMdef4qhjMzn6K7fOn5pEJfK7Dn52nenrXWx1vhrHb+Ik
elJx2/I71f3P8LInORkdM5/s9KNnRskUurF1gm8ffbOhi2V+Trnmp7dM5avGjNOLpgyDEzjt74/O
TRw6cV0j1in5brK3QkcborBf+sT1I8WQjwvF8IXyaVd8w7Dc+9rP/V3jKIaPMrLtt1H6qomG2ncT
L3plLW4UqGV/U5To5kR04qHoDrm8SFxTbvKkbkNvVFjDtF/OTieqt0veK5c6Ts9dW7xRyuWr12fN
u0bG+b0csCFBNrcL0rR5ypbeaEkU8+FLNzt52NZOdm7bognRxILX5AjGEtZSf6rNhXOYN2HdUBz2
RVfqH7t26XVSJtk/Spdyq5o3+XtjMR4aIRf+R6e8k1LhqaBG9UmTzUfQSbf4bJRvF/CG3nlK7ehR
kS3lBJklAdpYEw5P6RAWiA9BAuFRX7HXFtKWaSAmw71GexcjU38prV+ZVBHuk/38NHbaV3J7OF6q
ps8Xni3DTadE9nmMq2REkKrsQwj9akgmLj9Malm8FV5N4pcL7yyNLFpJCvhIa434ZfXK/IgnARIH
KuLR3SjhTwBg5iHUgq6wYV6dhnroztQC4pPxv5SdyXKkSpaGnwgznJktELNCkVJq3mAaUuA48wxP
31/0qm5m2U2rTW+qqyIjBO7n/KNWPuicziqM3ZK2YzaHaV8VzQah7kdbdhw9ZH3C+Jg7nepY5nfm
VL1jqM9W2e8AwwmNSIUfYPaMsnS9eIOsw5QipROh0/fSb+9ERnhKAQAYdGYpbp2l0HZjLHac6c+m
L49l0n51Mt+sE6RvvpT1RgrH2mljtrWWIT8u6fKgeOPmVutOwr0mizvLhuLKV78xDlSfvBMJ9bGI
zqEzU1FXvei8r2Yj2Bc8J418cgFD+n++TVJWQlJJ5k1hL13Y8/SdF41P9qyJvu7Yie/z5bqXuDlh
lbWYASK8lYpod5qp3U7dMOe294ORvMwbBj/jUDsLDsG8EoExKSLji6cir6fD6KRFkA+LHjaruWza
tj+LDuF6CRUcUG5chH5ix/vO8+g9ZxV9T+rkLnXdbgkT6tG7aJGlCbJox8mZots5NGhjPBbMpVf5
Yk2AhbWGujs9NKX6OdTuj14KAnQRO+rsK93GlinzdKwchsFUs0i87PgIGW9Kf+FLwCoG+II77IUG
NZKFZ/TMI5j0Avp0ns1umTezEa+hi3P+pCFpfENp+iVdv90NVlnlrO76OyPEDS8Jret28upp2j7x
RzJpPdRXXX9Tsvt1to0opRpPlPT4bVArnf9sTJ7t1FjvqqZYflYyf86XMQCUH38iE/K0cMC4dafL
bGAIIsHmkI+YAIJsEZTJtFpxqoYquSSZoYeFDQHbe/Wt0OyEtnPHTkI3bamyrrTDUFvHcTUI0im8
H4Oitj5eu9AD5AzxS7CBCXfHe9hFrWmdOX6Tbb9AMKCN+oWHNwukktbBLkhLazOv2rRD9bKqgqGV
r69PwWjH4tUQqfsIO3tspuowE/60yQcALKrZS+ukqrnfrrntR6YZ5xtNv6Zb62V+R0TnzE2Q7qbU
eZHdFPhucypr51T5xSv3wniTuM5nr2nHRp++ICyXE47Bi2dM2BbxoWanwZkuKrfX22YZ07DMulNn
Kk7blPY8Q7k3/mQXl9poHmazeXJUtbE1Jw+quSVGfapfZZGygM+p/ulJjHMoQ+4JzOF4YKh6nIeu
Z7rL99DbD54r71ILJUlsjHUgSntfuPqdmEy5qcxpG1t07MYt/fYVFfPCyL6TdbpRok52PdDR2ZmM
+4FpcwvPbm7mzp8CNFHHUnMTlLl2Gcoln4JctiyAjjXvhVkMUWdlWci/ZrqZzdyMylU8L/2Qbpjh
BDOtFrfU0Rd5t6ev92SrSnQBUOT0ZrgES3TOgEk4YQeyq2GkMuXK141tsjKFoNGOWiWTH0WulzdF
OhUveK3St0rYKEFYB1496UwvrWwbYEj5wyuxUtN7xbZR+LcriSY0QoiITKgVggZY7HbJlhct04tx
u/RVdqfYZ1JOnEa/y9PxSxR2VPj6GlTK7DckXjCsTGnUmMmtafYf9eoMu0lo57rs+8jQkuqF6re7
YTLV02p0N7lXaQ8+pP9N7cxuWPlqfZFVvv4yVpNHpZtYxeLsDh4n8LuFM6l0Gxhq5S3pNi8M45ef
C+eQZjqvcn8xZ1ZTWj2idBDe6xxn2p5xlmB3s2qxUNebru3qTy+JOc3NymmOlV+/2qLaeT0PXEPR
0kCUE69wcehi702Z071XoHEz6Gpkb97kxDOEvZmEWWKcHAN/nm+o+3goGIVRR37WqmF30ykQ0Ouf
pB72ASRDsslqZjqs6+bNEJubODamoI/nb2Kj5yO3dBKIIXm3VfzD5uc7WN1qPuGorTdeb/3yjOJM
gauMHCG997j1t7nb1KeCJWzbTAZ/irH3ltArKvO+NAUr8pz0XFNacRxtPYH+Zd9IDVVEqYxfmb0V
JbDyzpwaFRhD+qyLIWe81T1IXnVuvOXYesNeE3UesLHW4Rgn/Bey/jYeprei0X7RYzkEetfS5jc1
GC/jVCJTGZdgcTzJlTaWH0naNFtnUGdEbpEGL8YOXYM6kF/WbyzULQ8dRZFVlDkoPqQof7WTflZ5
b/ySnnxaG+spk6QqjjWn3FyK5HWujTwiXJnXuCnWnceVe1fXdfxhd3xoUPu6POvJ0AQtpeLRXNlN
yE7gT+Fag+ZQ031b+s2yo+r3tPqFYD2nqJlXf+9jqNnGqUEaO6LQ9DSR3heQGL+xWxkxOj0oV+Y+
KZ3umJymbF3vk9w8kAecjsEM4R/a5vzLdZppq13VK6gCrvU6WtRb/cGw5weCwGLjiri6kbAJp4Tn
KihT26zIi+6B9crdWNKM4rZs+8Rr/dA5lZPQyqfvuFb2vlykvqHKl+zzfsg+Vy09pkO/pRJuOGlz
kprBPGeqD+11zTZronWhkVWPhOmzwq96fxprcic8mUDkdzjEz3otbxp7/KmWKRrneVeJIapMZ/nl
s5uEXQ9qEWQtqFsCwh20xaxfvxL/eBtYObAHy93pw5ij63LbJeRqjCZ08pc0E8AFTd+qu1UM7GBu
6n6KofBfOxdrxJRn+nkcq+zN4Ki6jHrv7E0vm5hNzfW5LVausZkHMJsIttEGVP0cxFSFG90QNbqN
za0s9KNjJsc6cdnb0/VbL5eDMEAVB2u3+P1zB453tiF+Htdp3YupfRqt8bPSK7JVOVaBpk18bL7W
WhjjhyHIuHDOI3fCV5IvD43miG2ObebGc5Mf5dpbgTKz5kPUGZBRXR3dzNJxtGhWIEtbEcKXWgD1
iX/yJgJ5OHT5+nHFee9kQ7wDY7K2uhaHnZmOkTScd5+8o1NVTt+VooCn8vLQqublwJDZRnVcfBEh
/Za6juL7xBvC5Z9XP+XZ7rTQ8/r43RbLzK5ZxGGWOwzCep4H65ya26meXqwkvW+bzArVbNrB2Ilo
UmCapYvucSBz4mHQ/PVOs0djz0T0jPv4hObtQs/L0XInoGszQSy5WHAUoHxhLKpThdP8CFTMm4X3
MDLSxNv1JvBVkiud6X8dt6Ip15PP3/Oo6Ao7NmX7Hfu9TZ2bbrzkSbOmUZGM7Q1tLmCli3zTMIBt
8JKPgVyWm2LqXhJ4lsgf0zgP8tS7K1Q9nUsumHaa3KABt/EXFoi2Fun2qvBk9HQuK6jCTz/Xj4jz
knBETxAnk9hWSafuBlakMnDM+WPunU9Aw8tkJs+WP2QnYtTtJ4rTvocMfsuew2XRLwtahYD+2qcG
pWg4IrEJ7WF4Nms/CxO/eHa90T20Y4VWU2c4GIwKZWOXbSZfvSwWx07PfkT6gdyMSX/Asl8Fpl9N
j+6IfxltIY1PyimDxO/2S948OA1UL/EBZHwITd37Tdw9cI5RB1avYi+Spdu2jXnXjJZ3Inevubi1
OGJ/zx8L26q+qF4suoDgzIZgCbWVflOxCaJc8VPnnXu5jMrsGhCgV+QgIAvoiArILlSc99uq0c2o
t23GwZqAhiCHA+yB1O3mwjAmhw3kRwkw026rzH2tqYxgOdX2NRK4M+tr+VBJ8V2OQxq1DcjHWqjB
xwU/NzvgySfiO6bNtDZr5Nu+jHxv+lpIabmBGBsArnHnAIJ0QApTfNNnfPNqZr5sMWdcBBBO1LvQ
GUWa7RwY0HZtyDevZ6a0JT66bv5rndfHVrh7328/hBJGSNHSfOhx//C/qLvsc2S/T0HslPmeFFcj
EsxOScgPh0cIZdu6yUYIiV4mS0wOf6OKgE6y5ZkFYxwDJ536n5ht5I1f90u0euIzq1fzFhLSK0JS
ResI4JL9zyrFB8gXurg0NuLtUmvZQ4IRkyIfk4lwVeVwS/h/s7U1QC46LMuXvmiefLthmVydKXlk
ltdkANyubxazTiPa7sAV1nU6tGzBHhV+5dY0VFUEOgSvwYQwTffclUOIqUvtpCh+Vl7phy4sC1Rh
W5th7gycBJY1kxztwy/J0Om7jbKb/rzgCk2CrCryYLYSBUjLmFG2sHmWX7J4dUyjlN/l38bqvWSE
7YRVTLbvOqxf/Sh52WYzNFMS5lenLx4MOmSiQu/kPs1cQRB81x9R8iXRyL/mq1gze9emYIPYBfr7
pF77aC3L6Xa2ODFZRIfN3BeK/SdOti0p2M8lG0sn5IefeG2E9miXCLFB90gj9qw5t3bWin3DOrMb
tbg8iMLjG3tra2/MMdNvEHBCBfqJc8A9mmBbcs2nDm19ILv13We894IlXqtoysEdJiPdt3o8h46z
QJuYbn+GcSbgN54+nbj60A2ZbfXE+2muWhWRXF088LQmb7FIH6AVL3aS3eUcu49qxcqXq7Xf2Fnz
BLnIHxNxblmZl3HOOTJG4iRD0mefq9J8BrDrInDRT2zsTPJrt3Oaa0CbbLz3NKO3pHGAPgEgIdzm
JgvGeSmC2c6ugJyjztiVzUCkK/BOM7w55dxs8Kp9FEoMv/S6Zr4ZrNQ+lJN492SseM9pjLXlwv/7
VO9oZ2Dt8tObxDPVsSsy+VzRAd5l2X0Lexi1aWmwpBvaDvE76W54ZkNlrn0V4EtZZNg72m059pvc
1cvTEltb2ta2dACf+0LfWoP6MSy9+cOdB0BIuaqtO5tHnWdxM+vTUbv6kzp+owOD4mEkRJ1qGQVU
0mY/lZGTXqKuXDEEfL0RvRHz6zXd1uln9taV4aEtvIW5mdqXo/SLe0EVPBG4HHjzOHJAczN1o2Zt
EKU8I9mFFYP1mBo5pwEQHPtbQ6AFpFXhcc5aWeSk1YXqiOmzqkzzpoBkDlAjIU1ci1uzL1eAo/42
J59yLgb31I3p8CjMhSZnyc7xUjU1t4tZ/IIk1gLhqOWhZlV8pbNS+9Cgzj7X2AxdXpIgcefbZRjG
bWd03W3sJbdTtgynamK4Rl5QWRfmoDGqVT2Eac6fvOpN8d3047jxG0+EWacp9AbZkxp6sTc5xd6z
2mNLK+MyV2HDgn5puc1Oi+yqSFjjelrof9vb0rZ/Vk2b7ofKngk4a6vxI0bkdBhdjbdfb4sf6ein
j+zn2gbSVY9YDOoQIPbc4c8fIVEt/zvplqSIajMzQ+77cauvkoVv8e2WkK/SgHrn6hYwkkIv65M/
1MWvrGBo8LHebYwWnYFYRvNGeLVT7ltPoyJ3aQfF9EDy2xh0nW3u4r740ftN8SaH1rxl1vHOPG63
beN+L6p2ryx2n7k7mYubaUk3erpk9yvwps184owb0V6pG52YGznLz8koqFCkHU9wI7PojKKrt5Zf
zyqYq/lxGMSXywNYUIG40Zu1+Zb4dVFq8CapDoZepFNy7Nw66pMEfCzu4Jb0wQ56UdyXhl5Ey9TA
FnR9gicEOU8K70OTOY/OrMddyE/33VmoQ3mc5FAfOqRcMlSJ29hhadf+vkN+yh9vkvI5p2V0S2mg
d7HW8kmXS7ev0SvfeZgTA5HwJodj5r4JuM5JUzILMrhFCBM1zRGKK7DWKecaSZxlDTR7BmTCBezg
/e0BOHRuJ4eL1y4Ksmlif6SwSHb+jngIQ22qoeaK8vIlIJg+1+EwCpddZUFiu8b2Vxq769dkLkke
pDANRUBGKHWQbrvxOzAbVAbOLT9U9qarWgulmRLgPU1dlBnq3bEzb+M6srvBt1qrrYDEcKfB2pRt
Xb8XuS8dbsO8cEOaLx17Z9grSLrwF/+5dXXYOlh5r+qWrUnn83Gdu5NVpfpWa8bq55Dp19NhQvBU
GqzbjImfikaNF7msTKCrseRRK8ci1NHqbAqg6qPfpOk2hSd/zdLsgtohVUHV+T0c66CCQRXtHbjo
ArhE9uJjx3+jm7vlZq0pIsP3Nb1JbDsfgyiXWwRXNmyLJj8HyKnsULB1btS0HqbC2Fh6vT4VKAnr
oLez4UaBWd7li55SlaVV7BjVupudKT6Zi4ZKc1rbyGAnPDfTus1pHQxp1WbJ9zrrIxMS8GShiVAj
MQyoV8UPaFms+1Qt6XrInKY5CxQyR0dBQXWWv5cj8xvPi0T0vVpJkIjh0c1rhNXgMZHNbbmpHO0j
G8SenfqbmGO0dhqg66i3z4QDD/BS1x6SxdbqtxlXVRvNjljgsGh5/6hdjV0ndvm5PP1G9umj73Mi
J3aNKDOeomFBh62gMH6YCIVa5EmdGk84UinVq7xTWvjDvmcYDpxWsw9ZU0MzF3GglZ4BLydv8qWx
dp3vLI+aocOu9lryaLJZh3Get1GliMeBCfKd01rTmptJe2s1oGl+ViU/cwdSzavYh32IJspUk8cp
a1BgeM4UuAQ7IBYoykgMJhm5hYabdd92xgJTmVQ2Y76v7QbK7+zKqXey1NMbG8tiKHIfnUMMP08A
Fye3Wh4Ja2M+naj+ieI5p3ZrldO2Naz04rne9JkZUG92WpTb1ifOLS7jOEi0evhoLEipNTWnZy9z
zG+t6WbCRKv0JRnz+Rm6IPuCBraHmwzPWdilYqYBsLaPmeqQlgxrlj4RiT7vZ1rnAzoPvN3A8/To
SSa5iABlLURzpPiqvt6E/AMaP5xiqVBQpLkE+y01QGAFm57hx4RD0DjA/De2e8LBpFj0+7kRCi2F
/C6VBbpTuqmzycz4io61IjRnfYYhmlU4aGb+XdZieB+XPN0rZXKueLZ5m00EmscLiiurf9CK3j27
huo3I0BK5MqMeQY/ch0jsZoXRACLp5jIeoAJYbMw8H+pA0RR8eCjNnrULAlJrC2zkeGFmxfSfARa
q9jqb/WKTgtW4cp5S62po+R6lOKVGBx0pM3cnO2mdZwI2D/uqTueYWzluuqATChd2X5TbTrq1mS/
Oqt/pdBaoFkAPHWc41WGMp2lF2pdvjrByL2oBZyqUJqMJumpL/r6Z9tVLIbe7DtrkOiZy6eiuIkc
l2GhTxrEnGKWoLfGWqZb21Nbx9GwXjuJ1EOoSGZnp/vI63m6pJWYH5c4htmie/RGMyuOzwypF8Ci
9ylwaZzIclpn3P85rPC1yC61jDe/NpxdT/OFNIzkWZ+W/tzG4CPJ4P1A9uEPgQXcx2rMqqHADkuL
77P6m0Sfa46jHIAC/QgkSVZhBcFKheBlng4GW/LBKLoXFss26KtpDRZLwgC12KwHC0rTMNYjxYwX
2q7u8e81R+PqyKJwoARftC7onqKlVSRbxJpjRQr5ESuWW90TtpKghlMx2maH8ErmXW/aa021MFHC
/kDfAlVRQRyi9+yKkECZNDSYVA9mLAhGTPO3rkYc46PHDNtYS55qtuNdrK/ed+z5NaqlCj1h4Gkl
XEiNwPc9nQaYd9PLrZvOSx8yq3eC0icYIlQxyour58SONzkLQsAQA5Uz1vYJ/rfYD4B9GVIUdybQ
ftC3jL0VAkzmINR04L6wLzKwmyp+nv1ZlFxTproeS9J50OjiOmZFC0vdXxVOTSZ/EP+S7tplKN4b
v5LPKPO1Z3Aj7GuOv/qvs+tmtxic5fW80P0ncOac5bcdb9M+EVxleczSLnri9EIqGXnW48k8dl4u
ntPZSO/tsrICzdKnmnDHTvsCkm1PiVDOJZ/9L9k1j5o2bRyRil+qRCXF4OtEzkK4Zq+3TpCJ7okA
5Y0FiweCTB3lVjhXjcnVcDjBsTYuVtnBMe+1ej2BMd4siFWeronM7CQ1vWuB7XVf9XVXnqbR2K6F
DzxpTfeNVjVAPFOBjd5ID6bo/R+kyzBYdbkjz50/nC3kUNsuLoDOx5dk0MHjeGHEmByhZpaQvSfe
JW7yuqZzyZVZRCMEc+G5y41WrvrWy+KHmgzAjWXEyb7sVlYls/M29TBmnG0dD6w5+PwPKYsbK7Oz
D0W70RG33utamN8FV95BTdwzaMNCcKyHxfSHC5kX1ameCP+Z0ezFrjhMHQi/NMwUnW+KCMC+lYRW
PLuLfdJM8OkBkH5cGOUWk/nITNH4wSrGobPWnEgthClXmVEbN6zFWFtatYDxgIC3H/NsjUd7EnCz
ht7tbR8Oxa/VzZIBrc1zcb/M6c8yxU3UV/5Oz3vXDkGyeKljS+Krjv2kfJ+taf2h5HDr6erCNFB+
KRrNXzlkkP/M6BmvbQZ1fUejuheo1XvkL5ntTE02gS1q8WkUAj+Wp9oy9D2GFkOYPUCYMiXNlZPL
b6OEGG50rIBhS+nwGHil8PkhVNU89b2TfmljcpZSXlhnvZd6jecT4Mp37WA9o4EPAtfRczND+Cun
27UlwkS5Rcl0UC7lxZlTYeHWbltvM4DSrsEgjYqbUWMJD435iv0m6tbQM+92Mkv10BiyK1nWbc7k
oilQOw8tKxI1fGNEFrZ+kWkZmbWHuk6PnQsCu1couWOZMuXPfegK7WrvM+flXOuFfUwmt63PaLLn
Kmp80U58JjF8WI+k2W0T73qlpZhceyCITEow8NyddxysMGxJHo+fUpvRfHpVbjIfWTaqR8lZwim/
5jCl37WWy+IgK1LbAn1c9fGHnaKdihRpOI+N38x3GQeo/WbWRfXTn2T/2M+17K5B9Ku5LZQB+Dou
xBxtPDG2zWaq8vKuGy2iGEUdl+WX3xekjXLsOvIkR92SB0NJfTxIxdC71XuxxocSrwVzUcUYzrW7
jgtKsnnpb1ZWQRG02ez6m6Wu+yJykKSWW03i5d4mue9XZ4xvGBW6XjnGYZwLmoHTdSzLszmXSRrm
Yy9SpgmRek/o2ZwvmAqN276xKpTOTbs8oHSMS7IzVge2P1Vd/6vgdro6PmAG2cZ1lbpbd1zFRXaO
UWydpaLGnNnd9k4gjVkaaKPnjm9rxxV+rlWe/+wNb/gpFbV8gddy1XLfIECILGk14oQROF42qPIN
8yFtZ3uJEG54K6JTRaLWkkBw7cckE/4dCEnP3Al34ERm2qP486qEF4DUtNKOyO6u7G1plLXcS48Q
kC9pavYTCtKci7C8SjtVLPQqdGNkqREtX4UeiFgtyzabLdZ3M9ENO5yTwX91DB6ds0ockje81iq+
zCltzm4nUh2NrmZN2yEBUz8NKYNhju1ZQ/HhqR+VDozLC7mazl5NveSRWxdzRb8r6/zot22bhUON
jRMl6mL3W/7mSGcWG3XbdpGQhnup19dxG62ivi/S1l22HlgW9UtC6c1lbgrxbOulVNAFmdftqqrQ
/Wu/Xa7tLIr18pCHyM+uZ0Ln7XK9vy5rvFxTaEpR61GB7bHTolJWiDP8oRimqJBO4kT1tPbyu27B
ayMXQrTfFmk3OQ9ZlTXjTgmTYZ/bwwlsHgPj0OH1ISjSaVZk7OZSEtBDO+lwkqul6qjG5OpcSryR
2iWXK9uxb+RrvZmgdPHWIJ33ds1kwYeh02WtDZvU7GgKwPUUR7JA+AzciMM+yJrGf+7N0W1uEzKX
qpNskoaLGdGktalKLA0n9K5TE7CCOUzezLwvC3T8HBaZcFkVYOWMdwNDqLUzpWz7g6+QW+wst0QN
vNqjJr6I+nO9ITCLNrPOWdcm7bNJBcny2tc6yjGzB6SIVTJjrdWmdf7J/V8xkHN0DkXUs7IyvbnI
2KPEui7FHQK9eYvBrjV2Iz9ZduuY2cDDq4neOYyx09c3lbt4H/WEWQb1hp5Z0SRbrY4UwcTJM0rd
Ijk7FVzTbiiXtQmZUHGu1NnS5hEoOm4KHwE2uk2I+0ces+kujgErorGuFZbXFDnyLaE41nLjlLE/
/ehrlbzZblxChFe+rEKzr9zv0aNg4tlrWxfDuN/k1V3apKo8KL2luSdtUJJeUtwjaPUd3TbPSH0R
IUJqJlfmzYYbyA9VZjXWT5SVvbazO9dcwrKpO9Smlb6UIc4W8ppG8teSDXxkkV7ylLMBmLqyh+c6
L80uiknMnI9t7uTLfW0iQORmhTtlQJw74PS1A/d/WZxljB9rJHnTPpvHLj9b1KkgllhmW24HxKMU
GrnIdndzgVkwQBrueyE4UfdF0cw4R53ezFOoTemowlx6nXlI2tqaIgDz6a7WnLndZKn0b8fE6uZb
YPIhQViEH3VEPpl5v8YJo91JaFn3gAJdrGyJA4OLpjs6kwF1Hf7dNOLl3LmrjUjUsRlBwlGmbbpD
bE7QYq+nNCEtJtlcEc6B/n0e8H7yy161s7LmptgNaLu8Y5vEKFr8prefaoajZD/rWu8A1bu6v0m7
1rU2DAhyxOVcc405neBONrAeTOzc1cADwhXrhFnfLq8p0twGrEZXJjAQntIdGuqZ2MyqTa1jNreJ
tR3jPi83nWaTOne1Sgw7BdX9ixUVzVY5zOSV9gSyFhuTqK9PB71xGql6hkK3+tl79DXGwsoQWAXy
vBENgCmetAPPsZLbHsz33bILM9+IDCSQGS8XI5k8jvnJz0SmCJ2A3ke1UBEIc1mhcrY0+wdCJYt3
mc9aL77sut3kT+a0yW0p84vMu2LZgLwPwxlNVu5GeOLZQ1BxGuY9Azmn6r/b6P7wmBFRc92GXTpN
SCD93ZXvOVAZyrY7Ql3RQ0GVFoEq5XAA5fn890/6w8zKgYi9mZgsmiAt07j+5/+RJ1MX0mxbDu69
66lxryNRuNXhJsNyreMdAIt4/t8/j7QnEjL4Yuggfvs8pK54ipCH7w0D5CxYNe4EIJH6eL25XiZq
cB7//QP/sM96hOUYhITY9Fz7BNz/8wvqQGypQna/X6rEjHytEyfEAI9DQ2hSnVuhGP1pi1+6+Uua
zR8/LOEy129IkMO1Scv6zT0uqoGtvCyTvQOHuMmKgSm/uEphpqvkcPpbh/jvhlXOPv4YqP7gHYTg
c//5NalZFrPukCk52sl8nH28BlPj/6069I/nkvh6/tkeDwoxZNyG//yUJAU+hOz2d2aXMiDCfTcO
OjtqdgMU583f8lT+y5fC50AWBpp81yBf5p8f5xqUrbmj7e80vFkcnJA9pmmW/6vL2bcB8gTt8pg6
LWEZ//wUX89KYKaB20RUcp8M5UeqZPcXY+x/+SrYPq/RBZT20ujy22OY+YsaspYVlJDmmckKqYU/
WfNfMsj+y0Pnu4bO6+zzKhMl8M+vMuAdIjWUp2Bl1eKByxGSzFOJsaDCL3POvPYvx8efX4t8X89D
XKqbLgjEb4/dPOo4KHNd22GLUHsrcVCoWGit//0d/sNVTIIwrUqmMA3iSvGj//NrsW9McZozbmLV
cfbOYvsbnfSde6duesAN2T36cad//fuH/vmsU/iI9YguBfzMhvWblbk0dUqGdKHtam1WL4Tijqd+
cvubuBr66N8/6s8/m4Oqk0oaAkNxnv/+UWalWWOPHW2H69aNySmCjguZSeNjaWR2NHdx9vTvn/jH
qXgtcfa4WCwig6g0+e3NiquWqjYLXblNCfFHkiTOJrVi55EByNupznFfENKYT1Vd/OWr/vmrurzR
NgmbBpm7vAr//FOmMQi33nXke+Ei3nYVQknaXPII+dzfgmb/fDY5NwyqfpgVDQ8VzD8/yrkOC1br
z3g620HbJunqX9wxq/7XliaiZcl+MehvoxISxu367/iPK7RPod29Npl3cTMw0OTGEORYtmimITPv
b10tv/9+PB7XpCsSCSydV/z3E3jlEi9NFqZ933sGdLNaTxPNNJcMhOEvz8jvvx+5B/9fI0IGnEmY
1e890a2bAPgtY7fXPHPZQv7IUyH17OHfn8Q/vxDXJN/EJXOVT/x9IJB4uRevT7p9B1y1BJNezBEK
x+Vrdte/xRr+/tTzQtOFyD3CGcyL9v8pFP/xl6r9se16atH2ev5/nJ1ZcxxHdoX/ikPPrnHti8Mz
D70VAJIgSJAipZcKiiJr3/f69f4SM7bR2RVdbtmhmFBQRCIzb928y7nnQKe5c5g7v09ZjLanGf6E
ubl3KK3T63Ta0j1e36fsw2yNoSNLuGV+A747yTUHi0Vd0Qqgh4QNXXHT6TCq9KfA/Jz62jb2eQme
5PqSl0cLCYOgAtOYpHJgED83zLlWnCUzKLBVg6X586jGH4vJZLytSQjXr691aSwWsQ7vjqUL0gxZ
wSf3YlBtppLCPlZ2x9Duf1L+CzfOcGVDQrGQ7WgWj4FskYpajBAhODw0bpLup9n0HsBpkI/a4Xzj
e005zVUJvnlsXIahHcn7TzSLqd326V2IhyTBTuoHIKDjxiqy4xerwHfoqfgo+MVkjny9LsEoJ27C
1+yAeDY6KsQtejQRLX9yj51Xgb+9flErZwhzDVS8sEeKDEOKduIZk6Fpl9xZSdV8Z8Q+eGM3U/JW
haF/g//nYne6Ae0Pbh4SFUsIAZzb30hpK9WUhiILX/iTZy4ddSctDyhpQsNntlm3Qc6viY/oNZ8K
FUeiUiJTbJCGvys9a7SOhyaNghjRYRvOsBYiyd1IF+tHY7v086oI9giHqstuMFKVUus4/TpmYIbg
WEs32DMvPgh+FRGCEY2h/INawPnmgVvzqSioKqB2RIGhYACSKuYWOdDKKjbZjaYjKwUTnizlqXZz
pABFTRBD7QGBzma+B1SwJTu5cpGs8iKZ58A6Kq/CJzebTUK1TI/t5HFZFnjXvDE4MuQ0PKJpu3y9
bqNruzKoY5D8wwd0EXo5ZdemLjBJVBxAp+R5UZ66NAs3zPNyFRNeUyGCQR1DxCTnNwTdLH+W29Fd
oTkoOofqu6A3lA2XtboIVoB3JPy35EW8PipAo7rR3ZLCZQHIAlSjF3e3el9wxQSrkMBbPHA8cudb
QcMgGUt4Xu6amXIs+PN8l2eJcrj1Wkxo5bBowXWnU8Y8XyXVOt0J5z4CcJNUe4or2ZtaKbQNn3jh
oNiLC7AZ52HaVH+kvSAMofSLrgbMl9XW01DTNdv3vdv/Bnou2Pp+VhYTsQexPO+KQ9VF2hLIpbYI
J7J0u7KBeSXl47CYybt0SPMv10/vIvjgISZKNJBfscljZM7ZPILvpIijCOFJg/Lj0DPCdBxrY6IH
LGqAz7gkIhPDqMimPVOhxn79F1gxRcNickvnfUbsWpa6ANgQJUblUN4zzZ8Jhs9cbwnKc3f7MrYg
R+LRxMWZ4td4FWTxSNtEAhQ+kqkz92ab/q6WsCNfX2Tt3hhVo55ONkE0JxnJkuqAxXNKlY0BT0Ne
25DllVbuAGJItP7TrYvxTpPmQtHF1VmatBjsdbpTjg5wii6JPyHA2O61xkoeg9xLNrjlLo2Epait
sBpZGVnn+eFN2eAy/mnZPuO7AXgJHaRXrCzLTo8Ay7aTAuuKrRXvi7nxPlzfpfjR528ngRU9Eo0B
YGgWTentpHpqQRYUBj4yyr1vdrWoZivzxsVdPiWsAl8xlgE3yoViMHNcC1US3fOj0FJ/6moHAKPK
6g7eFU391LB0vLHipamwInk83tGmvuNI+0KpqbWDwvP8phqVA+Pb7j4fOutoamCqbz9CokauT5Cp
knme3x4sQMBxTLrwDvP7h7CO4yOgXOX+5lUA08IGiEgU//dCUPbqA9PMMQijPqEI5yyiHBGbP5Ui
h3/k9mUMQkQydahoqcKdb4bOQAL5E8TVPP7KWyYSygctYxr7+iort8NJqSJJN0U9WPq2MLlQCc3F
85H6jfdM7WmHgQGMXQbp1vH6UisGjhCLRSnRFMV1ufQwzjkEDKmJIbQ5DdM2Ne6Gpd+q+74kkdJ3
dLaMtCND7ZKkTAvP173a+NwoQCk/pOQP0AeoUwwkPsiWUxWDM9/FZW59oSKi/FY7cDcwcJDPn7Xc
Rn+H1zUGH9wagQcfDtxBf8GI6ENaKh4aWmO5OMJBJEPY8sYslTHf2/EEOYRR/pVFUN2x+c4pbXni
8l9ZahEBATLsSfFDyIsOYTx/a5qo2bDTNQui6k1IAv03DP/6+SJMryowIIaKD7aamR3RKyuYdBSx
vj2H4FFut6LXy0nuZDQ7L6RDqPhJOY9HRq5D5jm8dsNpvXD1ylZEwZj8SUOfCVnu811B99cwAaAH
fjUZ5pducAOmCdKiUWzYaoLZ2xtDGypHvYcqDUowXYUNIU7SZm8z9OqeZmu0YaMAdgVNRGHmffYI
CU48bpz92icFKa8HFTABoalKZ1+olRsbyxz49NudL5ld54+Zmjcbj6L4YqSzQGoNDUWH7oMOvfn5
WbhNbiyG1YDzSui9wdjvURJV299bo4cnrE3S+6TrbT/Ra8Zd7GFLl2BlkxQBPNI4LgQVeCmNBedQ
N7WSwmPoQPpSNRAhLBX0ktftauVhZJxPFBB5QQh8pU3ao4L6LP0DHwb54vegbO1PMaiYp2Ve7HYP
wijsb7dkUURBKQffyzsiVaSYb1Cdycmhd6OCDzDP8JjDdu2Nfa1ENCQ+pkjLeYCRGzq/PGjocnjw
2sA3Ji07oauKbBRIkzdDjZRcnpX6QQ2iHBBTnN5dP9G1e9McS5ilQwtQk4wzga62G3P4J1tHyUGk
5KNfBtHtUTWJHV5HIzUik5T1urmjsIzLklVALR8rS0m/FZ3S/XH7XmgikjtQJaLMJu3FyzuU9/IS
LpjFFYOIudv9MXlpsXFka5dlUJ8Udki4Kxcpo1yxZgWwkZ+l0yczKnreofqHp6SnEfatQ+9Mb2cv
2VC+XLN8GFNJvyyhpaRLr4TSwX00As/0kZyDVbMKGJHpi8JHuUl/iqMFgr3rh7nyYgij0EQ+Tq9M
JtruuEqGbRLFV70WZGfQFq2xDxt7hjSMZ1HdeAXX9vdSCqLbLUJfYaevXsHBiWvSucL1F9tMfh06
z/gEKH9+O5v2/HMokYj4C9tDVInShsPT4UrfdUAHM0/Bx/kGgwm/Jri2/VCgo7gU5pZrXNsafOw8
UmS2tFCFPb3amgMpCZQ3veNnllk8gG0PTrGnKYe0DbLflxyRnOtbEzGn/BIIxSgh96HR6pVMJe2M
2Q3HEPQZ1FzHhUlk30RUY1czDbEzEnU45NN8q0Q8H50hUnYEU/HOPHXnm4xLjDanZuH3HOqXPBsZ
TRuq8uP1ra0dpejJQeImtFzkEg6Ifga1msFjlZ+AiAyIIxrDRxLnNzhKD9fXWvvMkUIkEaP4YcFl
fL4jGwUsqs4iRDUjF6al3usiGGsTQ/UrumbLvtMggzlNSRvb+5zB1y313rXN8syJmjfkASD7z38B
WMhyQFKK67fpNMCUotQHLZ4ho1oU5zAsw5ZMzNpTgBKxY9DppHBlS5/gHGQwmMwL6y0CkGbp+R8M
8fcb1rnmV0SXWmTvPAQvMd2rrwFE0tKlS+X4Rq8sX+eoYkTaiZePaVZuFfzWDhAueDohlPz4R/z5
q6XKIWdmBJItX7HK6NTUrnrX1Xa5Z9oe0S4muDZc5soBmmh7qKpmsCxXd74eSKkwA57s+gpCfntP
6bRDgBjURoVq5QDRWfGo3FO/ZzXpS1PK2dKnvnH9se8hrgkt4rl4Kv002xR3WPEk+Cvqi7x2FLbl
ahyc1k4G3MP1NafP7kOtaT4OfQdl7KK5b+sJNjzGmLrbXzoTaT0qmzRZDCLZ81O0tUWL4V11/Qae
VGSuVOR5BjcFFAvtYkXbcOM7X7s1pJmImF2UFy8KVw74T6rOHbdW1fGd45jTQ6YM6fN1b7J2a0Lu
SLSTRNQgPQK219DUMThK6FOWpyjvlbclr9JeBdG4cYBrS3F+sK6bhK34j/MDNIzGGlXa1n4/qsFh
0Tu4jWdaqczKmBuv6JqBAB8wsHfwQdQzz5eylThQypLyh971n2B6/QPI/ccqyWGJyNR3fNGn20+R
KhUAKzQlyHWkLzovGM5Vx5GEPKqYZvIodettxZBZ3Y0bH/PaKfKduQhJYheWJi0V0++A5rX3/DQu
YZmDcOOolXbyvoff4en6rtYs0ERQkvI6QvNkGuenKBwiYkCN52ee1u9HaIZOFAWdDbNYXYVnxKXA
RytVzp2CTg2R86WIBFdP8pAE1jclNrbKR+JUpNjDpI1HDsOGLsOqhTn6mtkR6mHmwij6UFGeMVpo
jEoGArskaI63Hx3IFXBVDp0QOgbnR1eU6B6h5xP4HSNxPlPT3gEVQnXD7NbMnGdY4x/b4qIkW9B1
ZkY1cMI+Axf1m7C3Z2bTQpSwK2hLYy3O97Y+mX/h/adaQ5yt8nhRhJLSGWOwljkZSJriOa+/4ai1
NwwYWH/qUwzPqb2pWbRi8ZjHP9FjLop/0nq5HjrMbiWBz3vAUGjNrKleqQ9ajNz3zbf2Er3R7iYr
tOSkGl+oVg4IeD+B7Xo3ZLCIV0CdNhz7yq3R6kYnUYwY8FBKIX4Xmr2bKJXlR5ExfI5NJXruPCHC
4EUTbIQtbYK5H/INSOtLxix9AgAHCIb5lmnOyTg8gOausnBPvjW1UGbWk3GKFsjbzajKP1v2UB8L
y9Z28Eg57wE9mEemSLo3/dDAZTToDL7dfNYkA5wzrQHYRQzpFEqQ6S2U6bZvQ23v7RnvYcq/Zj58
C5+3Yj4UZIh9RAuB/rf0KVqOEsZw61g+hGb5ne4piZ+CZ38/6Zby2/U9aSKSks4YEA1wNToISOHI
8iJVCGxC+CGfXrvzpantFH5tmGWXwIMouQx1f9T05hiDsWZeOh8PM6q9P6//Eiv5AaBAKlGUTcgS
Xn7HV9ElD1TeRQBg/CJCZNYeBOofYqD0beFkw+/9YsPi0DXTXtWaeOP7WbMxgZgXMCIkuClPn7u9
uDFiHWEMynmzB3H8pIfleyDUBfJ3c+owhhNCquz0k/aEikSa3StTDQd0mMfJI6N5oYkggeZs/VYr
DwwNK5d6Ad8aU65SEQtKjyUmrbAZSlIcn9pctZ+MoN54l1deGD5n8jEA4xQoZMxRULlg4BbmlIBi
mvskdyzeGid51heCq8JhGP/6Na+YNbUkwiUwtUCqZChQGppD3eSVS3m+th+HvkAtZYF9KljCLfTb
2gGSqziagGMCPDXOb5X6s+50KdjSOk8S9wATevtzKFJGwW7fEvgU4HXATNEEktYJ2tCEQ4BEL+e4
mMo3Z0aiK1L7FPWhZNyIO9YOUMwUAOkDsoBu4/mu2l638r4kX9Ez03ue4TfMdmrTDCosz0y5Xt/a
is/3iHtJY7msyxKgak9eR22O9tWQaUxJzuFnQEZ/MAP4fZlVjQHHSi+3FA4v740O+wtkgTSCpaXw
IJqZNkamglrSVIJRjKFqzvMsO17fmnbpcFgGKV6LahxQJkv6vnDtGZHCYvsWo5tQZsRJ5CHR0rRz
BmeXoNJwc4jzj8ytpW+iOSYgmdJB/VPx1Fl7HLLM+3OamwnJ8og58n2OJuGP1APjsDPiktlDuzbi
Z2Seg3LjCVr/zbl+MOIkkSjFnJtAP1Zhomql68PWNswH5EGsfjchBpl/rNBFGvf9lHVowUTOaO08
Jn9hFu9SE+nuoaOiGhkhw5tqrEIlmhdhwvwTOFCoHlKtNO7gM2qg6a7dojrF+ZSbG+d+aVJIADKL
wNvm8arImdsCmbwe4vX8gjmcZ7qB5ucYySJIITR4do3WbE8m8hZ31297ZVVgBsSatFSApcqYG+iD
MyXC8/sds3TQduQoAsZKdddVZXqAv8N47Ooy/H590RVD1gD9igDeIOmRFc1tOh01UCKYDlNyrDEE
UoECcL/xel16cKLaV6tIj1eqQUHCSLvlM6KjvFsmkjgzgbuydarx2Hl5eLp9VwI6zZNBNAY06tz6
TGtCPk7tLR+mEt3vksw7mQMKFNdXWdsVtTOqTdi4GBc7X4UpTrcr6kZ8ndCsNqj0fG/rNr23w8w6
WFozbxjI2l1RaiUGoFqCMoDkVj2oUxEdXBx/ciNBFlIxlKpkG5nppe92EDCi1abqKlA2V1qEzIYC
ELBb3ynhfe5HrYZKqKQvZcLbcv38XvCR5zEdD58Y8QBDREgny1OCPa3d2iFQhVAQFhCncOnoJuUJ
Hir3qCMHu+8WCF7h3+yQE+Bfh7IeIJNvx6ML8eGOj7C6FQbMW0zlkE4j4ES+RMnjGlCTLFBm2L5W
h39Mo1ndKRBFoN3gbQGO125TNAjQdxRldDmYbGetYuSls2mfLjC25MZoRzuv6fqNC12zUo/WAJ1a
LpX/PbfSWCnjAiIx289IwFA0GxvjmDCHgVDiImh5oLHsN4L1NRuim06LnvwZiIyI5V/FyWlvGGnX
GLYPCRUZdOsg9OIpDDJ3SFtct6GV3Xmg65mzIrzhS5eWyhoHzY3Fju8a28k+QZWhEWoAMB72bdEA
ZJrjzrx9dwzwiWeN7jApuLjYV7vrw7EISobMER61kQnpEJSE3XveNRFjLtd3t2IjPAa8okDtVaY0
pLuLnLmnWafEd2CBIkZ0xwGEjuolofUXFqKcQmyIrC9LSmYfwcViJ4MXQ0gFmTuTceWuB1mx8a6u
bUf0qATISIhSGucnl9mKgYgp/GooM3jvqUlVH+xphjDk1lMDJ+vRLaK6BmRPjt9hxK0CCIDiuxp0
0Sl3YdWJGKbaCHIvn2tCBAGNxf4YUrvISpzMTjPbiu7UkSkxVbGVo2aNMAlWEWKOuw5q9XchfMfP
1zd3afAs+7IgJsgEsGR9dajO8GsbkVBdh9G11+HTVdTsaey9+p4xJPuP6+utblN0oUXmyU6l9axo
XvIgZ5sunOb5oYGo4NikdfXVTHSiOAQxodSCa+n6qsLezl8G8i7wx4CX+LAJf88tRafRoMPyEt2B
RM+LXW11qrorA6t+60BXdu/OJuBnd6C4kaKMi14Yr8H13+DinIHWUEeiIE/FgcdJ+iImVU8gMFuY
PcR+fnoQHKsPcZl0OQMaQg5Fr6Pyw/UlLz4PluRyTSZfMCo6gOebpi2gAcabFb/I6ujTkJYq+rfz
Vv304kLFKjgUytwO8Z48mppVtH2KxYKjBITBQZnshnFzvPVhQr8Hz2k/zpZlb5TIthYVf/7KZw4Z
AG8k69gaUgr7Iky7xz4oxGTs0r9L2949BX0dn66f58UzJHZKRwS8sMAMy72sxvEUPUSf6G4aZkix
G8P55tp5/GYKx3jDGaxdnQBcEy8JFLnc8F+WcjJtBeaNgLrkW89FvihDrehw+4YAaopKI2+eKyN3
kCMwUlMZGL2lsfDUeeb4Rp3L4gk6qsy/vtTKhoDu8LBSvaGUKG8I9tHMqLtU8amvwx5ODvk4Qyd3
a0RLWgtEwgECaa9gFDUtb+Fgs0Cw9d741kyn+eOEyuWv1/eyYgfYuYBFUAwV49jnxpcbEYTCSsWn
bOnpM8pfE+xpZXKaCbxut3Pa6XQnyBt1SqL6+VIIioGD8wAKLRxrjdRMV58geJ8exhCNyDA31O9N
sARfr2/wMpAW5QEa0DYPHxGXPFsA/xCKHwkJ3LQUkG7kaVe17wY3WZANKz7DCaS0j/MSpEhel7z/
nyEha+NT4PT6hwINARh0Fg3WnBq1860K14of5X55q1Axp0kkJ0kQe+d9OkJGVzej94Gzi+/MJEI9
i/7aXZhmW7Osa5ftwKKBZpLAwsigSCWOq1bXgF72+M8vU4PyyTHIu3pkSmG6uazGuYMEZxiSHJBp
GbH5V25tNLIsqO0AqGCKuOwehhYr99XSi1DCKOMu2vhc1s4S0VpuGMfN0lKwa8NDDTW9C+ISBOSz
BgXbUzHZ0ed5mr15Z7qDvpENXVbdWYVmCjBicCc0pqQN9jGcnBrMub7WFFa816fRAFY7QKxedfD9
HjQYiAsE8VLd2Jtw2SzvaZHkH4puqbfmn1Y8EjEjUFfSXwHukEKCECB8r1Ugs1UnRB5HR0OG5znY
ePZXzAdyGeCWBKhs2pWOGGZz9DsdRhUMaOIeXKsK0T6iuZlNinf7bbIU+FIgvDQyX4Y2XxmPtUCj
YOf0gHM1UZ9CO0C+PrXbd32T1G+LAjKHDS8hnM9ZUEWRgudH7EsQe8iDTuloBwgEsBllVrrxHYmM
g+qIi+Xeh5WaurtMM2OkYcbORLPdLtGzhNBrhBsbYLXgXmyaJ9Qucm/DylaCA2I9QbhDc0YMg51/
RZoz1bEW4TQHsP31rnQDMGwaHes5ViBEFa3DexwaTK/XD2TNoqivMiSqc+FQSJ2vi3yZGRaI1PlD
ajbH2hSUlYRnh+urrFmUQwpnCJoTWnLS7sZJnbTFY24PfrxpJ4AadzHLfBwXtX26vtTKQZIF448c
ARSy5YMsvSRl9nvyIDtrkmHndTbNeCCV6Pjo1NtQsYGNi1cpiWCgvn1pci2BeQfxCATl/CzHeKgN
lA2AaSTF6AdK8Yb5V5QDXWU4IkRS7yIiitvvjwIN/vAF+4sXPl9TgUVRy3sb2FAHJbyCjPdugK/s
dH1nF6kIbxczOKK/Jdp+MndMqdqNWZdga9opyb87jFHDvlfq930WjaJTPr9Tycp/1RQ1egZ3Gtxf
X37F5+MiiF88dkoy4p5vErJDjrWvHT9NFOUdg3bO7wCQ0XNdLB0+W5pjN9or4SuFL6pyPDIEzvKo
HcBVu1DU2PBdM+6gAM+0MDvA3ex9A5yV6htxpvj1X/sksdoLaolZDjHgJ0z6lRNEhAYWvYmOXr4g
yniExz37OmhhDX/g0Nyj1VqjtqQO9Tv4y7NbeRP+ubiYGKOpij+UHAAsl13glizeDsuM31msvasu
HxpzTDbyWdnVsBKdS4Ig/A0zzzINBApOU9p1FnpaKiyQuAr0ODplq/Ev24pYhTYp9kIZBxCf9Hgp
jYMiTtxY/pIF9iHskTEY+376UhXl8FnwcW3Y5kV4IBZkYJahWTHES+pzfnuKaxYIt+jAcCbL/Kp3
Qb6r4qn9SCjivIkCmBIJ84oHm3F/V3HbL9PiLRvmumJAlKohweL/HRpiUhEeRXWUMnns/ALFeSAW
HbqQiVL46aTphxJo9zGyyv5z2SM6cP3LXLlT0mhAuhQobJ284nzzZa/mcTOaht9mEzTcRaY4zYGq
VJZsbFF+QThl3A6VCBqcQPxkVEtm5RNdvAWEQwE1uzN15XE2YTDOp+TWtE8sRUBCbxNuBgPAwfme
9CinbAv9m5+VqAHtRrQx7/PFXm513f9cB8shTwLpJCOtMzf1VIXb8ZHqtA8mfNcnkd5sRDxrBycg
XOTMBMuAB893MytGtyAvZPqL0ZT33QyBe5ZATFwGW8Pd4idJbgy8IHABjdyPzqB0bqEdj5ONBo6v
RUQRCc/h0eMb/NoHjvtoK6PzBD2vcSOVBodoMa3xUpoT8+vS05AuUPuns6H7Xo7rRAxlefA6oKY3
mzkRN+k5DSfqKDLJRZR6EzLmo+GPeojSoRBIRiF0i3Bg5WNiFVHuo+tKk0KKH4A8LBYbMECwmuYb
SHu1t30MT/P1vVygaF6ODAC16KoD15YBb20K8LwMbMO3aL98hW0WnuxeUZfRz6HORjk7Vmb9TRCr
5XJgLAcFxYoLf4p7i7ZbV7ZL8zXLNC35CzeJti+ftgeG4eJzgLq1aG2yRn9uYqTB1L48QvNkbayy
tnvQS6TFbF0ETVLANFb1kKsVmRl0Y/MpdVtkCfOA1nuZ2OE3Zx6bJ7eq1AwBDSpYu6iqhl8XRWnf
MSpeNsccJP/GF7ryYjHYRJVVcORR1JK8tx0k2VTA4eEH4VyhmSoAPvRVf6czNR25olvHqrl/j6qg
KXgNaW/KHcdB63UXYVDogMcuYxQdnfFnL8jgIZlCCwT/dXNbMWqPyrFopDrUBOUZvy5qBhO1cs33
7DB5irNheh/H49Y830X152VTEAoRQtHBZ7Lv3M0Nk9a5RTtqqJ03HwaIjL1I/wJ13SFI0oehyp9a
PBPTLP2hd1Bpiorv8Nru51j/cX27K+7WI48TDSsCZSg1zn+PpPeWOq071afyWR/otzf71qr0Hdzi
08aHvGY3dEEg1CJhJHSTtlzag1a1SqX5vWtkOytE4QNv6JyaKumOXRbdOqsmjph/8O7E4fRrJf9e
WvoI73ar+ejxaPdTWyJoZQz2W0oeyqdZc6qN72LtKAW83rKY3aYDIR2l7uROos6q7mvKpCPN4fQ7
CgKVTzJ5K2WI2Br9U3JTeBYJwaVXRKcH48aly1KG1X1BD6UokTZcsnrnaZ225edXNybmjcRrYlCv
PLcRGIPzGji94Tdqmz1m06Ls0qC03zoqieJ1c1z7+l74i0SARj1HujMoXepUXzTdh/S7eij6OfKN
Udc3LPFyFdCYjK28jNkT5Es3lRLWehmylX5YWc7Jc8poB6/iFmXY6ioCJ0EcaAmk5fmxDbUyQ2Ft
6j4SiM0BwbschdWhufmpp51J5IcTYb4DiMn5KmNbg7TQIt2PUKb76FSZ4BBPms/X7+XSBASLM05f
xQx4iCSDM8Y+NnKNcFanbHiE1MJDt6P8rSg6/cYCAek2/XngLLz4tDBkEBrTUai+tL3q93VW+IAV
0rt+buMNL3+ZgbAKLULgryDAIZo8P7UgdEvXmkbV75q+/1OgWI8maE7kdMfhuUAw9AAYO/+Q9JW1
0W1YOUmKh6Iti9sV/3u+cjYvaYlukOovjZMe52xAXhKZpvmYT6gmbBzmpct1NQAdVF4ZTWRFyQTN
sVIC+huqPy5541dW2B6KDCJ0ODiG4+xOk3+zmRDbUuh2mHxzLkgNYRWMLDr5KorPwbgfl9A6KEiu
3UMIv1F/XNsZjwkdUdgvqXZLOxvRLwMeSVhkLJX6XDM99b53CwMdDK1EO3jcIgcWjuc8WaC5TS2A
poFgjZbj9skLE6wy1CjKGfN01Edo492mMr+ECKSO6I2Xc32AoDJv987i6KjTp3O6lVSuRA1Uk8CW
vsya4FbEqbyqvLjGUDtVVah+4NhBfTDiLIHuC8HO5mAZyCuAr9SHfj/ZVf4ljMwG7YHOAddumR0C
57nuNW9tHZCIjzQNQrnXL3/F32mk82LqnQ4EFZrzXy4JoeovjUzzM+RJ7sOuG05mgkTp9VXWvh9W
oBquiTRKHrcBozp4ZuVqfjrUi1C3iQ6T1vw0Eqc6XV9pbT9YloDVQZICLvF8PxEQb4Jnhci7V5q9
qtJRgV2t+3h9lRfGLcmyYI11CRkYcGeGWHIIjRKCoCfL8HsgCg+WYoZ3PO/eSTHU5b5ueuj85tE5
UM1HrnlxrGMf2+ZD1pTmhwms7V6bxvnoaEt5rECD7GojdPZtDzaA2viCyIeyRQN4cQNk5lCLU2tg
CIlgTgoHumosOtfpFzpaS41MclOW2R64YdHs9AnVnA2zWl2OWSaVVh3j3XICFFVINpdjs/hG26h7
y6BPl6RxtAeHGGzY1oVTYWe8OHSrBK8dLPvnN+4agdm41jj7VlP+DuBA+VnQMH4fe2H8TkWTY8OH
rewMtCCZMz+ECEEmi6gQOilK+Pz9RDFqWlaxe6yXIjg1xaB9vm5lF7Ys8ABgc8R4hMAGSI6j04qx
hUZnYUxyGQ+dXqhHvTXzjS9mbUOEbcC3+C5F3/78/PLRBjeec1Wdlnr39MqSN47ZkKvGSbvc+tSw
C2ZYQN6Ict6FrEQRNJSQ6njxZ2MIHtqoUE7owS+nwED69dbDEyoEkEUyMMYAozyI4SwwEOlK6vha
n6d3ZVhkB12Ptgqzl1fEKqJaA70MFXwZFTmHqlc0S+6Avaz4kmrXOCT9JsPUpYmLjjCBD56afFp2
agTwZZtHlM+jKEhQNeojK3+TT6izHVX0EB+gDsmL4/XzW1sTy6PODYaJfoxUdEW9MokbqH9AsybR
U511AL+UcVTvG1Lwx9Ar1JutnagH5yxq6mLOSaohllXHhG7FiFPkpaWzSxM3cvY0CGDpub6ztTsT
foIqL/x15GPnBq/OZjpooDP8VAnVz+hqLfdBOGl3t69CjRcA60tALPuJNNejIul02wfWV955vdI9
9N4UbdzS2l4Ip/BFwAcoa4mP+1VsEZZNj1cfWQWFzOeumvQ3gxUVn67vRfyUs9eO2RuqrgJwBWkH
xn6+CozvsCNNlo38QTbdl3YePaG+V99VlafdX19qZUOioiFwSqwI49X5UkHrMbnijUx4Wpn5ABfD
eL90XX77sQnmOYwbNA+2LdmaApWxUlBX8Sc9y945vZPd0XMMNlZZ+YS4GB0cLjVxQe96vhdjGKLS
Y6jNV9shrXexa1XGEfUxtMUS5utRsJud+rfr57e6pi6Km0AQYHGR1lTa2tUVBtD9sqjqU5V42jED
9f48DMwyKqCbNz6mFdNggyD/QOfwLFqSmxg9sxlGN2JQUO0jbWf1rWXudb1TP2Ro920BDdesA35Q
DpNSJQoS4rd5Ze6zagW9HTJuYtCV3UFaYRytyG42yrcXeSaXRkgMYAE1Fh56yQa7OSkth1TT75MS
cUIlbA5NrU+npepUBqY879AbifVWT8qtlVdujx6tmObCXFBakPZHsWCaKdyQsRN+nJyudHcajJEf
0dxKHuzM2KrurZwn1COM2dIcpg8lE8uqcZilxhLT8FLsZt+oY3xQB7Qkb7ZJykPUIkzRMmXQ//zW
9MT1FtNC66Oam+guz7TRD7lKNNgb46lI9XzD9YqfJ7krCm0sRdwkWAH18/XacXRjtPEo0yLP1yAM
RGkUul774OZO6evRZBwcKyh/fdnlf3yf/jP8UT79c4H2H//Fv38v+U3jMOqkf/3Hu/h7U7blz+6/
xF/73//s/C/94331o3jumh8/unffKvm/PPuL/Px/rX/41n07+5dj0cXd/KH/0cwff7R91r0swm8q
/sv/7x/+24+Xn/Jprn78/ZfvZV+gkPbxRxiXxS//+qP7P//+iwip/+P1j//Xnz1+y/lr+7lq+lb+
7398a7u//2KYfwMeCK0D3OCWAFpj8OOPlz/R/waLCvTnFDlEPUfALQqoxiL+kvU3JiMETyrUE8QB
Ajjdomkj/oifR0RHlYlYSDSWtF/+5/c6u6D/u7B/QwbyicGbrv37Ly8zd68MhSdAVCPAw4pCOrGA
lBRFWaEmYQ29W5PE4bLLvLHW0JtOy34/uFn/jODT8EFJG+2tV5nBHyNN22hXmhqauIkdKDunafU7
JzerzwkJXb3vFLf7Vlp29bUNHCQS615zuiOtcrSfgdNHxUldwqj0Xx33v7b1ehuSu2IXBO6iwCci
Q14uKYBvKlTk1EbR9pY25/smbuyd0ibWPlnM+lA64RHxiH2YbM0erS1Lh4f8hAYPRWbp8Lypsgpk
7jXUStE4MIODjoq7rubvl2l5qIbh3djY7W2vzctWX68pfdnTNCqGiBP3szrdQ59s7YIxSHZ1rf9+
/UxfSFvPTUMMNQKAFAhI7FZ619QmdhgJTfR9TBY4II6i58MBOR2Gg5JiUD51s2e+yaMZ7fAStUZi
Y5Uh27RQ6+McogkKMEy7480ch92Q6ihpVDwcjAfHfXqvoR34TbXgOtzZTlv3O/wuCWvsMPOAKmKa
Ha5v5uUze+0RxbkJXLaLqxd8ZzK6VIir60WJoSeJuiAjXkFovh8DtT/Qh9amo0nMCJ8GerHTEXHY
ut+nDsoBKKBXTuyPo5W9WcZBexcExTKeGq2f8h2A1eFHZM58MulsJ+NRcZSgOmS9WfbseURGkpJT
CYuQ2K6Z6ul9lzJAslt6oSziViXMa704pkkcWNiXWn0MOEX0hWIUjF7OthXHHIsDr9MZRB10ndzD
qIzoaatuoB2YVw/VnVEZWXQYotz8weONot/C3FL5QHW1HPbl1E/1we1LxIiXZfppTnBc7CMW0Y7R
iC41Uxme8TOtYnokY06Pb9fphEowhgRMv1SkqtNhskYzedui1csPz6ei2+dtM2UHo06Qrqbs0jKJ
FC66RlXHjFBun4E8HVJdC5Pn2esfatD2KG4X+vAwwgOz1+xlso4FgJtKCERPXwpCjngvdOf7U1Uo
j+M82h/tSVM+RUkZze8iNCLaJzX0Ru3QBVn+Mc+68j5i4mI4WUs7Ln9aS54vx3FKYndXOd40PU5p
joy9NTK2cHSHdv5YuuUSgjWdPQy77YLQR31kQgrVVnRzP3dm7uzcDroRBA8abTjAA5jd91ZemLs8
jNOW8Ux9ObXxNOunljaCiL7GeRe3Qznv6QxZ6X5UrPGTHszNg67Gee7zt7AQ2+lDfU/otAxw7Fnt
s20r4bRvg1D/GQWTNyI4MBg/ypg+3aFOdKPedenQfyOiGH+ttHI094gGo22LEq67G7TB/FEQaR4b
Sxv+LIppqR5z7mzaG7ADzMcgqsbAT2s13ltuY9f7si/rr61wz0NcT/XeFk7bFu57fPHkhXDqZavj
313h6gPh9Fvh/skhuud/z2cLZea60fcL6p/H6r/ZO48du5FtTb/KQc+ppjdTmu3SW6VyQqSRgt4F
/dP3R1XhtJSlU+pq4AK3gQZqVMrMvUkGI9ZavxONHc1CTbkyRAhQedVZcUNbqkSOG3bu3adZSdL7
797jnwsb+GxU9Yy0t/qXgYPxoZCakLhOicONJIXrqjLKdzdbcJx0e49NKD2nW+JM0vVvzRCHMYBM
uHb2uWl1XhCL8XZZlwPwzG+anK0Y/mmj5Du50JhAo6lZSQ34udj63zcmlQ5XrH+/eDePE9/6fk82
kUbiF71Cd9But23ZbuD3G/P/S6//QRbD1pz+5+rrSvbEn//r2A/d0Pzrf/4r6hnd9sO/jrJ4qd5/
rMr+/FN/FGaMrT9hHIICfWu21R8KMxwKPjGwhSXCOUGZtTE3/izMTOsTogAUTyTN0RihX/l3YWaa
n3CY3Tgf22QF6pz3TwozVvXPqwpRHiwdPmtDfF0O4Q8tWLOUVVcrhf3AC/5ejQVOKmonqdOS/KJe
PT3S7exb0lbxMXedSzwbmCEiPO1VDEhSbbwYkIa+T2ZLyFpKEh6CEf1mivX2RsqivSxB0Y7O3PW3
caZXe9MorCs1K60rUtk831zLcxr2xHdIZgrXYRGR8LzlbFjjt0I1bhwGYmFZtU9louU7bGXM0FHF
+6KlmIErset7bnNXLoKNM7nAyOJb05jpQbclWeDVWAbmklxj23FNRvCNKLLXoS6e4zKe/cVNs0Cd
3PsOdxpf05TKt4ryncq1CIpJvqVZ/8XL10e9FQ8QCJ9r4c2+07hHR6lecAk8GmV8r1fWDYq/uyat
Is/uL2n711QZ9inAV2Do8vNmZ+Cj2MPumIDpqGzz11Rz7+ViHhrSMXxV51tYTnWxTPKsnNolsgDc
qXqSs2SQdaggGgkbs+SltpU3gqJJitTWaq/2Y7MbkhXvGYQG/jyrj7GAz1jwpQa7sH1NSW2/Mrh5
bVV8gxmjhr2nPmLXvuwbIyGvvnaGnSO0PhopvnGXt3ySPStfbdPmKtaFHcTO5IadVV3LdVb9pVcL
H52gGrBa8ytB5ejPaTUczFHGz1NjxU8ic5LdoI7DdZrKYVdNnhUQUG6Ggmqggfbk13MxhWnigMAv
RXeyJ+lhzKGT9t7mTcTUl0J6E0sgYWtebavWnsiyT/zUEWtgrkWza9dOhraaviuFeeM5ykmbuHwn
wblOqZNvlZJ8Sw3xLW0mPRiN6rxeZpc0aW6WcEzpt1re7U0vP6jzohzSUZkjFhGGfp5QD2Jqbp28
qnzZaNZhWcEGEa14rGmzPbVpPHASaV9yiu2+ILswqSozrPWx9YW+PI4uPLexVr6fl90x65f85FZq
vqtkanwGs5e+SFh6IpYIQriVyA0G35EjamfFO455JQMRW8ZeqPalIkfrsq14g8yGR2znVucLg51d
NOZNMlRNRAl6k9fZ+4SskDRKL+gWUT0SeTI/lFTIft+zuMSwdIGxVve2PerRUKC4r4z2utCqzGe7
eufM8C1IuKUPzl/4psEhRmVQ+JWI7+M2e1XW5q4aWBR1xs3IG+kF3x8ANWpK79PvFK2i8GzyNwqM
05Q310rZUrc2Z73obhynt/ZxxrvmwEYP8opXQfZcjzVjYaJDKcmY+9BIsUgVZRLnXukeGXXXoe60
y1ln0UkREn6p82SRyzRPkIYKXxnt2Tdq61D39Z2KT/phXuvnVq6Pacec3s0MP+5ZM8uE96/CcR2m
fXVedJW5SyHG7Z3McSK0AsJvZM57Qlb7fR5rRtia9vrY9OxCWVsa6M6sqFA26zUuvVPJAneL87Xh
CzuLdy/15roeWVsooS7blYvqPNySbLgEgZzUFYC9n0IH0D2orezbbCbnsue7GLoog3bWxyBT6Wn7
TkmD0m7j5++7JMADFjJV4dDW4MXcqSynIl4fRzQqPsD5tFNyVQSuOWuBpvGY22JGLN4QhOHZ0B6l
bt6oijX7WAjXVxWVZOCuzhyqqcXW7BJ3piqq9I22aIJS4ZnUCN8zX9A0Nb4bZ7Zfa/y7qPuCQbBb
+aXHnuK03VOldU9KKVXfGTgZFq91w3mp7pwOrz9jNuWtXsmVDbR5JRq1jZS0dMPSWR9zRr8+jlL3
8chhofJluD6+hmodktJ6w/79xbSTb6U1dce6kBk77NhTtfD3K0PPQ3W1juPg3Mf5KqJuUPMwX9lC
kwL1VhoHsi5lKEVN/HXRNrtkqlgpY4VNTf2KrdQ3XaZOsMaqdvLG6aLVlDqYxLaZbrK/OinO2yU/
J85+ZI82Lj05XRhxPEdrxyHgmtlzaiifU6W8MOe63vcuVZWqsEiknQZT02e+1KYxgPpDFjYkdq/b
mZTycSiMcX4mElz7JrO1u/CGnMUH8c2fRj0N5tG9pIe6Gacuo6K1b6pEe2mV7CFr44FdgsXhlqYT
dB29lRm32CJP7FFIFoaw7OvbMdURmhbytGqtdVOJ5MW2hirQe2LaKMtBqTiG5kE+Fe2UnwYsN53O
tPyMKWuIoRHfAt7/qbBG4q91c462MJd7VK5s1pNhYU5j3kxG7u2tgo2JyV8k8AQLJokmB4uj+5rM
DzYi0QZY2A680cm3YWzYpfS32cqfZ00IphT8cGalr2LZ9jW9Os/a5VHp8Z2r23ZvuGl3JCMddxyT
h8xm8VSuhRekGXekd5WvnuB/F8I5Vl7xzNp4qmZWO4PVe6/03lx7JYfcrQUg48oen06kO+ZY0gNN
9348V9dFvjyKonmK8coM8gavceLWsr1RtaOf5tkzTjySeD5OhMW0adpmp9rl0iSIqCyfNSUmaNQu
gikR74rgceSYwgdWk9R+Wum0rbN8mqcm81PB99W45eMSe0evsOnT0s/ZRIpu7o51ZMn6vRuN9oTg
j9NYE2fWYue+tirT+bQsedQx0PctK38vZvFtmcWu78V7jl6SrLZkOChNUR+WJrYCMH2JUYrJuiNL
iIwXd96b6qpHLf0jLzRPnOMu8W17jRFk50pYKNk3L+X17BQeqoYHVpAS1eZrQ/paTBlnCfQT3yuV
e1useFH06ExWi/tj2SxsrzbfnLo6ADO8C1yQxcQOUi0IQpxZvYEYFuV6R7uejHU49gKPH12t8Vhh
8rxcdKNmPmoJN0j0bNbWhHcIJoDpq2VweveYOzWVYYaqqgWdwQ0YsoR7OffPeTq0vpXzJZpKZxfL
4/vEVG/61JIYt5RnKd5rAQDdFh3lGPveQOk5lOUSpQ0IhSUH56LwqvnUAuEGg5wf05r9QzRrHHWj
7foQvZ62WlKmkJDSfKr2KMTzSB1i/mxFwZRJmJSY5MY7CPVqWEt261hFV6FQdEbAV+ey1F4wobZC
DG2fyzoddtTo+36iPR8r8U4DzlplzyNomP1OYSBIyJrrt6vrBjYS2Ae1dozdQnNLBLdHLVDMN2si
eXMbVnHnMMJaM72OID2Pl1Pb9P5oqTdq5uwMoWvnqcMb1nNnbQhxwVbYjhNfb1GLxE/sOqf8HDlR
JPtsmnDvVSN97Uq2q6Lk8J57S/Hrhd9EpoVIVmNmWDjgVYo+7JaOhZyb8wiixGXbhnivmxySh7cE
41bNJ0VpX/QGJhBsdXmYVF4axFC7QtwP71287QgChmU7r9pRdAxhrXG/vsadPvqZsSivQuVExFGV
zFuFTaGIzfnYjBztKbEEkYj1U5lY3/pqnKKsNpeAEupxbOL+MM263HuxkUeMBKfQs/A9G3sWNYZi
y5moOCS3TUhMGgXezHzUW5z7VdYtX4UJYgsZKGTLrMO24zTLspnbmNvGSU2S/o/p8H9Bb3xfl/z3
EY/4Ccf4j/jGf0PUYkOp/3Pf7CdD//ITyrH9/B/Nsad/AoEDhwM/3ealGwPzD9TCdT9tUnUdhyhS
W7b0iH83x7r7yWBYvJkFIC4hHZpf+hO10G0ADWxEMPeBqIRkV/8nzTFs2Z+aY2XL3vsOxG8T+R/Q
TxFXLNDe0g8WQqdTDV8kTA0vZ5SntOUBJQkzN5wl3rsqwbcdWMbNfeRMzCc3HnD/kKIGe1RU63Ni
WpnwU49ROpMZoth2DkKULMgsJ7npq3IsAq90xqnwbUW7cXNXb8JELbwvs9Ykz5Pe2beuApDp+Iyp
PDXQjEFLfbNu3Lt1oyz5PS614rzsMuskx1ncisbRGl8tll7zK2WwgzxTGbOKKiWWzdLm5mSNungE
u46Xg4GH8+APdhKbIZFa3U4zm+XW7qwlvVb0KtUDmFdF56PC9Egyx8i7CqS99FY4FJIAstR0q/uc
KNUb2oD12qzq6WR4hTzERgEl0GwL31jtionqXDyPJHfDtDS9c33S04M9D1NQ0LQg3pBdHWipTdk2
yGq3NO0Y8LpOWPAm9YVMyvlMlEUS9RDfG5y+boRDv986pQHk2Oul8A1jHfYWpfVhmlJ/qPIm9BTr
sdvO99adY8qAyT1gAkS7U2Ac96XAQ+6QC2Gez0j1z5gLy5vese7admoOMbk6gTmoKyIXmiiYVFRm
pnVR2cb8Fo+66Rf6slyauRxPTtEvUZEr5n3jOtUVhyhTblDRcW8gHWdiOLafyayzOJayjtN/6p3j
UgN0+w3edceSPZetYtSu3EroD4AKzs5ZB8dnO19vVo6XnA6wkJGpWOkcLkR33zYrKCuD2Sz3W+nV
EsOjBPqfkrP90hmzftT2DCjsUCpUY0rbqMcmo/2o8QQ4S4Rqft4UsOFoqp+h5Yxni5abF1M5is8x
xsBU3b3X+NBHsUdoWrLm+sYJxgQ82eQGYMaauEFS2p9B7G3fmxLz4NjDkLEokZuwBztjQp82TX0A
7uLkPlNqQ+Ag7sYT4lUuxh/W2nzvk0pP/QmN1FGZ6jRaUkirXmdSiTS2uVzE0JHODIrnAhiDvgPo
o6PeT9tJ1Q+CWTpO0Fk5XE+2Et+mKGWa3WppnG6CBBgzYPM3rgaqqi6i9Y6RSmJL7FJubQ7tqACm
syoptQvhTOujYylIGusCE5DDIIRGw2ip96lnK+s+rdwpsntKEp8ZmqnddtDqHEbrcK5pgdtM6wM6
dl3hN1txsvOcGo+zrD5NzTzvKuGWIoTbqtxgTN9Rs+rOHm3V9tpNrXqxKAhUhJc1F6kuXYQjCxgX
XfHk7qHH93sjhqt8wJS7ijRgkQtlmJLAUafqrBjhW4W1sg2/TR6R72JJkOxKDJ39qVqSPuJcVB5w
Oq8uinHoen/q1VsMTXQ2JUTojDA291mj8qajbY3W0Ygb7RvtbXwjtLjswqXp9fvekP1Ef9XrWpho
i+tEsaVgvrvEcXfVgucJLMw0AbyWNHq+R9Qzvw2KUxxtd+XJya3eSzjMT0ORAUhkVOtkIEuJ+Acc
u74CxlFuasQbO4Xw7Ny3EiH36jTUx8YubYgn2YSkvCEMUPVdL8PthgmP9ty7GTk7rTdVp2WZ1hPA
M5mafTrzpmaTa16zuJZzvXXa2Ce0ocnC3O5wylcZ6YQtp0vlF+mYHCRQ8ZlRG/p1X2SsObvVGQBW
NUTheBj182XMqVN7N8+iqnHdae/J0jnGyhSbvpzy4hKuhXOOlh84uCg1+yi9xQwRiNcRDDRLwFMc
yhvSN/EF9tReOWqUdh4TPjc9wzRQnpeu0n1ue7Al3kfsl7E/ADuS+oMDKnpne+X8pXHt9tUdJ1H7
3Hv9AEY2ff3nU/3/g5pk/7XeiAjyY+Hy37Ak2Zgo/7kkuevSf52/VPnLj1P77Vf+qEpc7RNGS8Cx
DpTqjTLBTPyPqsTxPm3KTs5bk8E7nIl/FyXeJygwTPMRm/FbEHCYs/9ZlFifkEuaW87LFi2JjZP5
T4oSPuJHFIjJ00b03lyAKYFg3G7//kNp0lSxrbNPz5HWjdaNB4x51tsalhKSwJrdD3flF3yHn8sf
pEbbZyHE2Uj+JFx8DDlOMbeuUgczbicH9GUeUl2sDftRPDbiOs907Tf0pV9dG2AEuBuqT4wIPmAR
zkxrUTnNHCFGFOE4mZsFeV5C1Xd+F4zzgVPx/dJwpIZVvmVrgKj8fBvN1FEk1K8pMr3Yu9YU2b0O
8TLcO2TKAp8VcXzRZW69+ErWSSf6+/v6qw+n3IUpsNkx6taHZzgrqSeXlvlzblXVwXCku/rVqlZX
mZ7WF6qlyWu8Gt1jVsTZ299/NKX2X5YPzFL8YiE6I0xn0f+4fHShGYrlMEOKlay80G0Y20bz2yDu
7yKHH7DK7fZuzD4cS9GSo+37cIVOsRTWUvdzVGhzfqrHfjh3sXPb0wHqd922pERaNbVvF0t+bcuh
99uyX67XbBxG/x9fMeLwrcmA6QSm+wE2jXuzz+ZSnaNWafNwy2hmtlPXv2Eybkvz4wVv9L4/kkOw
mfj5vgq9ntPM5ZHCl1kf8a1fzJ0pDY2RpBU3k0+1XiW7frXhDCF7Fvd43ZOs9veX+gHL+37XsRsg
oWtTb9IF/fwlTNF5Y9rzJbxB2ribluLR7CfzTBlm8ZZOwA0VDPvbv//QX6wo2iS2ImiHrOeP2kfX
bSelWaECqDHEC+GJr9ri/S4u7lcfwqMDrMQd6a8fggeEk7tMLaOpSWM/t5M8YCf6v1gqFIGwryFb
bckrHx5iN5hNMuXbUjG85GwoRRb0sV38xmP9F9eymXfCiN7s51B8//yUdHuK0Xq3oE95HofSTZqg
00vvN3v3L9YCdQzbG8ICKGMfA7k74lvAo2O86KVrRJomRqIGhrR+WLCXD60ZY0/bMf9hfM62Ajd9
C3pePOTZZT5cG7Z6/Zh2kjuI7evOpJQKxMhuo5a58ZvD4qPab/ssVoKJIyV+PajYP9DimPnDlpfr
iOJLoUH2qtR4cd3azEJ37VQG50B31X6G5pXulWKsiqB2luwrnCvjWBsZnUGZDmV6dGstT/Z//1L8
4iSDV48D0za7wHf9w5u4ZouRCryYoM302qmcvGqngQmcCL9NfvOgv29gP289PEhcJjXcWi12oA97
bT+qo6w3lRtW4jTszZ6T5T5VxpOminNrglxmZU5UNslZrsTtP91dsXt34BxvPleonz96eY1DrC2a
q8hociwBWyYuo9o1xW82tr8UIlDRaYo2HQFydIikP78y4+x1Tp82fbTi6h3UtKWgcoAZxSomAIXf
SfhguPMHf7qnKDyIJsK4BKUb9IwPlQgNyLoqalZH+uIYfVDMBW0ZRngWcXBJHxub+7b+Xo6zCYKh
0ynBfXbS9KA2zobrTCogu5Csxh2c/kXA0BroIOfWHs7pE/Tm4PVj/RYLetBwcJcl3RVFlbl+mcvc
IFKmN82oh4K/MGQdlcIHUxdgIPRaeJxWidPuMb9zkKpZTQsVCxfWm8To1ixw3FJ9dKAK1D460+SJ
OB5ND3T8WrFiLN0ElKFAGhTIbZIUZaTG6w9dp8yeryWWm4VOVadGCGSMFIkxSr2crVVtu9ftbMcG
2NzCHaARTd60ZvHgBCzrrPjpsNSHClpZGlS0YHdy1rK73I1nEejaTO8zKY5X3lUj+H4AK10vG4Y0
piXC1h3ZIojbq0VgwkegiZO2qILBmgoExGne+2sNtFypBmCpO9jtSxHTyQcqTGSc3Bw+qE7aOAli
y8le4l4Wo9/F6fKV6X1WA7QW8muMpGeNBjZd9bvrfHKMvTY9zzD3mPySZ21FiqGv4dKOVg4nwc1N
4lWHtTUvgQNEfdZahqzPLaeBouLb7uKlPN1WMYrLWnSmGg6jBU7ceyNwEaHdWLwUAwcH3PdGM/yJ
Nz8/jkos1aOOjeCzjYcT04s0F3mALNR7FbXUkqNGB+1E9Vqmu86AnnnCCkC/1I3Z+dz3zZhSSThx
Fqk5C+V29NoxOznQJ29cJbe1sI4hdgPHVi5kQoCK3M87ao4g13o192dXDuOu71r4nrUrvJfG9oZi
38293fhK4XaTP9p9qpyQz4A+FsMy9AHGCfGFWYFvnS0jxR74f6GcWm5yEyBaM7OdZ/ZxfWaMigoc
x7YzAAzH5jWDNaM7KXprgb1xN++XYp1rKBEDwzJjzUmKqx1zuCphw0IQKeHzhLOjNJ/zDL5j4BYi
UaNKzPpVOsaw7YpWMuWC+/CNGmD5zGaXVPvUSuQXIEbGDC1B4tAY9cGwd0ket4LUVZeAHSOp0zfE
uNnk54TZvphFY2nQCiir/RjBwreCHcALZdEUd6k98zfmBkpklGREkR+cBKdjS6qtfTcbimIErQsL
MNRrHi3gXe/M1xCw15JxoD1ujNJJFjcYPlFmUYAPznVSd0LcxJjw1L7qSsVC8oH3e6C3tT74vakW
7rF27YnVzM4wBTAcWuWyX4pmeHNEm5QPcvagcnj20Dw0dm3PT4mo5A0YMvybnq3Q9Y0ONJZkHUEE
gWKx3HkDkwQaIqNCFjEyomPdV+abpqwaLFCsCfNzHRu7c9Pr48+GNGyAfpEV7m4Ad/3DzOG/ABH5
f02osRFC//N8we+G6mv643Bh+/k/+YCa9cmA9Ydm3fiOeHBc/zFcwCj20+ZGjYvM1hj+KNSwPtFE
4bHIKIK0ZBATap0/pwv8DtJvD0kF4wDGDii1/oFQ42NRhRGQStmIsTh1NuYsf7HdbvD8NLWpPK7p
TKSWeFC6fAGgq2bYCssjxNjS97LzfDw21HRHZ4BIsMIJXrzsN8KAD2f+H9+EJobqDnokPevPZ/4g
k7yM47Q8Nvl0ZK4bF3hppV+wDNJ+U8P88qK5hzqEA/yY1Y8zlVYSh06YcXns1ZjpaBXps34O3cE4
GF2i7RpoIX4upuJS0UQXrGm9RHZXZLtVB8jQBvk7W+MP84Ht0vGH+C7pR72NOfbPlw5lsF6YyRTH
uJ5gYFje0+SWadQ15hEWuBOWNTkZvWo//LBIfzHu+VC0/uVjPxQ9ip0b2tIuxXFqQfMrC+KZlksj
wMH15u8/6RfP9scL/OgzOWhLUsD7Lo5JMr2SuAlTbIQKsDrvRfq7q8IL4adijlXMUB1Tns09lKAB
6rqfbydzmGS0rDo/pjN6iTpl7YpLdDRF2IJbNJ31WKGXD6xaiUR+avAkinrTfdIXmezLec8ru5Mj
FjieVotjP+2LPsWPpqzyy6SeVzhNeggjJgR8qMMJD8hbCMLa9VC1kLIU89XKkquWUwEinfYU89R5
dDWjYe2QJONDTpeyk7Z8yBQ3DcZtsldishZq8PF9L42/sDOMNzYIIQIuN8i0tQ1n3b0EH9GjyUBc
1/VmA+g1Vl90qVwuSClPi5Hcq8vQ7axs/KyMZqCm2SlPU4tOU7/DqAic3BXJRT17F96MZWWJhipO
Fo4CMMVtZKMNys4FhjhkpKD5zVzCSMMzGxu94cHGHIqxejlFdRlrd57RnOE6nV9NuRV1Ru/ulu3S
nbX1zQ7lSWFVu2n0bqd22EiY8wJsVex7c+TwSla8CpMvfaGcp6bmJx5OUBbTedzfLztjjvDse1Cn
8ilBeQ1iAN1S3dfyjcGd4q/kdh8A1erjUDdNKFTZHGbpHWStH9gpnsalv0pz/WueLVPQWXa9d8GD
cLFfgqmFf7nNAHw4W4emQseRTcaD0ObNxOtViRPFl23NlyueXaLBqfZAVfp2v8oVUG/QE+4UG1Jn
i/LcGsST2sfqfpS8MeQmEcwhCwAx17zruh4cNm0vJQxCnwmKGo05HrKqjK91a+2gIPEDtf3oaCwQ
bxnKCC2H+9gPtqT3yJ71WtX9EhRoq2D2wLDsOqsBmFfGuU9VVsDW0fXT7Fp20E7Vk9WML410zIe6
K19nVWt3S2kVYYbHfTUOkeuBMTTOfFgR9KYNCAeGbJNSUUMx9qjaY+a0b6YCgSZfbgpNjZQEpMiB
otOTP0wN1p+UUmg+IfNniVYJ34nVcHWn21jRb6RKBZrVyikv60s1Rl9U96yBQqHu6fUQF/1o7dNb
UqiDZU6nUJ2Lg1foj4Se3s6GfcH+HBAF0vtz9tmtujOp3eledRTzO7y480Kfg2YuSFOMmsEKCRYk
kOhVNdfQwlbZjbsLGjxYunmQ6j14VHJ06jvBZo6kJapsCIqwnN0M4rLzZIBzTrKM9DY+lYOKIYxE
qHJe94Sw6T4cFgVmTt56j64aDEzvPFFfp9UO48O9aX11OmuHQFhXLlyLZm/YG2Z+ORTVeZO7kZ1c
UllDHt4v48T5sUbqGqo9cPj8DLY19I1Pluf50F7BTN7V3eyv7bPlLi9m8tIM78rCvZ/WQKHby957
EsYK7VpoD90WbAPiq+r0QjKcmznwCFK0k3AS71kFSp18m1eHrmLX9O9Yt4bJEK6lctbr485tTnN5
WxkSrYoWTQjlMKZkRBma0NZxr9tJrQ9nGlcFigOpNjvdsCPF4617LubQMcD79O7UxzLk7npyvp1N
XtG29NPpkiRHPy64w7AMuloPXS+5VFBD6uoZ9D4/zmPfa80TVjyhUjR4YFOLC1btWO56WQfpwqZj
3xjtm4WkajEcf5B7UtwQRJk7t0yudCySwMuixQxq3Q76bogs9F7FVBBRNgd6z6tYqn5rwmqXB8R3
gdfCwMqwO9FvrdbyO3HXOHU0uqiGmmYPfBzORrJr23HXLGSqFcKv4ifc26JhjVYviyZWYDHF4TBP
h4VMOS3Vw7yzg0Zfzmz9ZRTdLksVf/DUc+JnTzhD+N2+VbtHO4Y4WpkXepZfqdoYzRa8NPUcyxfi
CbozrM14repQdsphHc1ozSLy7W/BzeGOdDAZ7dNI/oRtn9nI2tg9LiCq+rYJKvCsaRC7mBXYS3Vj
DGza3ctUXYmKwbJ4s2p3l08XuFSHtN+hpaZgJ3HgxJd9Mez1UrV8uXZDUHLzgm7AE7aFRrWniM39
ztCMoOmay7xrojw3cLrM05uqc2+SPr9P44y8ObrfnRgmphs4cPJXtIXOCrPVTXlarl0wsDOsCyad
c1k/lp34xiz/YhLJekqL6W42hXcWa73h10VeoleF4TDeL7H7zdDH604LTQxCsHVyw1TpzmpVITXV
3avVysqWis/042u8stNkfMk+1VGUZS4MQ9kWYNHlb+Z26KX/UiwwuDPxOMWRgPndR1vMVJMWlENP
OfStEk7p0t5m8cH1tOpuLPMxypP1LB/6LGT+5OUBlYeFEIB+7Myzp3ZP2kR5tsztxCsjxS0mbC9C
LkHZHsdC7jQpkfSRHuBlLwuQesHOn8j3mEnDJpmXud8s52a/x1+6PwytHvuLXYatYn8e1tKO1rIP
raE8pYrD2/0wyM7x20qZLxEpdiuvx4WZHb1FSb9pOvbMyMiG1w3q7tWMaCoFgrJU9HAQ67k6q1/a
Nv5Sl9n9MJ8l3qUgBCPKMsgYbna3VnDodYLQebPXy3ocjrbTx684aHLkFOMdQtb+zKyV9totPf7+
otnXSdtlF8s2mFdHlzNjbdpQTbrlNVnX4nOdOpE1Dr5rLYm/mvVyDpHqorXXi0o4SFSTMVyW8mmy
Yp2162ZwFyeiVO2LLQUZGVJUJCWzENeOtKwYrmOneZigxUbWQkRCkMGICLIlJU4TM5gYZQXqGWbD
bdBNSYd0cnaDavDiM6er4Ji6noJKGH0PYuPWDtyxUHdjsT5nsYBrOrZxBY1IsQJMeHS0EhKjTXW5
qXvtc63XVjB06qkzG+VC6dZ3vArFpRM3NTQT793pYCAqaBf8qm0yGnp6qGyhqiirtN570+LiLcHI
o43rKnDxNoMrkEOnSSmvGq/Vj3gfHogT666YYzWod+o9Ati3zGsu2c7O59V6WFbtVKnm0dBT/BFh
LBuO+tgl/ZNQGjOQK/upu9jyiJ6jQhWrt4hK2iEke0S7wNuiYOAFFwTThe451i34G96Mq/w4NxAz
+mVVbtDmD299XmP0aHifTcSeCPE55xrzSQB/+2UP9ttr57NV4MBbjC+rnWm+KZvsbK7nTX4fX62i
DzCMjJbVYCHl+LIMEmLb/6LuOpZjx7Hsr8wPcILeLIcuDZVSypsNQ0+GDiRB0IJfP4dqUxJLTE7n
bjqiKrpedyFBmAvg3mMYrJES8HSRqolxnDWF29TG4wAbaLFTuiczJVXxUoamzl3ki0CozXlm7Wt8
smHDtLbLPBO+gHanynXrxbLW4BSzKquGckDTVA6eaG9ZreNcgths/0Fk5aC3RXw7UkmonMooEKak
rdTVXjzgs5kK8LRGm7dKE9/bpqWvhdi8agO9EsQJn0G9GEm7TVrhPKhyFNaACVN3Wv1S9IgCTq14
1IpbGxzlhyxXwy0DWfvRGKR908nGcSwe9en/T0cQ0doWQCwSUJLm2OP1vSIBtNJycztAEzoX1IMk
aE9qJGQJjmVQwGoVwCm5gw2nqb5wg0OIU63eBVoqYH1zTwBAzSMqkEcUqLYeySRIMLtF1uDkBl+c
NPuuGvw6t8eiuQq7catIqdtZEyYvK5xybOxWuAtFGsj5RrMAv84DqcSw/iFh0zqNZDllnbjS4Evw
BIc6mbw3jXw/ZtIjVQADQMYoiR4NoOvDvtu1feeWkRIkw+hTTQ3Am3XH0u/pI4xtdc6REeWOjqtA
bMiNKyfGUWvfWvhxgrrebMYKhHNsSpwevbzNjNFWCLrXtQfZEK7SdC8rmQtumcti5lTaK2xevLKN
t5FYxGD6UX07kZ6rWHHSoQHjryhkyGlGuFVBIBWJwW2ktLjs3kKQw2EFbvXdp5AJscd16kRVAzcX
sM9FkOLN1ulV4oBYcmxVtoHEnQURMObj8ut2o+BUOmJik6MnwIo7UUEdAIi81EKuF86ikoJrnWA4
AlPtRLyOYtwZFSp5+hSzx3FD+J2B0NCmVylVA+ABbdLdkTj5o5gfeinoNqlUskGSl7phnF6y4SCE
/FYYKsPTLdisQcjxGMvgSNLRPAw4FodITgG9AlonR5IXYl4WoPbKJSukQGXxP0pt/1Ee7/+AD1rE
LP9ANv8/QhGhevctrzHJvfzQY9mWRfRfwfS32/9B0fzjS+FlknH5+vf+le4DXxfgg8mzEeBNEGz/
Svcp/41KloR8hTzhEiaMxD/pv7IM+q8F/AtyFgoAIhNK418IZyCmIdeFkhsSYzCF+890WX5mfP6J
b4bl7/Tn30BEIupOOBg7McCB52TwWEBxVF5zJlhqfKp/f2u8g64SrE57Mejhq6C39QNNol0HJvG3
sf4lW/WzjP5X35VZ80bDjSyrceEyYuw5OxTXzHZ/pt/+ahmj/r3jpggVkjZuxaCKRg/PTbsbatgI
lhs+HGR4rSTdx3mfMEttFoqEu92IH2LmQWIXhrpWlV0a+lmdtGzlUU5kVQxanNoDhCZAL3VgAvQf
IRj+PUBz8f9EMTvogUwDNOAtdW/Q19PjMW2Gb2XXvxqeJTyFFLBHkVIpkNTRV5Vojwe33eWCDzu3
rZZBvDgDlQiCIMoQbVFXOhrgH01iDJZGLwZLuwJk1UMZKzCr5pDGBQhJe31ixICptT3dRyTuf+3i
9OffVnVJNRgAlbjnD1r6BOdcgFJjd8w+4ea7l8B2Of0rC4t77hkikU5CRQ0jLBUvCh7kw5pf9cLK
QJXgR/dBlEFOqsaOx22RZwCVD3CRXsFALeybucZ6hGtfo4vodN7iTqR4xojCq/RmxFcik7dh6Z0e
G2Nplcx2ftSUslFCYy/QlA99qIOKJMBeAzqO17qthfmGCOZeKQ1cdsm+FDU/ktr7HNBp3CJhCgiM
AhfdSOhdBntLEKl9wRivKqRQUGd2gdb180gA5bc4pICqmyZ8+sKebQcUPjuZeB0VfBlJvFEVNhPp
WukIbrQPA3+kbePHgxaE9FDwyBZkmA538SUHoK8VStusRr8Erjhrh8t+yNATDffOfVnKPqkyD2Rh
4CsZZJRFMJUAIRZLp876S6F96azO1dk7cil2h5SzCuxYaLwPI8r0IejRRm6b6k06ovSssJUM/dI6
mcXAok+12BxTMQDBt2IvUOKRyjVZUHmaqL/QFX9t81ncS9OOAY+APaQD6p2P8J0GmR4PEtB063Q7
8B1vai9SjyCFOcixQp1H8xRu4hkeB3QAOlzB44YIdyh6bs2m3WcW8N84y1wBSC3errkt/Kwb/NXN
WRQt6qhqocQmBl0HIQn5CfdFm/EXKeHgTD+No2lnwBudXtTa9O2/jMnc0gHbEpw5oREDxQwfeSr5
tQlAJAPzEHISlrDj5ENKDWwt7arRIVvViJIb6UagJI0bRri8wh2MtOJjRJDIisGoi7DgmaQFVK9s
EwyZjNCtEaLqbKlOl0xpAlQR0r2FZLqhPkMVBQQu4UKqZUejnxIagcwkRJOQEYeSZpa1DvytN/Iw
Oo1uOpF420sPQE/CyByE9zsz+yjBvMubNXzuQgA0ZidBKJht3yIlG8ggwaTi4IDofXqk5aWm5xFc
AgghFyRMa6Qhy0mcCZKDrHfM8J0StCAER2I49wsAfV5MvjWQr+OS6spA4TDwbvXxcTAS/JGG40W6
SJEm0yOnlXSvmLKQp3u51MmpcvbtmNHLVKkMVFoDSBJuIxWnmfB2uuWFA8yYnQBWkrYhaCw4WuIL
yIh7guokyntebaVcWrkfLASPuW0E7aM0sXocMo2AE/uh618V4eN075fGZRb7M5p3Wc2xLizLrjpQ
uVYO3KVRmcU7SmiRUgnt6ggjYdtCBXSwK9QT4HSsstvTnV8al1nc00lRd1KNH+nDY6lfptWbnq74
ZiyNyyxWlTpUy8uIi0HMIJqwBTXvdJe/yuy/xKV5HrSCCoMhdoMYUAlZtZRtirDxdE7cQsRTE+B0
I3lmNbVldp+ku1oKHRB37/qmcQ0agSdZuxKe0yjR2T3Ltl2X+Fat7RM1dzWZ+VGo+N1YbQSYQ1QZ
Cn9M3yXtEXpn151xKWsQC8lfaxRvBL5rNIc2dJdEniX6NHpUo3TlTrcwePM6u9DBnIKHBi5FDPLo
lc+Q9l0Zvt+j+lyQWKe8ZkmST4+Um5RfKOWam8TCetVn8YHGyPVCsGwM8hqwuj7zRWQhYv16AM/c
IOLa7C90fxYrqgboRznMECrjjSDvmLqyEZZ6P03Et+gGtG2KHYcLQJagzBZdjOnjyD951NpgkZ4X
QecinSqKjlqShmNAordWCsKqcM6b03moQAGil3Oc1Cz2OtRQ6EqHF6LDHMfcDzEwP6E8BtCt8nWp
d3kRX0FS57xezwIEwK2sVhIMR94kLjxHlNJaGY+FfmszWEWUiWEpZtYYlOFtjZSUGuIWjsLH6X4v
LJW/KfGLaqQyznDZB8zUyO4G8RhDASPFmS3376d/Y+kLpt/+thwTruTQ4Zx+g20b9d6A7GLSrNmD
LQSXSZD3R+MlYUBRYqeWhVthj6698Zfane3NGPnkxszRbvtKUkjErMzmUrPTn38bCwrllaSytDHo
xW0MXcc1U9uldpWf7QK5HQ2MoLuNGgMKe1vrKyff0uTNtqMgU6q1U8NRdNWJ1xLeYMrl6XWx1OfZ
eY0UO8gyPcaiQD2sc+Py5rx2Z3tRtuoUrCt02cK7Ztxq2nlzN+fNRfloRQ2d+htvjJuy9c7qrjq7
i4MYWbOqQrNZcoCHZ7fmUbIwvBNV8vtSyypcElmNdvPoelBeqn/SWZFF/l1teqnd2Y6D5m0SAkOJ
yG+8DtkhTtmZ4zvbciIUp1VSIoaagwtuQ5xtzhvg6UO+7TnAnMeQdOoYqPqtPN42aw/YhdipzvZc
nMB+y2gwECm91rPmukUpaOgjV2TmbiiMM0dltgGjJobKVolfiUUorgn7EuCq88Zltv9oV1fdWFMx
GCH6wHfDcN5ZOKeR5DEqxAlk+IOMbFHITddwmwsLT5mdhC3kq1sAUMaA49GAAlp03i1ybu2qQONL
UDLEiz7fQ8IuPPPR8Dd12yaXwG6wBohOulqx5Ws24guJk7/5r8VFCSYHxmG0Xnv2qYJhwIGsUgAc
stidGlV+0hzPWiLKbEtmEpPCjhkj3slIJbV3UvHndMMLx8rcgSWHAIjRUOxJEaBKKNBsgPopqOaf
bn1ppcx2JhDNFhEj3PUGYJkkojrxy3kNzzYjAMwKLWDuHHTM041t2J7Z4dlWbAod0q+Dicsp1DNG
EDLO7fDsLITHty7hIoPYR49KvmvXHBAXRnjO3GJKixptjPmDiioB9y3mayYbCytj7nHI1KiGBhCG
GE4stoGHbQssHtzkTk+gNJ2qvzy45dmpKBpyH8Gzawyk9KWGcG0MGcIYylwAbEKpwLO0e8i221UG
ST1IjHGgZiLpBnaCIBorAnUkLm4T6OKu9Gaaht96MztLEzBFBYWhN3VnOCFQCyptbWAb2ka1LeyM
Jk2c1rgBFeW8mD9VQ7+fhYBl4xegKB6EJD5WtLxiK0F/adpmh+zQMS2mBF9itJsUtKgyvIIiyUqv
lxqf7eemRumqnVZbo0hORTLfFG8TQV6ZhZl9xr8z0V/1su8XBFhQsJrJQyAz5FK6wW6ryC/01onL
lxAQDQHoq0gW9jJvA2gd2LmWuhQCN70KMA80YeDk55dSclkW0ASEwmdmiPsGoMfTi2Rpq81iw6hL
tZ732MKxCFRVuhv42uNvqeVZcACQtSK4rCDqcEcqd3DBPt3jhemau/CoYxnWbYZ2E2kPgJGtQrFL
jPnKeHxt1V82zdfW/jZd8BXmhT7FNDDBAJshfsYB+4X6LTT7DHncDKnyaaWPYmd5afenMO7gfqz1
mKZCd4vqnYCq36nQv3qEMLZX15kLeYYNlXU3HTXHIsqO1g+acHN6LKad/FtnZ/GGQUoKmqc5Dybk
FzCfdQ9/BKgZqaAsnv6FhVmcuyqi3NNWtSLyoITYZ0o+ebPiELnU8CxWEA1ynAnkfwMRtT08TM58
WkvT732bv1EqM+hRIWsHFp8jAMXHdXbeVf+LgvSt6YTQAWq7GG1eBvBuKLqVWVwaCvlnlxUJJALW
SghABlBJZg/y5JmJtC+Nj29drkgO+8AKDGAdRU9mt4/nrYrZ3rY60At00DiDsXblI1j4ZzU7J/kI
qPmCiK7yoIcC8OXZzc7ewFaaNaDEhkPQ3UFd8w8l9dvp/i6Eoi9d/m+jSzUaNaxBobVj21R4HszE
g2reeQ8HcXZ6tykFO7YfeADoGGqG7LxL5lxpoOO4GpcFmh0SGwnc6szezrbdEDYRpg/NKhfaTTqc
F31E5efOABEroUzFgijiI6wWXogAidyVuVu4Hc1dlpmu/HPXhaAwSN2zhaNZgyBZGfrwuIRQIsj/
EYRbJ+lEcABKFQr6lhebH3VYTF7AXhbeCgL1yzKwzGssXFh/7RL5LmOPeoXHNMR565TbvJxMFard
AGGVIn3rmbDTJL41w63W3jT9Xje31NqFEPezkWkEU4TaUNBzeAX1Wd3Lm9qexMlzkdlWLDlCfM/E
p9MjsBB2xNnR32hGzqBJxgOQxWu4BTD3dLtf8fCXU0mcRQfDSpIKXq9QfASuRjduozgChV308/4p
FK6h/U/Ih5DfVv2j1r3AG3VlRn//HtOaveDjAQSuAnD0AFoSkGRS+cXp71lqdxY+MujdFaolIOPw
2kHN+bzTBIzhn2sblkMZ/AKmZj+hNAhm/+ne/n4lMOd6XzjxJE6mWQ3TRx2XOTLe6Ppb2J9X3Mdj
5me3FYgT6hCinyoGD4oO7d+VVPD02X9fNBBZ+9murtJCl9k4oLRdAM0b4i9o+Kc3WvHc5WuX8aWp
nMUTizQKbuBIAkrdJupsGHCdHvTfDwKAQX92vjLgWQooOuYy30CUBOKAFqQw1opLS72ebdSMm22u
Z+g1yIxwserp7nSvlemzfxvz2UYNCQWmrGlxuQsvpEi5lvk+6lU35HdifB8DjDWqYPh1mk/K9JhA
U02QLiVL8JMY1g91tdVittVUvi9QuFSizKto60Ie+xpIeBhC4JVC7bL4aOmWJXeiBOUqCTL0KACN
8Agl0MY//RmQJvr9O+aYRhVCqib48EhG17oLORmvhWcJnLnAEX1PQ8kpkV+CnAXKw7kTi6aXa5U9
DrGbDaD0QFC0NXYDbvs1u+xoD0haAch+6ws62WY42JnuyeIIME8ElJrqKoBuUQji6wXoEyC0lQjY
GQGx+H5Q3xUgutPsyaDCrSrBakzOr8rsj9g8GK3s1RDdjCedTUEHDZF5BfRAuPpGk4s4FoBo0f2m
PMbxI1jpplodpG50B1ABTG1XiNgT43VHJjnO0i6B94fVj22a9wrNXTa8EgITRvGZFLJTiw1K8SLe
lMwRuAqqZO2YJsxE8vtROxql7ITw+dbAcC3M0O2JN4r3ITedPFK9TNQudfPBVC4yMNo4t1yLW57R
b2DU48SpeDRT3Rl0wWOyZJf5J1QOIbTxojTZsVZaR6nq82LuF3zw281qVMOorLSpyqI4qJB15dpa
mfbML0vemO0lFJVNYvS4a1N6V5oX5nt5wSIbrO0EzAdpG2Xg669sr4VVOSfIJ1oUA1GIl2RI9tBY
gujQRq9WK5ML8XKO7egkoS0tEx8iCrBVY68Grhn8kygXlNyRcme1u1C5bgiMRYy3Orotab8n9a2Q
+bDqANcCcsDwsNWqClZyBzyatiapbkUQqWMJqQcjdkxK7dC8YVH5AAYFIcTRa93PZcmRgaiGKVlO
sw0waD3gda0nFxXAaZCHl/dx+pAYcLXYNMZGoGu4w4UYOId5NKoxhFwQsSCghBMKqIJfn44eSw3P
juGQgEXVCxjHHPYV/Mi6u9PtLsz+XFRrjHUJOseYfbO+SNl+SLfCsILV/T1F/zfxOcDDK4hg46js
MhVQwfcKTC3o/NhFnPodIjbXqz3kq93TH7JwoZjDmSHbX/I+5EOQhUetvmPZQdVru+lWPmap+Wn8
vu10U4L1Q1fiDAqTAVYXiUf5Sw1jAr1PV+6FCztlDm2GaJKYtdONRSwCtYD0ibkL6z2Wrp6tfMPC
GjJn1wq5aARYDuOAxlNNaX3Se6eHfqnd2bVCIglRYAKKa4XmD9CFblai4FK7syDYK3ILSVVkPPVs
N4hOpK08ApfmcnafKChlUgH6ZICEqgueJuDTuVOrxxZ5tJXJXFj7c6gtE9pONadya189kOpFFS5Z
BgVsmB7JSIGJfAIcr10sFoZpjmMt9QzWWSlSVEMDd57W3ABodl7UMWZRp+VVWahxzQPw6qIkSNeq
jQtr3Zhm5ttukjKi8HiqCiZNfZB6DjJq4lSthNEhe1FQ3dMLU5lW4G/H6GzX6mXSdERGdDOUi0IA
T0W5sIzKGcXjCFFvTkqI/P+BGKwALL2ZbBUVTib1lQb9yr4a7RTOVA33QybBUaqCQW2yYQncTeh4
R6v7AuzpMUkhhv6R5QcBtgxCwvyKOTCM8E/3fyHLC0f3n+M06EMBuXHsrKJ5InyyHYFCQYs3dt55
RfwHFE9cc2SovYA2Sq9peEX0a8P8M7migOnopDlQx2MGE+cqGJFXE+By36V+E2U45a+l7CHncM9a
i8ALR4kxCy8DzFKZ1aDgCKHCvnG7jZKelYSFHvXPYYAfVgo1ekxjBOlkKL+lrF3Zpwt7R58tkLAB
Ly6upgVivhXlUeifT88cLEZ+X3r6bOrGRozbETTsgKFYIrPSjthN1r/k0hUrkCfj0UuEigChL9fQ
jYDIiKHuCX2QohcFRgitnDoVkh3wJ9yosCGK+GfPsTbTJwJHcrAGAFN7lvrSJcSrq00KR0wVMh69
AVOdRvM6Q7V1SKcMEYglA/8IBfgMBHF6IeY3Ej1oeUCLgzgeiBY0/KNhW6r6kvCsZ7fJeBTqGhKR
zV0tAn0uCvwA5f0bg4EobzLpMVMzvO/2TH/m/VWUpa5mvjTsgulu1D0WpEqcMLa8kdZePn4azY3a
MOi5HEa9t8Ghh3g5EO+aUymGC1kwO1bqQ9yIgMLdGfwuoUe5v6v6G7gwQDvgKBaQB7iowp0oXGbF
Fvo3tLri1W2qBrDVGRPTjcfINeIghWmX1V9lkJsY2T2sJ6jyXkOsT5f2CQ83STrpFL6TpvdgDnNl
VvDLBOkp1h/jHqocwjW6rrbvp2d+ad5nu6CLFEhaibiogViSNpeJcOYemB2yag6F/nJAu70MMsph
XAvFXzXlX2LkHBNagQwSR/GAhsXQR1nUFloLVkvXUS7YsXZPJFfJntLH5xCO1BeC8Sxob3DJs0d4
KJqPevKhQe+FMnKtCVuty7axcSulUIPC67SMQLA7DxgFfdmfMQAildBjloDCCGkOf4xAjFa26pQf
++X759jSakyUNAUzJhiJhlq7G1ebbrhXhn0nuhDaPi/QzDGmSaVkLYMrJfxfUD938T45a7nNVZBN
He6gBp2QAtkFCOOkc0+3q03j+tuwzGJuRvTiHwAbaCrbLIXvrPEad76MI6UQIPAq3UDoWzHeKr6n
Cao2dev25T4vuM/Y1hjAl61bx1BQnOxC6CP/YfwSKQ1iDnZTiWA1uWoB/9FLqP8wyYNIgy2GxEvk
T9lKt0X+IZh01xbFJWWhTaR9NghOaI5+lMC3jN7X7IqEXtMejOhKUy41zbcggHP6yxc2sDY7EmDF
wiWoYI1BVd1k0gUEqM9sePrBb5eetBvgfhNhBUuyp7+1ycolYam/s4ADLWNFyKcchCgweLPBizA5
c23NQg43CRVaiAMEypsQSZeDwVZArws3hS+C2reRKKARL/bQ2ghqs7RhXotu33WQbzs9gdLC7fJr
SX9rPi5iaCxqKp6C8GFhsRGoPchUBOpmMEfxI+XDRAETMpO1o0FLN88IrisiFKaq9LKB3xGPhBej
SD4sQTwvds9BsyOg6zlIDjzI9eZdeYwV9f30py7M/Rw2G/VhpmoQ+AByHfJoULxwz2t3du+PTDmh
CkO7La6zsRt/nNfsLKYkwuTrlQEfI+uPULY5E5RszkU1SwXWtkKJ7sLWdoC87GrtYyEIziVKOzFt
adyiww1kfA0ohlj6vQnDRVpcZEYHQ9vPguNh0cDKV3DU+BqJTCdVwRwdbgrzLU410Ho5+L7yVZmC
hUKeIAN224NG2ZAQQjj3IaSWIPQ2mJItNuW2nlSIn0b5ciyPUbUhZNtKmxHGbUpz1ddPSiTuzpuI
WcxIZVieVxQDpr4odF+tmbksLcdZwKj5kI7wx0KCAcbd3UasV/bPwoae67PGnQLvK0lBHV+96jUO
vekS+ZHJzFM1oZQSn7mbZleMqFd4CzIewpJcuJ3R+LVxd9Z4z1G7ZT1qkGuf9tOwbWt31WJmYcDn
qF2hhBl7aaJdSbxon/o1vsPCeM9Bu4OiQLnL6IBuZ/D0ruyiRI30vo28sr49b0BmkUApZaqLEfTA
uiY/tDVSsO3KdW7hbJmjdbWKw6BCRt915bkqRih5XsBVb+VoWRrv6c+/nSyKBkPcemp81LyW+7W4
0u5Sp2f7UaZq1FRQNQq09Fm3PgnKKcyIvfPGerYrk7DUhl7GIqnAxg4dda3TS4MxS88ZIu7NBhxU
g8ZXh21BN+d1d7YLB4sTUYcuZWCErzDIU6PzajVztO4oMAbZsxYxD1aRotdW5/V3jtU1xwGZIDFD
0JNcuYY3+QqYdGF45yBdboDYqRgpMs6b8NjdnzW4cy+qpNWYCBE1HnQXzFsT/Fjq6bSqv+2KHm5I
I1H/0VOkfU739Cvv/csD5Cux8q3VsIbhLpWGIeg16qQZjLQhTPinl1qnVOs9fIadIpz8yPyUKE4G
EZokR/WzgG29eaQQQ7JryPCWeGGk1wLAakVxqIqHnD4RNdr2ReQm2ugmkHEDWM6rIBJhwNqYha2j
NfXoEEXe15A80JJ7MzmmYJywndZdKjJSKFel3G1aqjkGeyRdtcsVpKfTZyBEnEIclV0Wa4C/6kRy
RFBjnEE0bCGiuzDLd11Z7+MY6hIDp4e6uezlYm82mya8GQYkVGCZua2JvJEhEgtpZBlQVxhXIHHp
0jA5jn0ZJALkxPqtjBPFrnlvq/m4s8p+Z1nFBqYWGyh9+0Vv3VmJrtk0jvRtqZDzngOTYNX3aS6j
MTHCvkSpKHPDEiJ95wW/OXqqErHKBwOvgaS5qOUnHXp0jXgmKGEOn7KiNoEJOHYn1d5b+Zbnd6eX
50LEnqOSagqf94aMYFdwvzMlT22fGBbV6cYXNtQcmVTnrOeaHOGYAY8xdRN1pfDxe6ch7PVzBlnO
Ge0kjHQMy2yeQs3Wn25Rpzv9hbX9+4aF6Pqs9YSwBgJKOGcGKGYrktsUFiItFCNLqAN2kIMd7FqC
DmUOZVDzU9CfKHCvWR1uYEd5raprOie/j54xRyylJsxdUh2BXjSfBKjEnndngWvCz+9LxESyIqAd
Apk+1OaV0p432/Ls8JdgIJ+nPcKn4kf3/M/p2fh9ECBL/7OzJfzylNhKUBTyowNfWT/Tl/59huHd
87NRCG9aVdvFPDAgTa4ipz02QMhAUhCyg6e7bSz8wuzwh9yyUvUVqBlwo/ULyCCJ2uAS3PaT+o7w
p9M/sjA2c2h+AlipOqQYcLKrDmfWKOaA/EwKdTWbMKAQeriv8Fd03lX5K8vx7RwUanjhqcjDB6na
eLlyQ0GuOD0Ov4cDuJj/nM6q7dkggoEcNGzXDjBUBpYiT9coCkujPLsVAN8nD5D2Byi2BijnFt4T
K+fQUrenH/w2ILIx8jgaEB1T46USxmuTwGhIJvnKqCz1e7Yd87Cq+yLB6qjGq5pDdHyl21OQ/WXz
SLMdKfBygCkaaqmhGToUKDUUhZwMLBrI6zuCKLpMhu/GGv97Ad1qziH1EWzF9K5GVViJNyO13KZ8
GZBp08Rh05N6o+adAylJj7IKSVlUZdojHAJPr6ulEZxtYkUv+75OEHuyG5RsViLDF7Pzl/Gbo+5Z
CpCZRRF8CjMK4taDbrDdmtpVgYx6SBK34gzGYBoU+2ub56UnQt67EHYU2rVFUWy4Ccsz6RktOH2x
ycyHXLway30Wga/cPaRmu4vASgmBIAyl7k/fvWb1bVZvxXHXQr59gB8Gs94FY01a8ovo8dvnzE7L
NFd4oWhsDBSI7ld7FYjxkuZeDwk0sS0CoHDUbMezK7AX8noyUbtO5JvT87MQZOd8gDTWQHlO8drM
40MbJfCn2tXyI7GC3jyzrjpnBXCYCjdYB4CEPIw3mX+63wvras4JYCytCVHMISAZ5tLwOr6252X8
59ftacwBw2oPzA0pC9xuYTsHaWK5/KP3F5H4ZNZvPdCFubKNOhgpWE5hvHYxzMjT/STBHYpQpc+g
MNxt4+jCpDAvCh9749HU9730hBVri7mwMSWI8UMKvIHcmiUepfrCUHYK/pX2WEB6vYXUt8I2Y9nC
kMCnpb6FvivcRTZQ+9pb+IvoMEII99SigcTeDAtSyTRz9Mk8fIDWivpRavVONu4EBnf5BihKFTLr
vWdq5mYQ6UZOoAJRQqu/5DfjAI8BCouFYy/Bs9LU3bAIXVEIHZgFhAaeVjoF/9u0W9i5l1blRn3t
oeTsgCrvsvQmR2IiHykUxwuni/qbmIq+JjwU9IMaEgra+Cdr01twdjOJJ4e3RbSHjV4Q9ok/KMdx
hNvR6BSVC7lW2xAOZbnvVMmJe8Vpuk8uwDIscUppq6aRz+DKrIe9XZalV4UfYv/aD6YNk0ibS+kn
xRDpXevAL8ATxEsr34p96rGq3GaT8Ddng01FaHtycTeM9YaLkDQUPvp8OHJE3ar4rMR91tRbxXzp
J+RtUiKF62uopaXyY04Dq/9IxF2dPMhl6ojwEYQvicuFy8HsNnWqPdThTQYMP2P5jZaD/IsNbKGU
HfU+9BDcPtOhoP/Zl9QtYMShpfJG1I5WCgFt5bIioy0gLNk996XI8kkEn1SDTe6KtgB/oMZq0O+3
LD2oVIJGP3wTwH6QBuqayeiqxi2yZsgY2fVgbkLeOG1CHAt1OlkOGMugdv1hVMmlOkI+C2xOiDXD
O842a80BFtNWrFcybIA/dnumb8ZYsg14weAgBRqkFt3K8lQvVW81+Vhbd9Fw16UXHTl23B/wj830
3zVhkpN0qgrKkvc0u8Tf4VBUdnfWpvXGykfllFmeA+eoFHnzvG+QO9/UMrNlvLO77rIDDiVG/U6/
zFlQyU8Nr4CqQSCG6578XGdvSv1impsufObhs9R+EvxvhrTJIH2XGFDBJsKBpF5KDuEIZfltqgEn
nMP99TiQK0ouZdhK4RojYEAlKwR3GWhMN+wPeX5gideLN1YiwlsRmBnhMgSWIo2pJ/Ir5HH8SKi2
lRm5df7UpQXOFzClcLtgL3m6K1p2CAmHUOHgi3LhN1CNH0B6iQVraxbDNlevAAh2GuFSg1uF3jhN
4/U5KNX5q6ndFXBsMmrictbewafSlZGTgEreAfckr5Gu8ggdrvcM8t959jiWO60Z/C4KWvic6FFl
J9qeFZ2tYpEKmWUPiDqCBL+TqTBb+TICkQGuXzrpuWeAZGPIe1i4wC8MqREATMbBMaHpXZkbBWY+
CfZUTNqDlRw19coQjzkkyTsXgHTUxKQ2hnbCq8GuJXm4iFT5ZiBAoSgqLFseUuRVRyCdCtR28U43
i9usSbYWE2AdoXgQSC0E1IeBwiXtTU7f2QDLbVPbp6S0QyXdKMpNCFc3GHLZJRwJRBRIhloB0ry3
5VzDe7R1rf7OsjiU61XPqJ51loHZCvw5jdwmGu4JkiltydxUuoUur62pvc2s+7YGBgp7D0YurhUP
cCa9zDACVv6awJw0qgwHRplb1PihYg/BYpCZFe1CB9K/ZPdwoLOVOoE8/k4D79zoXPANALTKXKY8
WPptKD+0CbuUIT0Zge9oAdYhK9QHtN6j9UvUIe9S1E9MHP5IQPTBTw2a6TgEipFM2plOqed2yNrt
ZJcYKc2O4cXUZeAgiPS5BASeDBUMKHCEEM2l5qTdlME7447DWMZqQ3/grcvGBF6pmp/yXU0aKPv7
k7WqgBSxvimG27EDLTX1ijYg9VOvXrXVw/9ydia7jTPZ1n2hnwD7ZiqSonpZbtOeEE47zb5vguTT
/0t3VFe3nAl4VCikP1qmyIgT5+y9l6li4L9I5QstVKneGRQ8/MTkgKmU3sr4IniCmtDh+HaNjC1W
KZL6TDsrPDHq8BBVzOTVaG2OAUQLuzqngkbVc5o86Lwscdkzqt+FqrNnOOaWTuqZ2dtU1TsWawfP
maTFdOhk9NeKX8v3o6IGKTvfqD1p1v3SIbbMQergPGteqhCvp5Pxm7YiOlZl5euNTlst9sHGPyba
W9nuFJC0Wlx7hUQ3DnsZKi0SaCXx1tWfhrrVOoq+elsZlzr6UJbuSgwkRGeTNps+/630u5SPVEU7
xFJbc+ypCPejoa7C9FHMgTQO3hw+oyBSKsVzdHVV12vZQnuVfEyY7BxxMQARdQ9O86u118V0BnU8
qMm27+9p9rCF5rP4WHRlNbapr0pSkC88Ra9m+d5xloqVliadtRtZYtOaQIV0q6a4qo9lqZCqUFF8
tZuogkpUrfP5VEGIa0pWr9jrlDslq4KSNNimW9ahla6UKPIT4w4z4DaPTgsd7LzbCOmPSYYhoh25
4u1XaHy2Lm1CTkYGCX2APVdlObt14ayu681SdW7Y9Y8Dm3x3KbL1HJ11zZuyQ4zN0koCWQvYjNGO
uVlSr5Lck5V3Wd5M6t7Qn5bhrEDDye+0fGA8dmkkBFwYmAd9FapnoEdrhRkUORgp26GIX/rIa8sN
oyRCHe6T8Uli72ttktT7mvzjpaV5y+/A+uGU0TmK0FKn0r7t36NR4sXUVwLWljqEHly5sgJm5lCQ
jRurGo523q3aK4LBpi5YmrPaAkhrwlNeMIegaikyEBUidaN+y/J8sur9wOoEuc1NosiNHbBPwnBV
S1BqEatajj4Qm9VQPzhSBGvomIoucEqJhLwBLt4aH9ldTPMK2MOmY+ybxF/yfMzUfVH9ISpSUu7y
eNcPDyFkO6N57ZfQj7q7BOSDmI518rwkROIurQccvadtDVmyK15SFZAScXPDGq7lys5YwSK29yFd
W2S1VEJmAf9q0w1GJTcpEx4iC4A7wSisANOL4zzm1mbpT41ReU1iBPmwr5zipNTilEHdkQgGmqTk
0JAp1qO3lxL2F7CznIz+4FwOpqq7r5vGhTfpJUsexGP90U/NZhp8iz86dFq3CptDIQTJuBeKQ5YC
e43axszf1aICEp14cy95XQVqSH1E/bMqAXYt9mE0fqvKtgiv91W760J1NfIOdX2277kFJieMBBx8
OpInHZRyvS6zj4X9raB6WajpNZseBA+xRoXdwM4C9OepM+BGaMikAQ/taY7eK4ppmYQKK94s3GUQ
gG5sLOcB5F2p69cXAFrKJuqcY4/RSTOA5XTrzLL9SMIVFpbbfpYhAkIZ5rlJ62qTK29TWXtm3lMI
uMrxipAKDdVv+2StJKY/dpu2BYaYYyaUrlkYu2w4ZubwkJpfpn4XmvdZcUcB2ndd0FbCX7K9EyEv
URq3SjeExLjmAPZgASWDWjMtjrlieKCt4ZEZR73KvK6hNgQmWNQzAK0iqHI2tiYPugY7GCBhE8Iu
rK9Vr3PXBhVblR6MxqdwyPqbGTyMVv2iWSdteqrnX9QMm1EWb8Ag+PXaPlIyF18Ki5tAv/Ux14Ec
GX5KK3YxT9NoraCEuxMkOYuyvG7Gu6TI3U69lKLzbLjKQw3+hYJqMCdE2oIDwRQo1ktcaOtlKA9j
aazmeCLeqbm0pFXGrXKnG2w5YoBsmO1VreQsYPlRuk8aL6QX4eSO24222xSEhJk6HeFq5SxUN63t
donlWvK2aakWMy5QcFPazjOy9WJNpErXd/NwbupyXWfdMbFKF9L4Bhm5K5F+YXNRC31GWhMUbYJZ
a+yNVmeHkcBvjdu8SMvBKdGP6cZrzoLaEq+jUBQt6leP0c8MLRiHxbYTW2PK3QYH0eRQ4RNEoxq5
rxXTfbaIoOTltKuREBYYn1TyUxbf2cp0XHrCNzRDdvvy07Sqs5rs2+q900LftFU2L+GZc7exgKio
8amr8DjZ+zoD71YMgGZ8zrb43KqAaONV+AWN2gv758F0NnJTrokv32vOjr8jV15iIw6gojmTrwGu
DIkdGrVgLuw/6UhUjlP6mQWUL/Lqq2P6MIh+Xc3r3jpbGh8cV18pEKoPw6mpYb6Ie1Wdg54eUCXb
K5L41lOiXtq6ODQ9gsgWCavNwbH2VDNmOPbUc0SMzOcortwGcTyVYxqFvh1VfrJY2FXFdrSbL4ts
8JXoWdqsoTvW9QPpLStTvQxV8rvQ47uZlQYXZNkEyZK4yBeKglzk6VAqI8UdceAKq3bSTeW2IFim
16qTY+8NfGIE7KyEWeLZgnQt2Zuwvu9aEHAmq+OvxPlNMF8NcSsnZyRmS+MElPRI+FnFyQTWBuUk
bPo8Sxu5CuAiRa68rNWOgowBS9E83q2gXp5K3JIRG68hHohR9GubqPKwehTG9CiT3z3kmcvQB2Nj
0ClBrvMLF2mVTfPBkYQ/CmsNKwKhAHjF0G/iYWWmj0qUe5bquPPMeYKDpEgXV/AKTmEJDfDZ6igJ
Ct0tTHPjpODaZEcKSkSQBUtl1pO93053jsbuqgBQbIzweWkztzDi06I7nipv5Sy7c5ovuwE0ioGz
gxq5YE9e0JpPkw5piTaD3Z30+XHRzqUI90uv+ioMoNrYO+Fl4VAex30QOpyCIcyqve7CmQnK2AI/
MR7qSv/SSaUnpb+p7nptbZWnSNmRCb1ylFc1eR7jy+jAFe0PrFuo2dvk2KS0NZoBJfTaJFrflOdH
KU7dMFTdrMrvGHNRP8CEt+vAnJ2LlsabcHa2fRYd9UKsjUj9zKhQzTE+COt5HhumVVQMcJBKpFhJ
q62dInFLrLFlxuJhSoHmxDsZKVY3zhzIaTCQ20Y4tLrSNBJ4igjoHWx7EsvMUNqH5knjpNFZDJPF
42At8Gk49luLFkTacTQx4F6z7KsJ6Hrrq04Fzq12M1Y7VVfOiRQfBSNjIXs6VjCJSqeI8CipnqQC
GpjNt8n+cvJ438DaU5LffZk8MZU50xUhvAGwWswOlw/Wydbbx64PA+R2nBbuYMCe6/iSTvfXg6lb
UAwnPcgpccxLBsyWejTF7Np6T3m2cC7aR2Z7qkO2geWdWEQX9NhKLSV/sd9SeoqCt4i+EXrcPGZE
Pi4rCHQl6DOIavq1kxPf9+17SrvG1HUqM0DF0Rf0C/pakdvxrnUE1c/a+4QwUmXqazofoRU/2JDn
KaCNwd7APQO7qR3iTPNqE6DN1UrT+nFhBIXjt3wyS3xVlrmSOmtj1Cc6jq7CV0+UeBDZmxg6lwms
DVDe2qT1poMQznPeCbAAvY1HG/qpGW+1qNuQVmT0L6HZssh+LSycPZZPSHqnQho3EUVrrnGeUDIU
yKmrJvnXVHcAJ9nX9Mu1LaKwjwm9f0jVjd2cGLrhgiHaDL568+504T6R+0Bp2HeU+a6JC9/Kv6Ql
MApjrYbb3NaCCdp9vLSBzFObatSfk7ExqB44Gyva4sfzwpona9vGsjnXVl5aRJsiH+9K561UhlNF
N8owNJBj1OqRfFr4aD321g4UQ2L9KpadbL2MSHQi6U8139HWmO0Hw8t8kXy2qn1w6Apl1mnunHVG
TQUbDpf3m2q8F+FO0GlvN6Ivg05fgwSmS3DMqOTG7ldabiuaGDo0U/kYJv2qRxYr4t8lQcppbMLo
XVZtogP7/ZooWBZOlxNh3Fp3yBThNzSIU0KVDOxO9NeQbYtzIaSXlmDLIStPKet0kwNPKEBsNzha
nGWlpMjR6ks5Tl6WAOPkXLpMXsFJG+33IRrtgxVrm4ISrjCvVMC3oh/2cniukwQn/rkC0CkBEuyd
d73TSc1KjimjC5nPG8kmd3/c9np2loyGyvirsEe3D0d/bKj+qs7LxtEbowSuT0i78ilcwo1jBzYz
LhOqT2Ll+6J9rsvQdRZqq8rYDzaWGplObn89RxrHJp53Tgd7XXNbC226WQDUQ1rSFe6MTt3J9EM9
sYg7Lejfzq+qiVaTgvlBAHkc3anR6dghRAW40ow8gI2C7wWnMpVTW/3phvLZiq7R9Ok5mi1fNlg1
TFCqTegVteBHBy9OGzdWxUHYPChFdojm06Tm92kz3bVTidOeRSyV1rqSBGMV0gfA21+KTcZS1Vpv
lpmBWIaTyOOiypQhUsLVWDfMlx5fliIpl0Z3ng1SXehOPOHSdcl6PzaL85SVYqt3yhFi9nEOp6BD
SivT2ValbZETu08D8vrjKThDUyl9a0qBy0lbtkN1bsEv2pRj0Xjs59/Tvd1r+77vX1WBFEXlFDqE
Yh2pIS3dysAPLD3EAy22Fj2aQnPEiNU7ubWv+NiFDZ5MBmtMNmJuP2SnDgp18RoZy16h7wpF8vvK
kAJRvC2hvjeQG8wG6JLMB1QZ4YDC/C9H3ly9Th2i6GY+qaHileOhIqRjetWsaZWFj0b0K2qd3VBn
e7LtXmNAwJIjgnaZXSPlBTFf7BHcjfLVjC8NfA49tvxFAqLTh36c1X6hinPX5tPKMuN7DiWoA7yx
5KAOzLi3dyIu3yeBdNesjnNjbJWsJVFClrJVavWMpJhDcRASLERZig5e8HzNvtAl12oOkiIOWss9
nh+i+WBL5ynlK9t0cRG7cvSUWn5lUuY7PZgCm6wKtTI93WiBuSyy27QXgwy3QUojiijDXcLTfZMs
X7UeAN8FpSLRfes4Zzhtvxac+2PnSW7vrbS6SE3jO5m6K7uZ/jWsZmJ9Ig011PTgUK52jbNra5Wz
GU+YPToEBtUrM3kT3UNB4yJ01J3cW3Q2m2rVtwY101J5kn5Ks22EaPvarVtHbbVR1Yu+nGK0+LYQ
XgWkwddyEIrReG9E2FjG8t2+OhuzYR07KkOwATxz5gKLWWvMqhr+t2dIcP3/V69oWAFTphgUir2q
san1SXk995CWxIWLQaFEzMmU1K967K1MXIvWHHoKhm6JL5Y6AFGN6aUaX1NYkS5EFE1X2K7Z42kx
77AzehljnWwvCpowLaX0pLUPXWUFk2hXgqlzOMkgi+k/Oeco0TwZ0csgN24/Dw+gXN5rB/9BW7pD
8RYycp2+jPbRCj+WgW1Ssta9UQeNTjuYrI+x/rTqx8baFc7Intv5rThOcbnuhsTXhrNpS2uLH6+X
P5yO/dGod0M3BJ2je4S94qFwVhQA+36AI3UEkRtE81s5b2NjX6jFqigPjvncyJ1fC2UVLbIn0TVI
Zd+W8WoqqpuYFtb8945nv6bFqzBjUx3q8OpKf8dLoaD6UuIAcvKvZFSfa2HkvI4ioPV1X9g7COGZ
Ffmi387G8i5TdrZTT9AUBshoG4pN2DSbQSLYs5TXcUKXahjWoWKsZV6EmZs9xJ9TVr4noNKVPvck
U7DVftrz5FaT/ZxoxEw6VvZgQ3RXMsT0IGhXS6oeCYRZR5lCbb0bxZ5tY8sDHvStvG0V1oFs/DJZ
paqu3izKYwS6xOTzN9z9ORloMYaWN9v6e9+PKOWSixOZK21kjzZK0rQqGkjLUm7K0S48S9a9abkA
ClJch3bfNM1+qSWQ3LMLzJiD6LKDbS6bOFG3oSRvZEji1aAf4qS8KAi5+r4LQs4EY6Gvm2zc6CPk
EcYWSn6MtKdsfqnSDyf9SMV7xBagkG2SHXrtvRK02vtzZJyEeRk5s5VkBUd0ImmYSFLuZ8tH2r04
80s2fE3Yrcr5pI8bevjIBGV7TQdViw3fzLApHK/j61aJsGDeMVBU2pIr3EXqxaYr48hbqd9N4pK1
x6g+6flRiY8JIN/5Y1Kved4PPIbeWGfrQZIuhIKWLE2LnLp5iDE5E/OvGGNnZ51G45xfd8DHJs7u
Z5MDaVP4eTO63IzPqvqAaF9ryBs7dtzJn0LHnxKXlcgmwSV+MKl3DZrwZUzGZ+Q1Wu0uSFMICNxZ
OgcwvLLaTstP1+Pl7Nxl0rkd6B6VQEy1+0VrDwZbWqQzCtwQS87oLegMbMNU/8udIbZh8UVIKXKL
wyB/KFK00TReKHFMU7+TnqfkqYXzruxoFZSkRmXimlPT7VUjqDXHK6p5x/E/t6/f936wtJOUnLr+
bOhElzDtZZgW0b3ciwyMs629posK4jzf59WbOjkHbbjXu4ks5lImjcZ5H6rhbEAa9Jzx3ZCf+1hZ
c9JaR04C8RDcVQ/o/jdr/mWJnI0uacdrPE4+XOz4pRgQtg9PUvJcMC/qH+zaS2t7p8c7m9J8o1uf
kngwXst0K7Wd38160MknpThj5Wes4XaBPSI3jfwoJLCn0x7nQnFz1mMRNjy3Jy0fL0l2srrYJyA9
yNXw1YwvMSuCbBDwQ43IwICDn52sSitotxxnClN3B/thkPKtpHH+kflFNWSmR5SSvjzQlZQe6uiz
iIoPp6n8ZXQOshYBuV8Oas3oues0sMloewlgzanDncT2DZbvpFmbDB8hoSR0AR4yjqR6ma5FD0Kn
twe/jdEtAYVXxye4gOQEd8yc93L/obZijW5qpdL6yGlkGIXs9Yr0MNWf2K+ajl5Gzb+U6dMgqgd7
eFBkyf+JTsG6zQjT46hrQRVjn+g8qWR+/4/ssf+uf7CcG2VSCvOe/Y/r2t26cY619SNlvHUbCyYn
iVwZM9dNGWQOG/mngskbuWAJwkytbRRgc0uYNF/RP5RU3xj8LOdGYBQVjQaBWWJT0sxtmryN0ugr
psIey0RW1YMpa9woV9eF88cOp4c87lY1/dfIab0Iy3v528yyf3yWb76T20wvXP5Gnl7/xsZgNOVl
P/uqb2N5xkyYNlx0NKzFaWaUxQD8R8+mfdUEfbzfJ2XUARP+f/ZiOmNSFDiGFG9I/eRfgp//Lg21
buN3Eq21s1DF38xmUxpFoNknju2rMF/+If75JqDasm/0hIkc9dKYSIIUU9p1jTssfRDV1NgMx0dl
a6XyapJgEGralhPjPjEMX1dfwjmnDD2XDrOVkXWYzogSVie5Hc998Q+nxrcf7fpw/MdNzcdskeMI
xXFB1xtcLF71DdkDUV0fsuGTGfS2GTZl/4TaRzePNRHqJikWUgNqHj5qzhmCkxBUwENYPKrGz+y7
1m3cD19HRTPBIaa28Og5Q0r92SN0I2Rs7GLoOhmla89odlb/DD/LZb/ypv/XbRRVW1ntwoX1QOpX
MHx+9nlvVgtLZIouOSaRjaoraxxDvR9d9zbjx2r1rBFJy8edVS9CfWjQBvnZpW/EgRDx1HIZcCKW
/V7O18n0s5X+Ns8nBidQRuM875WP5aX6/PuH1f67ntD6P2k+iSpZxmyxHOuos5B5jMY1jZb2ybQk
DK7zc1JolIDhxZGuM2uCQVrmiyI/1PorIwhJOujpLqGaqFOwWKq+ZRKxziDlNstnORIrK6bTdTqf
yE4wKr/k8H1s7h1VDkzpMY5GBFE7ZTGJH+ZlKpT7v/9Z13v9fwWalnWz3lhqGisqHf99Lh5mskpE
O8Ji6MSrVjfvSc2fGIfTzx7R25yfOTMKM294lKz0vLRry37++9/wze50G8mjlfpQKnrCah8dqvR6
Vvj7db9Z7a2bJcDUh5qsTe7NKFUsxFAYpZDGkg0B/F8Bsf/zTP63+3+zGoyprMmNwTuQqrG7lJey
Osj6YzW+9blDlzFkgLwdtUNXHaz8rezObOtV+dJIEkK3bEUXk9Z17lbNRzG+OdJDaL0k6it4dXOm
YQtRAxJ6d51aSsTsRLR2qnxdNX805qSQsE21Zjt/SrJnI/HQMq9sRjapEyiEL1lN7PbWUR0CS9zJ
9BHl30l6MZQPZ3ml++yO8VmZ7hbzymK7K1rnJLX7KT0lFbKDqmHI+FbT3zGb9i4qNXSRKHiie+IM
7XaBsVs9TLrs1cXzGO4a9NnOLhr+4fr+RhNuWTcroYkprE8HMomu2RwcBhE+MaohW3OeaPSbiB8d
14gUiBuVV3MS1mm+O1H8o/g5yLL/e3nvJqeSBEav/dQco3Aj/iWl/uYhv81cVKtIjyX0A/vhy36s
/7Gnf7eo3WI150Sq7LFBrl+OLwZ4UaSgtMdcUrf0COdvRztuaNdTpHjKbK5keYEwzUQisry628bZ
ltO+6AMjn2kacrOZaliGeoyq5ZecdGdHL1EbmBe7jD2SBQOF5vKUmNto2RSR5sZFcpjpJ2faoYDN
kmj/cnZ/d6+uL/R/VCq9notyyRRqgh0JBOJnKTTWbYzW2DHNbmMum5yYxiX/Skz5704P6zZD6wob
yIqCJyY0GMt9YpzYmO0P98JbeGfSiaFtyJ7bJwsZDH6R/qNQ/e5D36yNilTguK65bhwVrjPS6UBM
In7GTrRu05pkcB2FPBBarnwwHf3ZaeM2W6mT1LLLJ7wi1q/w0fz99z3im0ftNlcpM6NOGpHpXLNJ
utTrfnjiuk1SMkVXheJ6B5Zfy+lfSR/fbGjGzbGoGMhp18OCWs5pgtZBj44GyZKRSdi997P7cfPq
6SkLisi1aV+9DV7552cXvSlSUtKY5cTmYWt/NZZPF+dnl71+p/+xTBRtwqG7ok5ExciYy3n9+2W/
u8va/76sakStJFSVI5w2bCwEwEVUu1anBVr+rwDe737FzduXqWRr2ihxyZVnKPFnNC8poHon+0dy
0Tel7m1y0SCnsSYpPevnLA5TNK6cXOxt2pmzeoeZ52dl+m2AUZrrwpwyknPVApn5xumj9d+/gG/e
ydsgIrXRx2HuFDz1z9Gj9LMH+zaEyNQrBrYyIwJDCbc09fG0//3TfrOS6jcvpRlGRG9eTytJtskQ
OVFfVXHp//3i392Km9dRdUAKF7gdr91aMW5n7Yd34+aNrOfUoDPOLe669XzVi6/+/nm/efJuo4iI
MGhU8sNmkHCIgnuC6zM0c5dmTv1QX/7xS755e/TbF9TM7KhP+SW0Ra+6DuYLOqovrfvZRqPfvJ2a
AS8k6sh0MJsuWZm64lXIDf9+g777Qm/OC5FhK9lg84UaIWlwJD/8o2r+7ro3RbNNnngxz3xm1fDE
h5QGf/+4/3M6/i/nm9tMIL0XhpM5YtrLeMJmMgFTNGlTdEhJZ5WmzyUaUTziK+rwasyNJ00yFq6t
ieZSVlcm46y8Qs11NlUbATA2jyYO0lpj6FkEYnnSy/k66d/Htuoilrymg2p1/OQUum/PZlAtdGW1
QDFHj4aZqxOhEZa/r+4IKZORKrwtHLKgORxMAvumJd/rco9U86FD2p2YzM9Jky2sd0b0vsIpK6LV
ZzJyifMyWPJpq/at35PvZ5eetJiHPJq3Tso/D38Mhqn906JE6xhn0ljcdeT5h/q9raJMKFT8qE8E
2KEu+P3322xY1+//v93nm14KVmFFoTYVJHf3eG2fw+nJQG8kIaCs7Idq5v6EbyKVAtXRtrPTr/us
3c2dyQxjZ/Uzc3mxKaxjGZJcjj5VJ7l8chiV16vR/rx2JbJq11qYidQquEaQTJqfIQOI5B1SwSDS
Mezwr/NybrLPVH3H+oDD4bFkcFjqm4XZ8zSsJx0dyxIRb+iJpvASdN6J+KjwfRFh5Opdt8oRC1vT
hA9ooyvpOmO6sSBKyhnUG59Qo02x14bXMXeCwhaBEdMkQaE9/67U3ymkkklsU3QZyrnP15KD7oaZ
baO4bb2d1C/a9K4wh6esK8+11O/njKHSyKQSk3KnVW6LpCxEY5JpZMCK57lDKT3ezUjmo4I7kZ4s
ZnIY1NBIkYKWELsvDfdd3KAB0zd5rLvTLN1XPZrPd0WZVwOHzTqu1tmSPU/wv/PkuVomv2r3mrmu
ZGb15DkOSutZ/KMonhdQyMIQFwkHeaPzH6vJiEJWkj0Nwfgwqyteg9o8kYO1muqNWfertrsA0HDL
ZPA1/SNvDsZseKlZuppQXsquwaaIJp1PNSbab5MYd1BTm8QhdV2Mw1peIFvjSSni7n5q6qv6SzO6
+3nsPRsnxaBKHrqNYEru0E1bRennBJRbkuKKZNyOqPAjK3fBSi412Il42UoYrPQTgD0vR47uGBmg
DNtV+AgGv7pByTJGSLGuA0Zf1UNPD9utEnbrUZgknTo7BaunE054qgo/tvrNwKytT2I/R6yQtVPQ
mF/9GK6TxNmUZGuqsfZRRkinMWhFDGjtQvbNRPXK/GFutWtEjGtKRPu2+SlXPxPrbsbKQJPUpR2C
NNWBn1e4tjVs+9hw56vvcAkRE/3KnfpiL2QyMUExVhJ+BEk6Oml/rBn8NpNf6L9m8LtLcrCIvxs2
HITu6Jed7UUcFOdeif9MEW5NBUlCjbLdqNxJf5SF2DlZQEeJuWgYGOgt+NWrKVozpSODw3XQoCML
cjoQDkehyMjFSkSYjS/y5XGwMQQ1yEZlfVXyjenlSzu9yDyJSKMmhgThGLpFWCGVKlZdJLntTAYJ
2JfFsVaaeCH3uEtiN5uwmBQoU5diLbSdjMzB7GPkbEwta9S+OSaA9yrTsBVum1RbxZYGJ5GYvwJn
Y3tI5mlNChTRg36aPWSFjXDgz6jZKwg1SreTSszp9ImmkS98NF2NvCBNvjdwXWPcIT5cJT6rM966
qljHTDPs9LGY7zsZgXnkuHwZaKz2Ko5hp0Rv7/Ac04zssxepaEkm0vBiqJtc2JfIcB5Ga498q0D2
XCc7QaJ5Pa3N1jwOLNBW90vK8QRmeEWTzpNrwppTSisStxiboJ7N48zP+1+Twfs5INOBODJqf0hs
dFUZA9ase7Xx3qBu7afnfioDObGYvV4ym9hMe4M4SOkzd4hhR17Nj2O2q5azwhamJC/dgCo+fXdM
fVPXJnLDduNYMt25cVVh5cyNcSXJvHQYfs5mcakyHuPJWNno+mVnMzvH0ALX1lkkRlfu2D/ZCupN
NPZelcV/5DTfRfFDwXydd+m6IQoDAZT1oouSJbL0lz56CZl29ciCC6c4mtGbHSGF54Hr0c8J+DCr
GdFQzSsq288pSo8ShE6VLXdmIz8VaOLnAnvxVLIup85bIbEixlPWBvlkemY/ua1B79loq9d2NLej
fECUGpMWQ8YD1mESSM1yrSX7fvyttMckP6ryqy2mdVqxK08MJbtrZK7Yqzrb/ufcN9uu1oIsvUdr
6M9heeQE4Op8b9Bg2uzBqMlkxgbYO+hre4ZHYbFRLOfYqsex/d0wkY+E2xNeb/bkGEa1P9tbo51W
jfXU22/0lrw0Gb3GfDaKL818GNNXuGGejpUkougYyt8WPoYF8o7aWZc2vas7cCnRQ9o+F8maNyoQ
IVcz8uQYZfOdgAmWSLtMWGjpWIHR4JKt6jJxwYhnNKss7fAE27uulF1RIB4outQf0vuw6vdjiU8D
LY6JzLtBu2lSmXCYMh3nNZzv5axEh4uAJYofo+WBj+HJiI5ke/ytjeGhlS+S/iSSoKcnjJVqSsQ2
l3ZWSE/YOWaMkGpE7Ne4lGK2PoaKHWf8U+HNS+Z8XQzTobewujm8v82v0FG2U8yUtUPZKfGw5rKM
XyZcGQzprkhbKZkohQWF2r0x/CtB75tMC+s24y0GnhhiiBF7Zz71neIlrM1dizO8+dJFGpSUVj1C
l6QtgUBhZ8c/AP3Xj0zJFTHet+RrUYv7LGRzCx/aovAKI6LOU72K1zOt6Dva234YEV1heE96t42l
TTtUqMIdvJoPTo4ytKzWZo+oCmHw30su3fimZP6fnup/tA+qPh6yOh7p9I7oFXNc74TXNJdYHTad
1HgJizFO443QgqZeDrby2tqfaGBXam56VjWu4gXvJUasGpXHlBo4ss8QRlYLtgixYCCV/EYf9sgK
k+mS1rlfEzlvZndDiWk1VffdVUtYU6Ay6ut1XPFW7eblY6ZceoIPll54dqX5cjh7nFU/C0yoTras
k4hUKoYG8wVg+rrCyJlsBT6xpL8zUDFpMwwi+Wn8/6SdV3McSZal/8pYv8eMh4f0tZl+QCpokgD1
SxgJkqG1jl+/X7Bqt5GRScSil9ZW1lUg0tPV9SvOORdpRgcySeTdJcETUFqr6K57+yHinYr6bOcT
S7qtcxfFINLI5nt4VhDYqDPkMW0Se6jT9TVKQfpFWoZQyvcVlPue6nQFKAhzMFVfp/IGzR88IejK
Tv5JaEhfk0qcZWhb7dYq/YcGwzXCBBjqvSrvlHVfVdsmfCfz6VJEVyP7XsPm8nxQxVp+aUh/AzgN
v+DaKw5eciX7emPbwXbCnFkOeE7IFq4JOFsvdqb7JsMoi7K9kE2OFQfyCZHI+Ga2D336EMA/Iwub
z6nq8F0BUA7FDFWpfRjjgLoHzYanZojbMLmftK88GSAy+62B51R0D2NEndTfC+9u4vGsykd3cre+
PGjDRf/g1HflMF14c61F3PjTO5m9d/S3VlztaHZ8YVIkD9u71vlcw8tMrgbMmo27bOmc5BkXj55A
zL5P4VcXsYkY2n/96PUfhXgX+N+76iaMPnlwq0POQsr5M6z7wv+uKrhUfHD0Pq/CueM1vgYG14W6
T0mL/gqe774NYOEMDrhlGqHtWoiIVSreD8m7nLq6Q+cBgLY7N5VXSup71/YeaMq9i9UNjTDcuNoX
BfB7KW+bPLjKiH48IOJ5YoOcYnvUSLmg/JjXX1PvsQ4/6Km6hiSEIKDx3hvaz5oobhKudO48Tfbw
rqP3J50XaPO2zWh8VpN/avP3ZoOFEBAZgvzaA/1phCwAbOlQ8x8BeG1qaKKd4BEY3+WpR6uy4aLz
7ke6dxYg3cpvnv7QyfyigoihHPQLzA8WArVpCFtWxLdm8aFLDu3wOYrHbd5eI1c2NwrFbQWFZWIY
deMu4yoaxTu6Dl9wyeDAw2OmdQOX/ZsePbS4F4LdVx/gd9F3pOm/Vd6NQVVYviVdgru/kwCJm+nO
Mm/Dbji4rtqiANKIm5H3IzW/RjAdBvXRdH/qtPSzw3znd/mDY/ofMsjaITIjaKA0yMBvWw9ofMAL
FBN/+mh7H/iPeoKowxgcUv3Ja8adO+AGgArfVOalGRzGvoTJfqNTxExsYt/6UxzlEKJjcHMtpHZk
GLr6g6vVNyKnaUwZNMTMtnc54V7nbf05QCDbVi0crOBgKoQMqBLZcBC7Bpxn2ux8WAe1Wb63W3WF
pv59D6vfGUG1JtvURj5Nh3inq01Pi51oDsV7XCHY/6391oL8H3j3M4sG8RTP3TeDojaHGfdhKyMs
kE7BHkJTSQzQz84cbfWUNuwD4L6ZP2xdSBNOfR2KW5l/HEigGckIUWTaxB4eOVwO3XYfiok+IfN+
qvGQdZd1dzU/QjIpf4Vmchl5xgbK+catIESYjyMphJRskwYla0r8LYQPJCuuwhYYtH05DNd15L5x
zBRibXhnGIjkJoAKy2YX+IcI0RW3Th883Tw0MGH8qr33TOMa3bTDGACd6mn2Vg2Xk+leOa24qRPO
IxbJRYi5t75o0H68DANVP/gA/Kvqa1d5eycF3/yenj3F6N2OmfOYxP2l7oI8RAhn5Tn7Q/5gkSiE
ucRiwJm+GSEWwosOqp8vf/BvvblzmYlFqrDXO7s3ZTncuG3zAWN27yHTM9j4oQbCEPSIGvH/3RTQ
p/sTuQZ8EHsDuexm0vQ38eBeiXr6GLi/IuXfK+/Xy19qHvvcd5qf9GdPdzWpEvy8jWxYYl7EOEEz
RLkv8u3LH6//6fMXGUYzdruuTCjpFcLYNpP40PvXmaRVUf8r1B79Vqcwf6X3II2b6543sR2j+8S5
L1fb7/4W5Ds3w0UOEoHy3OYMMkPyKBMMezmm8EHKHUiya69XsC7oMpm/GeijEMJ0rnmrUskrk902
xQ1Q1wFVBVeKfy/XbyzSlgFEsDCmMH4TaAe9/zCFK/lFXtc/bOUicenYGfwN3qsbyPcXJT12ycbB
S7wEGvFI8Aw5JLvBAaKVR7LJqPpn4VOZIFSvb8VUP+a8KFNgbktIarwFOxOq9ABvIckIf991xRfD
N/eW3e7NybwOim4XaF9MEOK54b5R+ee+6DajH+7S9GM5OZs+hg1XXNX1rTd+zJpyi7qRghGrN2+q
KNqkiIpUJJpL763hXrtYU2zaprBvYf6V5adYtKTX0LZp+A4QyrDudQ4hKJ42TvEFqZDEg8123XQo
costKJA2dXAeoclrzacAQznAOBrydM4kbDytvphVBsq2wKv4Fgc4izFAXQQ0kgZmaODeNfZwpZkg
+meljp2b3Cqxg8RqTtAVy/sgv6pHb2ORIpTkIQYjvYwQ4ooJC/IGMr1+ZRbxBYJucFTz8UPU5Nuq
Da4QTEVp64tj4LaHV3F5XZBio9VS6H+bhl9Z7t8UEH3KAPw0LEYUWqRxsPpbhVx1Tl8DSmS30xTe
V2HIa4zfzqva6xF3Jd36AwzwHjqjf/D2vqWjNuWw1VBfhy+RKe+y/JeRl5eJO26Tdmb3XxfB+7Ca
vsQ9zo8Nb9DWd4ScmyLkxYGmV2fvu/hOxncARRF38qK9Gr8bqb4bRfTgND9V8GTKYFv0iMelDomP
iFgrvqik2AzZpVY8NE6xnYziV19nl402EbN9ccwbgOTQXZvb1DB26JkQyJsbVJUuOjt9O0Em7+Eb
Vd2w73OPBFJyC+Htd4dxP0i+uAALgiTftcXnmARxO9MrEVJ0pog0knOT6vfBdNfgPVaj/8HSPo1R
daOyn04Aq9ZKt4NR7kZ4BW2v7s3AuG5843tokIEAuKHET60z4B7TVqu2kK0taLT+KYK3hbpYW+wV
+hpZar6NHLFSB/lDMUcu3pQyjjqOjNfjdXRkDR8HP9hqLhCSAHbctIZw+IOtlYv3BbXWTCIi1N80
8YeUNsNWfaugtb5syf8Q4y3ludWUEaTgSd3k4jLyaZg3jGvx43m7JRdPhOProUlmt78Z6ru2e+QF
WPngP1S3lpq4tjLyPnPIlLfIQ3TehDIYInI0O87E2vP2h2LDb4Tws+fTcrKkjieLjYXJUcQNPQRt
0mXXEZIlYfQhEIcxc7Ez4UaZ7ublnfjTNi/sfDbpwhnnaVXBN8OZPUM4fUgAvPzpf1i0pViuGwdB
OrXss28JOpHfDLKBgIoIXf/j5QF+H/ozD/JSOTfyGpC0lsELaI+zpb4Kq/A+Lszvuk+Snta8IZa1
0Z+cbiC8Te5T77NbEZLMnfAg3KGytG0LhMP88TIuiGhF/l3Z6VUD35Li3b7q9F0UJTcZ3vTKN/7T
Li+QbMIefeEVA6VGGIZ2QFnBzm/75DEOvvTFZ39oUFnzv0xIcpmIfqgYTR9HQ9KsudB6UF0F1M4a
MpKbC0pK3zLtKUIE/uXv9qdruah21V6koy7nkksEd8gjMpIffPmTrfn+ndun2Zg9O9slcbDempyE
JoveptZ4KFN/p5r+StrjIYeWpunFRZ0nW4TrUflBjSPLPyoIQjpJbT+7dKN+E9lf9QgkZW5cU226
8AIwqdEmd777EZY7fixnoRLSmrqOm0FPUAFDuEcLyq+R0xJIunnxZe02OyP4EnvfYqvYwY+7LMb4
Yz4OlzFw4yR8a1DMz2iz2qqvnmduanXIQqQfpuG7OZgPdI0mS2CsrMqfrsfCko+xCvwSSf4bPclJ
giSbAcFgmr1Ryf0bv/5fT8P/8n/mb/9a4vqf/82/P+XFWIV+0Cz+9Z934VOV1/mv5r/nX/u/f+34
l/55/62D+J4v/87Rr/DJf4+8/dZ8O/oXeGVhM75rf1bjA3z0pPn98XzH+W/+v/7wP37+/pT3Y/Hz
f/7xlLdZM38aIprZP/7+0dUPGCezLvF/Pf/8v394/y3l966yH3n2sw6/nfzOz291w6+b+n8KXRmG
dF0UUeVsnfqf80+UxQ90QQRrWnQi0efHL8urJviff1j/qYQjpVJwfW2BceTu1Hk7/0jT+TzhGPzQ
FGjAuojY/58vd7RB/9qw/8ja9G0eZg38mdkO/OumOPRrtQxh2lK4QjeFsSQ0WJVrelarrH2acie3
tu6j3yLpCprc9IVepPtaC8Rw3xPvpJdlICDzufRCn1YeBv04Avjre5gGkC1E34XDnI9vbuAImPte
a+47I3HkIYh5B++F3cUD8mal+DVm8OwQUGuSp8lQfCFrDPOtSMrg8dnu/b1Azxfk+JbwRRzLsAxp
Sip3rIwrj78IRFJVo6pk7mWZP2lCiqfEivsvGm3Bd62K1ugTJ+vPcA77qYSNALbrLBwgT7pag66T
uQ8aR8KzxwUNJA0fqfgEkDfF0IGbiLXpu5Pp1qVteu67l+d7bIX/mq9j6I5umhStT5gRtQwSu0Ra
GEnHRO1V0iYPpl+nr7L1f49C9t1yDVMofT7Pzw2zY8A2HXudVaUi/Cm3aY3oJ020Ats+di9+j2JL
SyA2K1lNsYRI5hxe3+/RI8v7mmKsqFF0EAkU66FZI5GdLputm7bNXCxLStdZHJNaReOUA60gIEji
G6uqbdK3Inz/8uacToi1ci1dmrbr6saSRZj1eqG6Suv2vRM1OzsXznWjmd2FR4X0y8tDnUxIGagM
KeUYhs3/lgBbNHFiLbHIXMcjkSlajelGDMVaw4uTCSm2xraVNJRp2pz543NgTGq0rNzx9vWMXoca
W8bE8PRYhGEfuvqP187J0rnBhm7bjmWqZQDAg+2qzta9fdTSI3zTlX7eg69omg+vH8fCGkvGojfw
spjUDVVuty25voLg5Z0rEpS6zFh8+v8bZbF2lUNdxSxqOuDOEgJ5bNHWpYzWWJfLHeIdoF+o6doY
I2GZy35tZRAZskNkhbxlMd75XdzBnjEzxNRA4rw8oTNDuZgCi7NtOrxA88+feWtR5qdxVDX9vvZo
2Tr4WkIvTNGKzxAFs7UL+xus9vylY2KuqVuCaekW7M/5AjwbDZA+4tgCyeJsMkJjX1PKQpHCsTwo
uh2KN6ZdCYRi+Yd5HaWBJ2/MuqChUtsnVYqgSIv2mltPCOuFnkBqM6qn4pMJWhXJjKjI2o9hnefl
Y+3ib104TQxEJEUlbqR40BfTznCSguKGRkvoylRFc9WUTvhFB9beH8zGBG3TVm1FYiGd9OwmLArl
XaWintWvLdUeaM2np1e9rTVtfxF3oiovRxlnH6XoKnSCadh9kTQGfOPXbpEUJMHnt1AJy1riW9vW
k5Gfin6feoBKStrubc0ydCl5Jmu12Nk3P94fhoLwI13ef4sBj/dn1Nwg8yX6K3Gpo4DbMHWvKyeU
wCrtrSjc/EYzDfXw6vnhgfFaGNKAar98lwwDhb0cyYG9HWtiF9KSgsKi6emXTluka+zO0/MuMbGW
4I9ixGWjp9qvs4AlHkBqDO1m8Prhal6HC6ON3O2r5yVdSyg5W9r5wT1ezDqWOpLcsIBGTc2gyzT+
YvdDeklfDePry0PNZmexb4ZpMQhvBjnl5cMhPL8zumIY9poVEUmOiboueme6DLNU3uZCQwm2dSno
yzHSXm1ApIGlslw2HkzY0mmMuiJx3DQb9lWK+tbWyKm0Ux0rx2kDxq3vdi/P9HT/uArzg8x8QVou
hytdVcm87RCnowcv8Z39rprQdUjj7HUZK8d1uXQu7yMeGeEBBvJ4+2w3DKnfqWkvW+tH3QAXbrQx
fvXdZhAmggm25yhg4cLghNuNGnOxz0M0l8rKBsbfBsDfROu80sn8PZ9nQy3udl7bhR+OqdgXnW6S
iw2Kw6B0+9XHgQnhXdg62+Q69iLQ5V1OUQqiBfc0piXl86YFLwY9xAvsfGXtlt4SEzKFMHXiM92Y
z+DxBpHyiSa9DMWeTp4GwuakhQqztFZu8TIWmUfRbSUkLzGP8u+yybMnC836RtTYy72Moow2EXZv
IF1fiPB7pY/1zhgnlH5ffcZNXSnFOyml4GYdT4zXxBZpaQu0SOUHXwubG5oOfpVOXb1+swg78QKd
+Yz/Bcx5NjcrHWsEclqxt7NwfN+NfnvdTQ217hlS++o54WAIjgZ3VqehyPGcTIM+A9Mkx73pIzZw
6QdOIQ+Ip1fgpgzDGy5fHu7M2SCOkzZyHpbliiU1BqKWlqe5NeGnKdSIK+S2+3yts9SZo3E0yCJe
jlwhQ8OdsBB60EOzyEsdLi+Ytnac3htVnK2ci0UToN8miQFJ+RJYGWzaYhGzupjKypHTvjKQlKPO
nfT9zqNND6A9PbBbIDqZ5W7GpJXcvcKisUBoBsCCHadMHj1dxDdm2CI8Ldgo7+toVsWX1647XpKN
Bz5HmJZahtKj4YdugbO1r6MeEbC6+Gwbg7GSqDjdXD59zgw4wtEl9ub4LFW0yYRVTnsN0xUlkBjH
e89/WtPDON1dTAvukOXyh/EWo9BQAF8y0Pr96CQh2IfhPhqLH16KLEEgVt7vBbJv3lkGw+/QWTz6
af3++bObqI9mGaMN0u8r2lZ1uzyUrbaJ0yifkHRsgVJ0QZr3h6Ko0/wyHwsSyUPalXeVqDT51s9j
+pmkTqVA1KJhX3U3fpwjUaplHhKVA9VdCkaVZaa7VljcA5W6xXAVcVrGSyObBqpZEATloTKs4jEW
ZvMGPF6jo2gJZu59XMY4HRdBn2SUKJpwytAMjsPuh0RSUnOBz5TVEwFGAcgYS9pd4PRE4B/9eI27
ffr6m7pusEqYR9cylwUxH6hNnjgmLpVrIrTtexE9bUy1kaZYG+r0kOH3EfTztOiKeGzxMhclSP0y
pOe5AvR/GMdObksrtC5evi8nOTcXZ01IE0ltoLcmD9nxWZY5DYyK1qAk7UTfU/RPfwC7S/e2r7RN
OE7Frd+O+W3d5KD85CDfZCJb/RKnq2rrBGQmK6rzLcTipPeO0cY+gu77ZAipckeq/RR0DqKWthe+
Ch0zn3PSnKQ4LZKu83QXRajYVmWa1lmH5lbbXogcpxvZsnHFUJ6ZEO8mz77pMAapm+NFNRHFzKKS
CRE5ZfSZmOTDNBE7yaiUryId/j0h1HjJFeMlKGv+Ks8uLkKddeMXNUNFXfLgJ2GHMGCbfREawKmX
z8rZWdlSYiFsntLfr8OzoVxH77UiLLo9pLj6gLRn+rmQlnVv+zqo8pfHOg0E2SfbspVr4wQrY74d
z8YSA0VzZQHZLqmyhHq4b2P3UTXeG/RXc3ogm97KgOcmNxs+h3ah2IhlX7XJcdpR2fOAOZqsmN5k
lwkIDxnB3KvXkfwa2UISzDwhzrL4WoZmOWa67FAHpe2Um4DNRCAdWnQxrKlQKZbpOC5zJflJPGJS
Kw5363gZVeW0QVEOcg8Gi9Jeb1VIpw54xeWFaMtSu+B9y+lDIMfwftQnSHjSNafxlSlZFz/StgSX
3FUmIcXiW0yNaWrS5VsYJYw6KFHTdOGOTXMVOH23srjzwVjOmHS6rRwuOOHD4uDYQ+I3fSYQfm+Y
TWrQC0loEEZePp6np8WVzAXUMekKbPP882fHExmChDZ5hQRvUr1XbVKhD84jje/kH14e6dx8lDlb
EpJxFvfueKTRaoIChVK5H3QwMYlNczQ/ccP9q0dxJXaKPLZJOcicfZFn89Ezw9WssEKree6C4ReW
PMyZ4ldHgMogUS4MpetE678rts9GCZ3cmLQe9A+FHnrQSN5/eeFreZ+vLNrp9ijDxvvmyMm57rZw
jK20UHQ394NDneXhtV2ZMDn4Bz3BvLWmtKeGiqGIYSicmTxixuIkoK1leKM2+QejzCRQ5bHFO9Dq
hNwl1Uv9Y9vrbXgYaRSwNsnTkzEX/+ZXW5FzJpV0vGfaEHvKtIFZRfhsEeiQMqSfVzHmrz0beKH4
nxxAtows2WKGccATF0+p3Oe1NuzGCW1Nx0PM/JUnkAeZjKzUsYrEuifSLJJGIk5NtiMbbHDtZj9s
euL7lZD9xB5SyCU+cAzHmEtty+IQLiWNxDMxIIwTN5Br9QYxZls0IoPzE3XxFclNpf1spJnZmyKR
4DwHS03BGrTn5NTwPYzf3oEhHYOi8PHedUVTeV2c8D3M9JYyL5Rty75LlP62z+haZat6DRdzclq4
cpgsYZvKNWdfazEi2YUGlVuxNwY4od3oIk49GP6r0KF4IzavjEG8S76CK+EsRrGzTs9skdmHNi3F
NnNok1b0fbZyIk+uN6NwSLh1TMRy5eI9CXPWL1UTarftGEDScwFuyupHluRrWhHnRnJIF5BPIpuE
P368aj3k4zSDwnJwUvnDxif5lDt1vokm3105mfPKHL1bzAn7rlN6tnWi14UFLrWgkqpOjENAUzra
7dEFdbBoIinQfnhMNcu+McRY3gLbeHVm5PfIzI2SN8Z/6SPQhzjqhjw3DrK2EwIbml3QsRa8bdSs
SRDOkziZpGMjCYu1nN274+UcXDkZrWCooNfju1H1ABupKX0ItDK5tqcufnqlUSHoI3+qs6Q8O/ZS
BqWZ+syMrBIysaE1kMER7TYGCL0vj/I7kb6YFgaYbAa1U6r4S7nC2h86T0Jngw+jQaS0i9iZeSzl
DBnN0tG4GPsswPtK6PezF35p3U8oTHyaQpMmTk6aShcZc0CzGx0owFMOtd6H0AyN42KQsYX6clJ3
a5iDMyd7dmEwh8T72PZFiGIZXmdShoXVlIIDK7yEno70UrmxasQRX16fE9PDLhjEXdzWuai8DJpH
FXH0p14ePK1NQBeMzSXa5+Lq5VHOTYhUJflyjIIJjOX4bDkyrqVOWyGSPoCyWij/FxldZRFdDaPL
f2Oo2bwRoUtdLq1cTUSchjqNClQHLh3KHyJ8oUGXBNW/Nlxl6bgmc84NB5pc0/Gkgq6qBk+m5iHJ
7em6NENzEyd6uuKXnVs6AEhkAXAA8ZsXo0RxGmBlNSSrR1g9EFxmdGLg0aM00VbM3O98wvKu4Jzj
mhMXC2tZKRrrtu5VHZnQPm0IM72tds006jvT15HE1gdaisdGfkuLiOh9lFcoJgTw2xwNs0c31GkG
7pnbl7fzjFWiUMBDzBrj4izVXlxNjb6HmwU4sA7fmNZgf0m0crjkmfE32aQ1K4/k+fFsFtqWmFux
cNwymehl7APW1mMoTNWU3beOtm1Dem9HYfjj5cmdu3yOQxJRUj0ArLJ4wVSrWq3TfOsQUH+jyB4Y
D02kvJUpnTtB8AbxVExLYE4W734YI9eHYgKXz6rS+26i7U9BhvhS63x9ZagzE1JS4mXoOjg68HHH
V8JXWVeMHUM5SWMfUi3h7CCCvxJBnDhotkvVlPIOhktZHIrjUcwiSixtbpGTxU61zZ0eWnUQpjQl
S/OrPDCLm8jO12qLZ3yAueYyZ3txgImSjgeFDeGKvIrtA6JaEVL5bVt8b/kqNU1DBhqqRolLP5Bh
lN43ur9OX14+KWf2kJBM8WA65IKdJYI6t6BHDKmJ7yYbsvpFUDymtmYeAgeJlJeHmvdoYQQUcEew
MhYmADTQ8USHHP4WRAz7wG661q4up9TexDAh5U0OVEdCdPYgRFeRbN/C+K3RDim6eE1d7Oxyu5xW
Ig7im6V4eUAj3yYfaYdAFx/0raPEa5NtnEzBnYDzANPUKdsHnPRi6wyZsX95Cc6tNttpcICpmpPh
Ol4CQIxlpDmFc+gaWR/qqqANhmbbe82YopXVPndjng+1OMt11zXk6mrn0GaVvRHTIBE7NteocudG
cUlrGWQPcCOXgXDY0+A5owh0cLxoRPwnUXQRRgjg5WU7Owo+BH+s+eQs5hKqPqvdhD1DIYo+00b0
eU5brVz+tUHmvXuWp+iNyanGYrDRJzLMPfSRRzG5/squnLMwriJ7RAkZn2gpcmtAmqzNGdsT980t
9pu+h3F5S1YsuPD7EB477YRev3aK8BeNSB0U5vLWyYh+d1VGcAYOOPxEbj++7amWZSvu3rmTrcA6
A6ClWHiSYqcZdGhEYcIwoTNc20TRF+XkaftA5HJlRqdD8XqCjp7TPEqYyzOHLjGqq4Izl4U4EzOi
d5uSt7qYpvTHy2t3diT8FYoxuGMklY6PxBA0w5DGtCIKZV/u7EzTtqNeOtumRMDs5aFm43dsHJmU
CRhpjqYBZswH59npSwx9igZechjfdv1h4K7RYUj3tm2ry71nN+GrHWfGYyQMoU6ubIn+TvLKnXhK
McaxaB7mCuEWIHt/34EIXjnzpxfrdyVLgEcCzmAu6yIOYWWapDlHI0oC+sUW2kYl+Rqr6ewoSpKu
AkkmTm6WMxWiqicmhETdeNmKtLsr+z5ZKbycvmHkOKSBESJsxkNYeHFRJIx6ztge9Mkw0N1GJqjp
/e6QRWG/T3q63fcDinl11cvLXifZ9PpTQinmL5QGGbh5EZ6dEqfRyNQ6PTYqQR45A054Ieq2pHGi
Vx7cMfZWHPfTx1JxyaSr24K3xF2yn/IqzXOCIetguRVwoYEmkQmofD/+UaHmpm+BVrjvQAR69zVV
hzWbcmos59EBzAFpsPDVF/6lDmPChcLD9VN0gLmKlV31VxChzfTgVbQ22Tatsn84Y00o9vI6nzlM
c4nfwTGi3Mv/O17nOKltg6ZG1kHKzN0qu/C2YojXav1nzIvOfXewy7Mzsszym1EM8SIJLPr05vQc
G8CMyMzUN7JpspWDc24og5IQXBOuhrQWgX8X5JVILFpFyah36F6YJ9mVmtT0GIzInb28eGfHml08
MpgzWmIxVhinBIJVah8Cb27Pp8XJbdjz5BXhsEYeOTsU4EMgPqCJOaHH+5RpxYyNLuxDWYlhbtZH
IFviXjnkN1aOxLmrYNgO2R7gUdJUCwNdOYjoSKPC02mc8U76vdxKDzX0rnfND6aZFZdlakCqLlZt
zrnDSLYYb4B8JDHQYj1HQU/ibsRvnkwkGKq8TA+RLcqV+Z0bBW8YKCXpYovxjpcyKZw0HKl0HPRu
orFqXyNU1qNU8/LZODuKIjGkyEMBkFq8qEQVbVAmFs39qih8U5lmeqfpnfH4+lEsLi+5E0pbQGmO
59K7KAFhqs2Dr/lQNASKDXYsqhXjeObw2YSjHAdKxzh1CyORtYWhcmFFBxk7wYYIJtw4oHw5AkgS
vnJCPGm4HzZ+iEVW2lgcAcqoIdXlOjqoPPEuVB9EeyMb1hK1J5vDKKbJA6fj7GB6F6Pg4kseNCc4
YJTKy94Zo62a3DV16pNlY5TZEZ1LqeDJljQrv5YiqxwUb3C8OoTREq956ku66iahqF9dGJ4HgylH
0MmjfZJ16fq4hmYFKAzNl/wpbecsexcMa5Wd0wQXyAhWjXqgxIvDtz8+cblndypuYnQd56zwh9KN
HPimY4gC8kfNUH61TbUmKn8Vhe9YF/qIBNpGWQ28/zK3h+HSmjyh7aOhs8M3o6WK8vPLB2hmLh77
l2T5cC+xH7wz1IIWh1X0aZNoNYe1HNAETQ3kwH4ao1MZW+UMnY5yTGl14sPElZplobQxehwzERrI
eQ2wgjvdzppg5VE6RRY6M04BdwnoGYfrtw7LM3emjCKVKjcKD8B0w2HbNmVCj+3cQ16PhKFrP4Ru
3T1VXmrpnxIt6srPheUU5saXoRPeAh9F3EoLdM++hjNLK1PdyYs1kPuJx8d35JsZM4iBNM0SO6SV
bhvklggPftXE+S70fL3buFZXDLTJHabsrZ6lFo0Hye110AhYLaRhe6G2Kxs4e5ZHAQLBNelazAww
BzDoC5smoXyUVdrFhzzOm2qbhZzqC9fwvOSL57eD814fZN4bF2jwRKiGyMywkm95LsrvZQYqVN+9
/H1O4hW+DtlczIENFgb35fjAx6HQjNjN44O0RtQuA6XTxGvy9Dd66I93TeMVK4fl1DhRvJ1fXjwK
St/LRBWgj9YtXN4+pVn+m7TRkydO+qvzGXOJGIYaQC5uCdWxxbREQP05SFISp0gJSJVmaDSKZiWC
Xcj7UDGlFg3KyZyJtyT9lt3P8mgynSYT0QEfkKwiimvOeFG2XToisxFW0r+kZVXvbqyELrQ3pMKK
5Mrkojy1WTFlb4ZUGtMlLWBUsfFh70NJkkGbbmVjdOUu0nSkY/I+EqmJRmrjVGu+wumdoNrLGs3V
5bmAuHgoRqf1bKuo0kNo+7naKN1H6MtPPUtsPLeA10IS1el2mkz8cgeiVdJX1BhoH/3yGTx9SYhb
QRZR+SGVR4H/eLMUqWdzxK89tBYNzvqqfiqVH9EFVaxFImdOO2Cm37Vact3UDY5HakQ3RfAJ4kOC
GswH2J7Iy4g0/hDL0d5ObaatHJAzh92V1ISJekyO/DIRTWOZsqDhUnyIRBC8bUbPmnZ2pE/J628x
uaG5ag/1Ew7UYl7Un1FHieiIaIEj2Y0C4cWLCC292yFqpq9dEq9lJU+3jK2yuF14TnP4PE/8mcXX
GiOTdATIDyXCTveDMWo7K6FkkKm6efXpoCYIrxzuGgV2agbHQ/VScUinKD8gORLs7HFuTD/l6LzZ
XZS91hUEmQC6guyD4UIKWbJ2Sr/qfDcN88PkIho72vTEbiyYjQ2B5MpDcG4Fnw81381nK5hq2jRa
VcwKTpmzySQiSU4vC66csFZW8PTUMys4GtxwHHYlFzZ+GAgXcrvKD7GV0NLSSq5jvaPFWKMhKBUj
E/jydT499PNwSCVAd8GHUovDaNYpOZyyyA9RE9FYrYZNQIRarxRXT7HP8149G2ZhNdoJn2JACgIe
UhVs6z7yvrnD2G0n00d6naLcxsBj6y98OxqvVZc1X/s0eZ0czvwA4CkyVZJiJIPlkkU0xnqrUXPk
wExh+yYZQcGPmuguKxNRwZeX9dyBAcCHGgVFB8CnxvGBQb0QoKYXz0Fj9BbCa3XQK2DW3eCqFat1
7rwAWpQKTASe0pLHWQqiYpJmyWEqbfq0ux6iZRMS4wJIP5I0P14/L9DWRBCUrxlxcVxUQxHJLtL0
oHUW2svhqNMduk0vm04GK0t47mQ+H2pxZGIap3l2HszvXYvpH4Ghptuu7hJ7xY6cW0FgrBZ4W54b
e5k6cfRKydT10wNcX/89iYbqV4M8x15q9TCrNtkrOzY7jcdOpUl4BPIOWDLl1eUaTqjDQvlgDYtE
5FsNmPyVk3nV21oJ/ycu3vTGaLvuuggbayWRenZJqUgA3OD4AbM6PpWDEUZDq3EqK9U6t8YQIjgy
9Az0b2zdrLICRRXMNXX343GmTLMCC2URVDxp4m06HjjUJhpX1nE+AMt1xDcnVUroN9OYjkepipwE
bOowCk7z1qgt+/3IzX+guYdO6qHWb9LCbcOLl2/AuTUEeoSXig9E3Xpxs2lYY8FatpODrgGhrChk
7ipC6Pcvj3LOflCQoNBPzI6zuphbEpvoAsTMLYu6+pvVJ0PyLfABKtFF0qYN6sujzZ/2r5Wk9sFe
6aRuKHVA2QA7frySXZsU+v/m7Lx2HDe6dn1FBTCHUyo11T2pJ/uEmLHHzLlIFnn1++H4w/4tSmih
bRg+8MAuVbHCCm/QhiUPl6Q1PhmLsmDXG81PTwzZR5iwr8NA/x6PqgAtK9gNNP+3TIomajszErII
p16YgLhc72NTVdWPl2d1uYb/G4V6PXcitUpjWzx0qggTEQ37+VSLZI65RwHeypQNnhalD2vkVRtj
HY4iEX0KKl+I2ZjbsqhqVzfLqEhDHNlT/5D4Q/eHV3qkA6+dFoUiQiz0SYAQXhUVrGZuPRMGdigr
iENxgpOeZxRIiXd3a+XX+4L7kGrBClOgFbFFtDRRJKUusbgQZd3uc8sfPul62+8pmJhfIh+xxVdP
DRIKkCUgJ2vivTlb9M4tucRDFjrdMB2KBTwrKsKV9iTLSnx/eazLc8znssmjEangMnQszvLmeYnN
jlhZDEs4WCksSR9Ff2SKrTszujXKP5hWyrsmTarLk5VMkZPqXOnhaJTizybK52/4uQz3dF4ur8Lf
k+Em5Cpc81rwpZsL11YVzVIKJmE0IQyaSb8Nh0KB6yirfAmyJCviYErj5ddr13BFsayNTEjM8E42
0b6f263npHCVZ+njUcxTsGuaIv3w6lF4r7gD174Nj9ZmDfmG5lBkU8ftVDSnXs1ovQrk8l89CiIs
LCCIB3rqWzprleYLUsRVH8KgGfbzIHG5sTCveXmU6w9FQ8FgGKRRID9tb9qyaPMO8fE+1Drl7rKO
x2PKHxEDevT8ydwVnRXf2YFXZ9hmydZEYiXp2GiyXO5AJ7WaBkJQH4psmJ/LrpUnP1bdEVUgM6S4
NoUvz/B6xxNo02v4DeUGKbBpNvizkjoFzTHMej/eucLEkWgAaP/yKNfryCXBW0U1eyV+byMZFs8s
e9uVIeCnGLsqDAsowrUxGdNInPfQR4b/Qa9qPAxeHvgyeFtPGkWY9bog6IBZsC0SjH3E66+KKSSf
nv/WkOI4yATHA23Wy4cZXHS8Q8vV/oKAmzi9PPT1yq5Dr7A10l4i/nVN/pWEyrrMsqXH0kTzJ3cP
7WUG9mPe68JevZrrBKlPrEBlxFO2aOUkBx0vy3FCc1N3gsW0/CezbbSDD0z0zlreGgr1N1qxq5LT
lUSQ7iF5NLUCucjGtAJNKZwWvNTddZF3L+a+LJ7989lgSqw9o5V4uI0V2wiFLa3J8KHTi+x7btuY
RZSZI9RucBqnOkXgZnAmGuwfNCpGHGVieU/D4vogorSzYlpstq7mbVWrZKfl2TSnczglZaKOqD5N
8Y9Cm8sfbglh5N2E+lz7qoD/n2mvKkxcNRTT4dBdbhlTpoYcDBMDEkjnZ23o0wcxVO6rjzxNYIcm
GfEIB2MbaM2K8tJQMIpoYlzb6q7ZG4X8+PLu3+jD/28uxFUsIFpw1hYW4eKMWOHSMkJlxA0mqMjO
umNkz/i/UHe3kH8ypf7ezppZ52LVaNnNjlM1+8KNRX/Up7HvsDrpcM1LMGOWgVQdZMVWU3r2Ktzs
P78U0QJCGPT9qLttrlxUQlqsmfilbOTpOdGd/ldRj/fARDe29MpeWUVLqCPS2r38tkvf5k5St4jG
FnblvGNLxyA7NYWZkxlR3H5orWX+czIiRO09FPMggAB9e50H5u+5QjAENE9pmhtji83REeR2ZYqZ
YBRV3jGnRf5YNFN3ePnjX1/3VDbAnnEfkS8D1bqcKzz1NCrpVoXEG+Va69NSfae6AhH+pF0a9SaJ
hMje4LyXv65A9s8EObYW0jB8TehWl0Pn4ACWOcoVau2dfKzy4oOfld3rzynRDYE2wDDUbbZU2gpD
nmnKmF/Rz+3RS/Ty0Apu3pdX8fq+pWHD48wVuGZexibNi9RsFnE9L2EmCQb3XoTMYeB2emQfXCxA
X1cLZuXWbAjYFkzDlUK25R9Y5WiqnNQz1KuxamBfI9KfzoaFJU2W3uE9/ybVXaSwDEY/k0SWLUJ/
c3Pm8ioaSzc23TBrvebvtIVWeBokfegHbeSy30dLI9xnWev5F7M0O3OXaBkuB6WM22bfxnb+PRF2
Q5Izx0n5jufAbd7PY958FobV4fFS5slz2nQYZeK+ZrWodEiocY+GzPNqlw5m/B0EB2Jzhi3Kv1op
izIs/KL4agKZaoIpTnux9xXtp71tzlMddqvq1cGIENf4ZNnCwupDTFV17Bzlx9+W1M5/WYssjD8j
4ZRFOFRzPGKA5PHet6LTB9wJRGo9L6XNiaMzhJrDZBC+HoYloqpv6dNq6qNcHAVe3kRXR5GFXls/
FgkHcdeW8FsOA0CI1LRDxJI+m2RMXKfjSeDuFUSULbBfeJ100T/7iJsU9CWfF4muzQlEicNbRtk6
Yd0ls456Ro6lT9xlIxZceOK+OsyCy0yIiDDu2oHmWF4e+NSaumJW+hIWtjcf0ibFca2M/nx5Fa+C
AQYhirQoufzGTm5iOR4GiRtao4WiTtzdUOmYH7eNIZ+sPGnf0+Vy7pz9q+CRAekZuy65GmfR3yyi
gtrceMlIhohO/1sLV5NdH3lG+PK0bo5Cp84AuUtBaesmPiU5cjOTr4UeQpbvVY092jzFxZ248dYo
lKCRUFuVumiGXn6hfsHXysxzPUxMo33ItAquEjWXOxv96rZEBQDwAekFkDrets0ohh9P7LfEDhGR
Ng4iQtS90OGaW2iO3HnericE/ov+NzVFdBuuWrtuqekcfsMOO7XYO1ON5OxNfY88eT0hmJmgUUgE
iQevqivkFHpsyMULrQjxl08aKvRpYOtZk/+FbYj1/NqtwOVP15YDS4sO2sXlRxqBn8Ckab0QpILz
dUjL9EuRY573H0YhowagARaL5OhylGpoezwZJy8cdG/40o4Jtl0YM355eZTfZ/7ydWGrEWXRSOFv
ysmXwxjE5lYezX7od6CIdmOM0vkR4J6Dn6zdmObZNWfvl1R6/kck2jE7JbEmfyLfIxH6j5EY3Tsr
quD48s+68UHNVdySQhX1sivtBTpksddGpRc6OWyQ9wpeSP9Q4ju6fJ5rGf96ebTrTUq/ghVYgTmU
SLayATneck07YTJFAdrecV5spIteqXyzXvZ8SwK8lZi1anFsPiiCiLWWR70fTlEyBLqWaRj75cZD
mQyvU0D9ZyjKIlShecjIyjYfdY0XrGLho9pWVp48ArBgaXztnHZAGeDxab/M9O4hvLGKgGnIQVdx
enTAN5W6ugGE71VtFA4xQPVGw1hZG6Z77cfr5+W3ojr4DJ7oFbl0uV8TWY1SB6YUJrPXvK2Rt/xz
yjDhA+wyPYLXUHees+uggPHoKK1BMsCkbW7WTCqy7FREoYwHH99eJH00WrmfNGqOe1/vIJtNY7e8
/vBbJhonhr8qGlNyupylZvdjEtFKDit8jA6eN2knHy39O6fs1hdDgW8FvUDrpNt0OcrsGyvipcfx
eyn+HAYIe0nrvTqFdgCcsAvpVVDdJ7+9HKTUOjcnNhchHWKDrrghjgUe4nei5BsXBhEUPChKAquX
wWbBkrakIIbja6gsI911hl0eS2cpAEJWP1++LG5tiH+PtFk0De3sJo4YyW/MYu8uTvUYazZHeKi9
8ugOfTkHBb5bh5eHvTlBdjzWBtQjKHheLqNRVW2T6CxjMabRT4oFer+bhq5dds7Udj9ePdjaMaaq
TwESKOomQCAKttRAOT60CEHem3rdB3o1l/sBG6Q7LeobexASPJEFtbIVwrP5cAAtF6cc3Ah7W2TP
C1ic+145zf7lCd0aheIYMYIJUfOqopD64Gd7EGOhqBp7n2rZstec4Z5e541v5DMTqGQrZ+2KzSNF
XjtA1+JzZPbFzqardCjrznyqaVi8f3lC19cgnT/uWFIWoE/s+8vtMAwpzCpnmcNBJX9YKvrlZ+bz
ooGei4v89PJY19P6zcgEKgmShnBxc4INVLS1eJzmcBX03DXA2g6mEN5Oob3x6u/EUJa7qsuAL75i
Rcypk3q5bVBJLPCf7qze2qeLvOdfcz0hmA9Q/qhJEGQTN14uHsKbRFbzZIUl2j3wspM/5eI7O2u4
ayR1ve+o6lASdfmLatmWaYqrrmroGPDSV9ry3lrS/Jz7vbpTY7kxH7Cz4FaoD9B03jbuczdKk2QW
RhjJxDo2fWtBxsESvdAX69VpkANwGdQwH4jG6VbmXHfHyi07ZYZIE6W7avTyna5y99UJCrY0XON0
dijtWlfsRWccHTU4TijphezHwfuBt8ibJbPukeWvvw+xL2kQog1ocCA8frkTfHNczNrN3LBP9L+l
HacPVo6Fysvn5/rFYJB1GuiLEspv+1RRPDVF3vRuOCPTgLJiI6pHN3eWr6TJYgi8gc4Znc25uqfL
eWN2PIcEgdSUVxzypio2AazLu240Q9X17UPiDs/a0ER3Znc9iAfSYRVSoA+MKNZmkMgrIFE3klCl
IWfolIqw9NWGO3fQjVFIWKkcUbCkt7gNnrmZkpLyUhSiN1PtR7tGYA7NyjthF2UKPvhlOrRqT3GF
o5ZCJXGrlaIZfdMmGNWHhVQuLrTZ6Or4BOvJz6xR8kvcKuuvykKM/mgmcvDSoKyb1qtxo/Rn/HVs
ZDR3bj4axRsjpXD03BWNGD+tzXqBuGY0mG8MOr7VAQBMFX0gWfWcw6RFujzG0C/F3is0c3gDVqCx
jx49sOSEoSNFNRQWV5vvKu+nxyWrpvnU29bg71Cn9/PDAg3E2muys7OgTjFqPkszLvQnED3SKYKs
bvr8oHXzMJ+GwlDLgzPqGOeg12NBNhNi+pJOXQmRxBln9aFpuGMeKlMk097tIqzntNksCwgVanSW
hwJrejs0FUWXnd2XHa2tOWn753kpY3MflW3/d1fCWn1TY68a74xOxp8nIRN/P2rREr+TkynSXelm
bbdfuImXIHEqZ7UX7+xPnPsmfnBMYVD2T7J6lxNTWofKtWr7nXKN6kNvMOM38OXM/Oi4sdM+DK4F
xcxPC5U/oIti+eFoYbqW7WuhF3NQV8KRez3D5ilwSzl8HtNx/iNrZK8CsQyFvRsz3S6elUmTJ2hr
EyJEpxwn7oFvln0ZKj2t1cNomTxEvFyARtx0KX1sWp2xtY8zzKfyg23Nif8mAa5Y0o3QhXpL6TJx
/5pboRU/+kap5FGXjYpPVuPM2jfDXcw8kAJ0xnmGZNkGuI54lP+myM4SNG2w432g49ueW+qjX+2+
7rNz1do60aUZixLMiqXQnZWTPhyzamB5p7kr1Em3kCwOSlhx1TlDLLk9u/WMDZ2NFkG7qwclxQPE
P9PdJyCIqlNWEOydBao5vIAWn+WJ1Hv+NQAGM966SnfLQIBq+dFpNoayY2xjobo02IQc3KqPHWqz
Gb6e5PHLhzSKkN1z+jZJ31ojBYcne+n14UxMPmQnJ+tVu09AwnhAjDU120E3wh4K5saq3P04C9WE
eBPn/aMq0SXczaUl211SG0u564bV5X1Aq0HtlZPZfSBtIcdgaXuNJw+g+epGh+fUuY8EzvFpk5vd
g9mBnsLAfJb9gTelgMjtggneEbTLkUx4zOLx2fUVnzcGjo0Ba+p56tHvnNk8DtoSW2+yeZjkYUpG
WNl1bNe0cwGXG+N7n4ZQ9aAmiFYH1B0b91uEhwOuo2PufUtkpn2UdeX7uxQRlOopHt24CrQi6aJA
QozvdvnSsZ+EcES585xRRMESKwNvoTrR250ga4soAju43eJhG887pxjHnGDFQqCxi3tfBoqizLtq
FtlHQ2/ER8Mesux9rPuN/rmbllJBJWrt+qHN3X4+O22u3KDK2778jtFUP+xHoGoCa8vCx8TPiT2k
jAfbLuYOQ5GUs5KWhhpOiTl532wXKZNTqqzWDPSMjvdPmXTFgHO003cddcPJei5kUvwx2I3enMbO
nEER5tr4RUkzy59nFwzcO7daiumhp+jRfbLUzPdPe7/+0q76Pvs583C7ifUJO5i2SuJ3MAYW7egb
gtNjz0X0Ro8LN8Hdck7Vz3lcfRbLiuP+OKJGihgJeO/+aZDzoO+A6+g1RjtjMZ7ggrvOQfY2Tr+c
EpZQ1H7if+cajvKTaXboq8lCR81/diNLPkSJ6/foi2GcsWtdJy7+prPRICY5DbFxQthljI5i8nVx
7CgELk+uxIPsQ9o6Rbmv56kzPjhiipfTEI+Y3Zi50X9dIldO72LNytpDqjVFsx/5lH2AvYjeHcqx
QZU9zZEBPyH5bAIMy2PZa3u8mYS1HyZRuYfB7mrriac2qgKF/1B6TOwpV2eY0SvfR/VyCktX+OKd
PzS5FXTJ5BpP+TChkNrjcteH3hIZ8xNBt23+GRm2+lIoczSf7bb13c9YiYrqa0RNU/uoF8mQh8Wg
pX2QIKq+nEqshd5mSHai6I0+tP9ZVHNvtzvZzrbYO9E4T7z5KjKd92yTWX/Ks8obeXVi2ew1o8KG
d4q9TjwX9jzEx6qxcIIu2yifdqoX0nibzD3+A97UYCcpm3hmYy3NFJ+8ZnDyfVzMvfONG0vWPxet
7YWLkXFRzc9dE6HBTVdMfnLFbGHRBkbcPfeCdgHXQ7wkIQdc/+As+J0dBtVJ48HvdFf86EBMdkcM
qjTsKWA36WYw5SJO3qezzc7XxsYuaDRZYjkqm0z7YNJoi9+mcbx8T+zM8vvAmCOR7+2OezOIMf9s
3+HDilecw034DrJ/U/3UVBdH+7qOSGxT4ohftK9Im2TuLfUDgDAMn4VMBy8oFlXZf1lpTPMNzYu6
2xfczbRMLS2xe9Z5MYtfvD7t+MYXKI0Fc1f2w06UmZ7uaqhf4rHPMof/eKa/crBrNHEDvSYoQ8Te
timK9F5MiGkL3Mn9ejY+NXbZvU8RqLYDlt5z38aIyGThjMN0dlgKS4z7vtT65oCckNRODuJmzS6r
NasPYr7SFIolN+0d/5FXvBdGvMxHT1HS3Dtt4r+btSVpOElKH2CkTeJLl2aD9d6FpqBBYl3MbzKO
ZfohE17LsVwEOk6BEq3Z/2iFbqQJCrRWNX5cRuH6H/1YX3A0pXtoYk/e0ayA4T1S33dQzzqhcdV8
rWgYlu9pJDYRz30CHaGcYuhiwTyLCl2NqlCf67QHgMP9uzz1/BotnJssFXsZeWn/Vzqldbzzu7H6
odOQT4DsuOZPZSrxc3KRJTssmHRlweQOBvdx3I1s+Mno8mOqxfZfeI6k6mA0RHbPduKn1VMZl61B
cDg2CI0XUy7n/Zr8NYFTzXX6JVNZ3n2pVKYn1KpGiUwn5cAOJrY5vafXmKEbPqtFfJwdo/YxbeYd
+2xXS90+KxL+dl/So80wKOrmt5DFZXEY8rmv30zjGA9vXJgf6iEZF+3J8co6I/KXWcEyi+651waL
DnEm5vhU933k7rA9yrVdvFReGRBd8osKBPQ+xDawyw+a1UbOybOU/WdsV+y2oU+q5F2U1EqcbQFj
4olS2Ai9Bu5q99BERqreFh5iwkhEZbN7wuBMH7CcbMr35SJtDT0FzGdO9aKn43tzlOXfXu/1ethZ
Uv8iRt8a/vSjqDUOVc/kPnr8qzaYuiyev86lSAwWs0lPUFBFqCu/sZEa1+yJ2C3jrmyGZlBHWS5+
dOgxWAIh38qm07qgwc9Dns0G/PxOtQuWIqClIx5bM6rTQw/59FPsUfU7KmjJQAeW1upwQ6tyzw1K
Ya0KMPAlubJ9Ucud6cUy+W4mk2d+9BJbNl96yWYIu7lSGnpPkyf2MdbYJoxacHTlk9MVZfPUx1lJ
bZLNan+IrcHV39ZsuPaTFzfGcGijCp20itseGIYz20eyQjPa63kVR49V2bj+jig4HR9zq8u9p5YF
rB90xU35C9/NqDj00hMO+7mQ+WHEwEg8FlqKLKcTKaCXlQPQPugHFEiO4Idd450hWhEdqhSDuhG2
ZacNTw1alVoeKC0up9MCq0n8XUC7kcdSYh2yG9GXzY9ZPXjWbsrThdMTaw0tPVpMcNVbrrR6pzIV
vR2a1voYt73SA7tL8TYXaV45YSysqMQWSpRfG3ZPGRQdkgdHjItTHVMiU6tPE96t6l2RxG65BBEV
vSnIRhxFP9iuMqcykI6KONdVMoxPfpl3y4fZdtA34b40xq+lVrWghKOqTXZRnC1+YKRlrgV17Q6Y
KvMUOg+0H+MfzTRFUOZNB/hwtPjJHr2u9WLVJWEXj5tzT5Bprc9eJpY+BX3SV3JL8uVt7z2qSniR
ke9TgTRjFGjy5qikY76ZTS+Mp6r7ULdJH5gCN6NAi6xu/3IN4rpERNHTpaZCMYVOhr4pdMRSjnDZ
uygEMlIGtSeQ6p9kHXopQrIvD/W79riZKnLKNEzoMKMAuKVWC7yv3VbgOtiNo59h0qXkzxgaxsfa
SzU3kEaT/6jzZJmCkjfm2c9jzd8tuUjvtG5uLDk1sd9a3fbacNvMuWgglQAMFKGdl6jgunl75KPL
o5rr7iiKZggx2YxJhvpknw/L88vLsP7fN6sAOtmjkICa76pXz5//C9Nawa/nYS3iMydsaY+yW9w4
iAlpvi7NOGQgL/zKv1e/2I5JOgMmeoXyglC4wuRj16Es7t0o7OOZjM+N2uPiSeutNdfjTmr6fKcq
cwUZZjwwBICSYCnB5t00JXTSf047u6pK6UzodmP9KQsu1Eypfu/AGXlDgD5+zxx5z9jmaj+vIyO+
vpKkMDTb2hIi9CB6CibUabI63+WJmN/hUJdR/Z7H7y9/yKvy3ToUPQraqDQCachdfsienvFUTXQA
QWTO3/LCLY9j57THEqexUyJJ3wCIiXsU8VtLyxdciZYUh7iXLkdFYUGTnqLNFOv518Knv5QlcPaG
4U+zJpnNaMnkTn3PMeXGskK7oSIOo3S1Fln//F+btsfkWJBZibB1calGdYE4sHBVEBnWvVrbzaHo
IVEXZX5U4i+HmjJDzo09idBtIu+AVKcM5hErk8mI71mOXRX1ECnhEIKSBrHB9buZlSNcqxBiEKHR
js0xGYf5YC5adecw3BqFYjKV8ZUaS1H0ckKi1kpk6zW+GCWRfQUJbAcW6Z4E/43d+FvshoIrzSzI
9pejqKnPFPo98TmtRPZZog/1rFhJ89xZLaztCZmTgOdkMB5ePgU39uNKU6FpgvQjKsCbcfWlQQe9
Qg5BG12qcgVa69mgjEcMCtJgqGR2iJU+PeeJbO+cv+uNQm15xfWgcEqJedshBLfgdDN1kDPGt2rX
5Yn6PJB77ygY3QN5XaNhOON0hOgOAe9cr7bL1Y3ELMtU5dXZbP0+P3VRlasfserj9C2CT5Kqq5S6
fU7AudsPOrXiTzMJT39svUiWu8gx5zxgI2ryy8urf2MNDJeDya5axT62Qq+OuXaq1Jidf5sK09Ua
46CnFUmeS9h4fHmw6y3GRQfagY7Vinu4Oi79ZGr003OUL0zjp96PnR8MypGPCkKiCGJTS8q3TVZG
8509dn2C0L4iNqHxhzzOlbpSQrrcdZPIz1XTit0iFHkBUcudR/J6LVeFLUqWaK4jl7KVyTNxiq4N
LyvOVtGJz3mVRgf8L4cDQIh7F8/1oVlxfBx65IFp229Zhn1TeE0cU5S060Y7ZxWK5U3RS26IpUWq
OE33ROv+jhLGq+8iBqZECJGXrtOVNnJfGH2keWVxNjIxHPQ+mYKmmKPX9h1dRkF9GTgpYQcGppen
xR1XdetqLM4zKqN/IWpNJdNc2m+RN9yTO7+1NSC3gJAH+kAEa1wOpZG3cHAZKvI7g6CGToPn5X+9
vPGvQjbmw/9f+63YszaALgfxkiXrVh3Ts50X3vtJDcayB7hAWTjPgeTiHI0c28tD3poXyQDgmNVK
nCD1csi+151+noriXKql/D4NxfLooqW1f3mUWxMDx7H2IGnhw76+HIWGlt7WVVqcm1Fzjw252M6f
Z/7RE3lbY35PPPXGeOwJ0JhUsQAXbR+puUNaqUyT8pymmkLHqfjS0+sMZD6Gvp79/fLkbhwyAGca
ex3INhyKzdawB2eQGm7R58jbly4aGLVVfDQS0pzGNKLD6DUzVbV7mkU3PhygbYCttJ+gA/w2if9X
pDT7saxyXKLPuSi9b83IZciuVPfCwBuX1erNRCGSQjWd6s2D1Op9hjbWUp7NHA7sSC3/mFRm/ti7
y11C75qRXGQsLhIiBJyat2JYvC2JArkttD3mqDm3ow23tlSJIwMECVVOhd91umCizfBJ64r+PRjM
7seEnroKse3uhoCbO+v3UEDmj1UeTWmQTrFvPsyDbxaPXd6bxoNnL6IIuExoc1Z0PYaDm8p82g8L
bYUz72hDs0dxxI45CTT2EVrrLMuJ10gYb/xxkPJngn5rFraSD7LLwYpg55DmSEPnZlvH57pCWGNH
e7DMTlOq4/4bWdhqoL1tujVyWCLKHwTIE31nw+z1wHguBBS633b1I0Tg+k4efGOHYA4JbYxTB49o
q5Qdeb3FHsmqs02f5psde+qDqRL/8PLu/51Nb74a/X367ivi6FqcUmfnecUgq/PUmmbzKMbI879m
IqM7my+U2gPNwJznTEOQNp1M2kk+Yfgbl3v47nO6r53R/KV1ZTedvKhrWuqzs0oOS9yUPwVMWjts
MyD93+WoJdiyUoCNw5dncGOLQ/eHvbO+IgDcNue3HJEIofZWnYXIxbeCPTiCadP0w+wIW91Zrsub
6R+hHMAK4H+g2ZHTbc4TiihamyZecZoco/hs96J4yH0btl1U91+NMjPuPMSXl9Pv8XSNQsgqMQfI
egux1MuhFF2cFSf8/bTyY1vOdfNVZH6Gxl3RLSUlYgFIpx+XKvkhm4yK5sure7kL//cD2L2rRStp
0FbUDIEsCkPzUJxqeFBnLeubt1ZV35vmrVG477k2eGQIOjaRQJyL3EqzpTzhNPEDch4pMk3+4+un
shrnEpeurLWtxxS9NELr2kChh+ZuszMheZx5VKP6zh653JD/LBkVBRgFq7YYYdTlawm2MjISzPZO
uQaMTxmz8Zin8PH6tM3v7P2b62Z5iEKs+n0AXC6Hou4s3KSfylPsmtgMZXWthl0bx3X88B/WDokB
RHlWFNI2iVJz1XhWhupKX7fRQcRV/AZb6PHD60fBNnuFcSKbQL5yOR3YEsWMARkqPNircNlkzbEy
3Xul1FuLtvpMEl+sZKYtFBYoXF+ZGipD6Vgmb+0Y70SsmqapvxOb3bgr1ooPGT14fdKgzcXUYm2q
Z4I6AUrM/b6kFzLuU8tqkl2sGpTtkPQQ9zhot+YGFwEIKU8Gk9usoNW33pQ3qIn1wtDwvEbAI0/z
e4i0m6OA+EbAi7od6LfL76Ts1HGAYFQnbUT7UxhIy01rd+fl3XBDJBbcGZxM9DtAvUHVvhwGgEtN
11xWp84dnma3nHcwPzFImj4asfwkZP84jNa5Nu2HZZ7zXWdm9wqiNydKiZCdDwoHtublL8h61Ztl
tlQ0+kt5GBd052QimjuH69aFQUoCUNq1CaC2eUO5eIMGI7I6FUz4SBeqfwufpD3UTnbPNezWhDha
qFFTlVzFZC4nZBsqIwbogO1MjRMMneMGKolfLe9OhkWjAEESXmSO8qbY0xnDnM1jy87vc8/eJWaU
yrc1jfnoUYC/+/XyPrk5JyobNlcuw3mbN3nOtRzt3QqhPvS6gmZMu6emMu/Vqm9+pP8bZavcRXzW
9LqFHGBr1eNx0Q11KGyV7oCB33tzLwso/zwglN9X0WvqVXDYLz+SWVYgGK2iPhl0/d+WaStVQCgV
BT2lzqBGV/kjx+KeeP2tUYHQU9Qg1aMQudnrxWzmtJhFdWpMrLQPUsms/1SPxfLFAa32xwx7sgvU
oOntf7j1UelbXX+BuRJkXE6XYXLBR+P7ZWCCUmwzRpBErrznkntrnwBxpo22kj397Rf0k3wBlAkQ
qWvTeV/kcX/AXHX4L7cW1wVEAU4yvPx1I/0rs4OmkAvXHOuTyEr9/WDl1SEqzXZHRdD5JEqgWCqd
tBBg5/TdStCurJdxPkkPWZ2Xz8XND/qvH7LdRglVuMRG3LScx29xTPMTgM9zLrqvpE1NoO6SAW8t
MGwCWhwGURYmopcz5zIYMzZQDUSxpSPaa2NgAybfvzytm6OgyEacCBmZ2OdyFLDqrdPo7FOqZgp/
3Py7Vvjpnbj71mmHf/z/B1l/xL8+ooPZlpNVcX2yDep7EyynnY6s3kPn6q9TIvnntPPEuWvVCCeV
renqAKAjdXQuFtMR/mfkQPOAukP26+VV+70s/5fnXQ+z7pZ/zSgGidHoBadsHKYf+uLsKs/46Gvp
H67WI6kQP8l+eJcoSa9Gvi3MiQ7E37VzT2fx5rquwRDlFp6H7VPnCLCqQq+JTwB9PWb+CDQZLYHz
MErnTnVx3d7bCVPqZj9SrqXWsnnqtKG2BQyY8lSYcpUjEkGmjSguqC9Zm2R3ztrNwdbKP7khMkRb
BSLdUV6VgC06LW7bZwGQUNGGk3CXCnRwaowPWU5c9h/iBuLLlUVMNgo1//KTut3oya6ZVx3QZdm5
aFntYI/Fh3jSpjvn4dahW19zqPIa/NVtRQ6IkNFYIxLbpWp6XGSXeuh2tltNyfHlfXprg9ChWKMt
ylZUlC7nNDuYABd2Vp0AkcoPvTWZh0LCNZ1NgKUvD3VzTivZdRXNWWOHy6Gi1jUS+svVSUpa62YV
i6O9FPcIarcmtDJRLNpPaGNuhYa6xJejMvrqlI8EzCM47l06Dt2hL8U91uftoehRrkxk2OWbsCur
Z7rnS1Nhx9RWVhC3+Bfu4rEFkG4oC27Xq9ePRVulOFflFBbycv20vE0S0xuqEwRw7vzZmHfeZC13
UtwbkyIjhLG4Eu9IDjevmD4tk0vVKEN73PFB7Q1T3YT9UJvGTutUfu8grz96c2tQ4cYMBFgCRYJt
y0WNiV2mCzz1JY8L8QZxZi8OEiDHzQ6UlFm8rRvfKVZQNDh2M0q8/s5JuzXf1ZcdizxEb66417GN
nXhmmNlJK+fhvexmFaaguR8MIq8vr/6AJAK/KxVgIehlXX7ASlfCEJiMnqAFlEnYVnb9lbvj/5F2
ZsttI8u6fiJEYB5uQVIgJVl2y3Yv2zcIt70a8zzj6c9X6r3PEUAEEezT7juHlSrUlJX5D+Gey+DG
kGjUi4o+eqOIU6xu7AGYh2YlSuq1E0apFihbz65N7RCj7rfz5t7Y04Ti9ctWo01nr4aUKpOZRqme
eqNqMCL4AefCGe9rj73dpQbrkQSPRBnS3Opln6lmoY81UeK0zA69gLJiN9Ye758eBw4+zXK8Z2i8
LKcHOmEttPiJgg3XLzyAMzihvvX37ShbkyPapbybeD1xkSyjxLQ/5FZCtdfPHCRtRyRU3VStu0sK
xnMn0xdff7W5SNrIDYmDkcDat2Ain+tgpqRebzTlc5jXvHELZvKhcnr/RGccExjNQUnk7iHSYUEn
k8qScOtdfUig7CQjFPq9GbHMQxOX8SEHJ38otXGPgLoCr70tDfRkxIwhUk8LfHVcVVqeN33spzwy
lL8kBbTxXJo/+7z+Zg+ZBTDUTV+Ug34XC/p/okKnpCaDwAyFiuUkOl0FQnoaKc/lvfUwm5J6MiGv
3J9R0STD8BhTLtQ+1rVgJ+yoVfd16kXWnLjyXOTu4MyXaKCApmX+v9jLQglIaHLTvAKwshyU1Vk9
CAs18eTQLj5ZmakL2pfu7NX0N84MVCfoIIgEnNbV6h5Dgaq3dSy9kbwPOhfTqeKCUUi7c67vRVlV
KZBJGQMHI1JPLgvtbPt+8qSZyXCXmNE/C0HUykgCUH2nUrv8ZlnYlKh/5hy1kJkOSUPXNDK6Pa3W
jTNDnOT/N8rqi0Gy41dXUs6MzqfZEhXmIR6H7ASQ/74GtxiQkC5DY46rX5SeV3dHP+VgPlNTw6p9
pHIfVNafuTbav26fENeTwwuM7FaINNLOWwvpln0bBtPQqF6QsQTiWWtOURztnUMbhwNQPsDRQp0Q
tUZrNRhgVUMySJHiBTI0MGn6ZKb5w9TWrQuvx0vU+IOlJ+fGzDxsuw63hygOnuXZi6wAZW+hdcUB
se5cwU4psNKTNC+VbKt7SFpN6L1BfDjgy5M/+lkSGHdfYEA6ZboFDBUu7BrRpoJRl7OAkHbntOcs
S8ZTNoftToL4dg8uR0bNCjUlBobY4tWat50YaRU1qjyninELc0RWdkiDDgAWXfwcICsSQ7U3gkKN
vTbuuvqoJZ1fu8agpQAGy0CaXDkc0/axgMojQX1AEtXVWzWpz/owkQ9FQ9M4bgQzt36KI7n6GRVT
8XevTGV2DKSRf5/pit+45L/1BEkkD0M3o3SRHDJfTeGD5XGNNjPaXL9KA+m9j7fn9g2AsfoEPHQN
5pZ0BATm6tbpSN06yneUeujWxXAezSK4SJUBrWtsIcscE4zChkOFEN/HVivhIAzDPH/xEzADR9KC
AJcwqHPxMdbypD02VddpNO3TQHny+8KK6Ipr7R5g4PoUQe6Vy0RkA7Tt19gVXSq0KPAdKqqTbD2B
MYrcvO/DB1npkp3Ff72/hSgy5QbGQlduXfozWgzt8lYrPAvF3mPazd2h7u/UqhRnlYhCr0JAtQCu
rI7FtBikcqylwjPTtvTobbQvoV/eJ+z1P1E0hORATgk4/mqunb7nMRfZhZcGmfM8QUN/wLnCv0sQ
53+jOIL7D06UOVpeJFpcyk49M5Y8oWJZwIo60GMG1UGNb+eYuM4K+Wy4EXDA89yh/bAMldpVXnUw
ub2oTesP/Sgrn5s67k6BAU0dDU7tEEVNvpOKih96tWOoY9C94l5BV2sZtMyqScUhA7LpMKqfTS7n
c9MUwQvSV44Lw6R56Ap6kI4lGeedzSrylnVo0Uyi1G4YwEXEYn1XiYMw2Ug+Bsae6qdpeU6aIgkO
tL+ppQxt1XzTDd/4nqHgZ5yHXm6jA+zV2DyNkBetQ0MLwjzd/o2urwbe8Aa+DApyPYJmsvyFWt2C
aqexopR6BA2TOT6+h0refqVQlj6gPjH++P8LuMrsZAXOUJyzuGQr+aPrc+Nj4A/9q2wk00vg7/mI
bg5PWGGBb2GdqeIceve9S9U36rpjeGGSt6/YKnZ/6HJufunlDgmDoduZ362zRiWPVNg2vBKvIBuz
HuZ5yLFm94X/nwbrHEF26ncylq3Dk6RIB9IFuJ/u/3JQcgzxx5c5ZhS6hCcwx9LnZNSaD9MoBd/u
ny1kdWQSPnTyeZAuQ/lRqUMRtQlVl8Nvp7bzsxTKjssHtz2g5NkO8GlraPTyTLyFob+wPZfxnAqb
UvTqC6/MzPRD6VvqIU8L7QQ/1NjJHbaWhsDWUDwlKcNRfhlKivxeMmxq7yFdjQ51sdkZvQ7D6NEt
HSj3j3IhOfHObb21QN6wf2hACtH8VRaIILOatBntvUzrm8atM6sunwZZnvIv908cSQZHqmYgnblW
gYMLNkxdkpWeLUGbS8wg+GKEcnqUkHk9oW0x7wxs62sC2OQ6t9+abKuJi+e58vEYoMFGLfWQ0SWq
DrliFtBNUxOQbz/t6eRfR+Q2Z13CNoFWgHTncv7CaUZEKhdLM28b16+cycWV+ldnTl87/GJ3soit
aIIXxeIEL3flJVKPVdhqQ1N5/azm8cGqR+PYO5P125AS++sYS+an2xN4vRMEwpxvCUpFhuayGl7p
FyVfMq49rZH0k97AdmvKoT6GQ9B/vR1qa2yQXFCqh6MEhHN1nphao3MkG6VXgo767Kdjm7i+L+uF
q3IjXixQ79lOWeZ6H8CtBdsmDIrBJKxlMysYbXKEJrVnSkl0MkY9Oc7jfB9cXyQyRBHamQgKM2fr
059MHgvpeCy9wDA15JiHcfqZVZI9H31Ni3cmbGtIopaAsZeo9a+3dm5kqGzQ/fTCHGq0oDkfaycJ
d+owe1FW+8wyw76OpaLytLYNj7keaUdAtntawtdpGYAyHcqMQvGFRbFafCOE87oaR1a7VsWXZFKV
/3RKpJ8GtCT+mCSlHgD9+OPOGbI5NlhWlGKgfl4BzcLBtISsTOUFRVFVrtIbZncwAmyPj7cX/Nbe
Ela3/xtodfQXWqAleptVXgbl+bFoDOnURUX/p9OiL3M71HWuyZfkRUCGBRL7SgPU6hIkGXuz9IxJ
QcyiSEpY5AradDnixqGr25390KV64ll9Nu9kI5uziDoZj3/+p8ixPCHNHnc5LYgrD8ndS6bJ/w1K
CU7t1HpVHT9EwfDz9lg35+9dvNXl1nWWM0cV8Uy/7I66HU1uosKU/xdRqCsAjcZRh5rKclR9XvDH
YvL6HqkA6shozwTafSrC/xwdoBiYMLBSdHbX+yyaVQ0WcOnleRec6RZyVAVK/7mm+vb5/gG9DyVW
67sctcMMaMpMlkiXBTFC1yA3UDGpdP/Lv4iDvinZMBkW6NRlHMWoLXBMXeWlPMy/A7BMzIOEoPAe
v3brOiH1QFcNKBitwdWTQkLqK850jii5qKZfUoeejxSgRevKZmV5Uo3fws4m29rPZBR0mdDP1rBx
WI4sUMwhxUqsotgUhWctr42zXgTjk9qoxuvtj7gxODruOp/QEmLh62qCFfka/qFjDVOkbFE9k/vm
ueyUOT7SZ25/VYUPKet2yI1thcGR0PNFPRGMlDhi3q8POUrpEYHby7LR/Im4Rxe4ti7l4c5X3ChR
kk6B2BM5I0+h9WPckjtOIn3M8S3onFelNKNTDcn/SZcr/xmsgf1n0lTxgz6atgfszvnTmKRoz7Rt
Yy4pBfA2psLBO2r9uAk0bQLfCuzSTIF0hp1UPEx9EEau5Fvj3a8NBvz/Yq15xLlvxlYRKXxZiCKH
yUlM8si2OMw1Jte3J3FzWG+dE4E6Bmy+nEQtz3BoCJvCm1LqobXRNhc1iPyvfljGO6PaWi8CHyXe
NgK9vzogtQJhOgRUcJuOoC6pll+8jqUT3t1tgFH3LsrqcokwOreirBP22bF5Hq1i/JZLvb2z3TbH
wlqkFST4MG/2R+/W/jhbiYaEClgsqx9cqLLaqbPKYWeHba18qIiAaVj0SHWveZ06PiZNqbLo9L77
gjJV/YdKc5feQ+h25vBY1cPDgC6fC4f1MGt1u3NRb4yS8GCVSPNBpq8vmxolRGTmWIcSCs0NAnSD
c9RThFB2xrlxeJHRCXIdfxAIWJ2TA6x5025AtoH/Cj3HnqtT2sg2amK2dvHr9H7HW/wkecJokMOg
D67xG0NPkRmPphzctpL8HGNHfpWn2Tre3lpbX+99lNW9ho2pVdemn3th75cnZOPhKmX13/cHQYMF
HUUqO/RZV5sK30jJKAIr99TKV59zuTdPLIb0/uyelAONXBrVkG7WDfkqG/o4zTnqFZAoTz26eM8G
9OmdhGMjJwVqzpTw+KKYfMVUn2czoqAIth6ixF9JHPffFDV1fvTY/tSvVqFJ9SGeE/uJzHZwvNsf
cmsNIjICxIuOhRD9Xx6Evt5bxhBnlLAd7Smf/eBQ5uOLqnbfCpTVdoJtLQ1I4bhHEQmbhtUhZRlw
6OjIoD+YJeVTFpj6Y94o8Z6wwsbhTvWa1Iq8gErqutkFc6ovwz6miJqH04+hlvRDJacJKpmRc/8b
ibIRUwc+jg7bGnjlQGZMGpnFXsxB9gP6j3LJDHPPKWFrQDYYGuB+jIqXy3KSpMxIszjVWIetKj37
Q20cB4yrXrLODnbOpK0pomRExxo4GWVD8ffvTviqVCgjaoTSqyI7ZkM2H9GH28sQRQljWXen2kb9
F0KsAO6sfVdCvxjy0Hdwv9Lt4Tg6EfJdlls2/kfTqv/Lqzp26f6i0Tql90MZRGi0CUitRO1o9S0d
iKVKiNygVyJLdqiVXv0hdUG2s6c3P+O7KKvPGMxSOKOIBY9kRAPWrSI9esLAI9ip3m9+R9JDYJri
eFp7VOfVBDCgTCia5uUAvECeoPamZfAQhd34SZfC8MWkY/OYOj15o2529un28bFxdolyPtV1vqhG
TXq5XFqzUyYkNOiSJ5HzoQiU+NTLkvzHVA/mB2jq4cm2CsvjHzv3qc68PQnBpFDYxmQJJca3JOLd
Sg0jKw0bCXhq61j1iwpp7FumjMaPIjLvk6z+JxTOgaJAIXq7ayhbLRlV1UoRmFHUk05RpxYvcqya
X29/y401wxn8/6KsHhZNkISakgCCRZMXu125Coyz6ZR18PAv4nD4cl5B6QLFtZwzB8OBJqkYTTYY
ratB+qjdZMKEZecBs3Fq8TRDEBs2P0XFtQB3WcoFskeJsLgrTinSwCd7iP9TVsX9qCHavKQcAjEE
bGTts6uoSBBaKYGiMHeewqb66KM8vpNgb40GdrmmkxXy/FuDh23SgKiboaxqeNnpbdl9RIw0PGZd
PP2+PT8iQVodjnCaERkRRWAef6v5KfqpV4tGIVLVH7Dh9lEPLmTtlMCb75B0xA4AiHs5Xm6H3Vp+
1GYFjtGBD7CuAZuq3HGWRJkXm6Pp2kqZHHU1s++/X7APg+ROm4ecd/3GS2cnySQL9LoRZ/GhQj/5
IbJ2M4CtsbBtwdOq2ABSilgucSRvyYKrFsOkwPJdq+qKT4MWJDsFto3Tl3IKtVGkotAXXI8FPfYS
JXkRxUn7ZwSHZONkQA7+FiRdgel9ZX+VjCA5GCEq365dxcrOx9xYkxS2hXAFPRCqEeLv3x2BUj0r
vMgBtM8zXIOsgwOXaP34NFXdsLOZN77oItQqTywMXEliLJs8uH/W0a6tnxo3+L8KAkZJ5ToTJ+Fy
PF2ml2lLt8iL1LQCy9787HFouv91xyFBWQqkkkrRcrU2SqVRkZTlzszlEKDSwG2hkOWfbu+mralB
1wvZJZpG4ppaDgX7zswOYr5XkwZ54TpRKx16I22fo1oavt6OtTU3//DO2VSQ9laPoUirdNReeS63
bUVf0RH0MjkoP/+LKEJ6RsBDEIJZJe+VNNUlYAwW2xCjparoVerhlTf/dTvMxqYC+MfrGwgg5J01
LVZu9RE1355cFx+NT/MUml3l1skAYVUvzLpxMznspqPTNVV1SkK89PoOlZJxZ2ttfVNOQiFISF2R
zHs5f2VTzmEx+JnQTv1riiPlxVaibOd9uTVWOqYcgzA2QcutPmnW4F6kaVxcTofAbD729iGw+j8N
o/0jVLVnLe4/9K3auoky76CUt5YnNxkbjfGBulnlGgMk6l7JMrZzaVhHIax6wkwcDHiVpDs7YXOQ
b4Bvei7goleDhOA/l4oJH8s32t8V3hNFY9UPluN/m635AR/Ej1qnfc/0dGdXbKSmbz0JGga8bylF
L2ew7fygShJIZ37eVNmhQkX8u1apzWf0y2vrc9jKsfkQQdKpTxQTpnnnctj8wlyjoKCptwB1X4ZH
DESKhNOoB7vEdIFeSv1BVtL+ZIBAUd3bm0aMZZUy8GFBeIreFsnJ6rSJ9CKpLI1cWIlk42jKuVbD
Oeo1N9B52ltYye9Vp7f2h9geonDAU3sN15h8XcUCgKU7FkKuYZKM/pj5srbnf7gZh8caulDiQl9/
RihonTShL+z1ipN/zsx+RpgsCu6v0VpgwHgB8crGw3c1WXpXagwHsG8RQd/DY7l8DuJR2dkJW2MR
e45kmPuabHW5JPS5wQGjZUkUkpwc06hEF19PrNfba2Fr4b2PIn6Ld0lBYja02Xst85zGiX8XJeIT
jhMEP1If68HboTYHxOX25tiLh9kqlJFJXUkdl8npGkxLqjI4zgB273+vgDxnG+NHyX9rcqCML1GR
G3w2OrrJb7PMfNcsbO2/t8eytYWEJR+lD4EbNVaTQ9UjnLlcMw/gzA8Ilq9K3zgHdAWxPxj3kBAb
KT5DohRmiKTqSrUDRoBsp+hZeFPfvIR26X+QMnP6gwvR/AxTAJCH1u9caFvLgroH2ieICVPBXy3x
bCgtybSomNLRqg7ICBkuLoTzQSCOd06jrdG9SVvSWWGU645HqCR9hWY/l0vUdZ8jpc5TpKKN4IQB
sv+fFnW0E2oid+8u0n3oPg5PC3B48H2W636O+xGrjCY/W3ZTftSSDHOJ1LrPBZkjiCi8mh2hDvKG
kV1GoaRUy1OnZ+fO1sb0RS2Hdv5kmX56nxHyP4FAzCC7zQsGPtgqqZN6MOBNlKZnSHQ1PFU9dNsI
Ddo4afZuj6ttjAGrELmApSKIeuvXUhNJ6hBj/3DG1cpBrI205KEeNfXeHUaR9I1tjvirxWtJLJt3
BxPdJPDuVZicSfzDx3ww/O9j3DYH7AgMTHSUXavIqyVPv432CqFIKDmHVp8w7JrRGLsqPhthWL86
kjz88quhu8B+cHYw2tcCOTSfgTUprApyVp7ty8HlxtT2YVzHZ2WE6auNxvDUx+r0sZ/k7ntdaDb+
G53z5PRD85SXbXIumjz6FABTOt4+x64nk6MSxpFQymEu14+BPjMa38gyBj1k7aPcJsVDFMfKTpSr
LU4Fn1eAoJTA2AO+sBxuH2Km0pZ2dK5lFcdeY7RfB6efDkE0d3/Vozx9KoYZ/4H7x8bWBmgIBE8U
r5ZRbaRIqB1M0Vnupvpzp8nja02V+V7kGGNjdAqVJKTvr+ovEma9dooW8rlCDO2QVC32YBQtdr7g
1X0jooikDVleEW11XNlmVirBYETnZLCyT7UW2j52VKGeAnmvhv8aOhDR21/vzaJykSUSEjlk3jSs
UpbGagNGWd8hrV/G51lNlOhPR6qT3jWVWtM+SlSO57M9l1p20LA3mA+d1ds/R92s/SP9FNk/yWVS
t08qfX/J05hi/VBjwZa4s99jR9FxKqodBfu4yD7KnR3LmH2oUy599nWn9V+UwRmGpxRxPvNRaXEI
OMV+1NeX20O83vFkcLRIxPekFLg+yXiO17OshZInmeFQHFCXSX46VR4AubXi5vvtYFcPDJH3sMHE
W9jk3Fwl3eGglQFPmxglkrJ8sOa2fMJ6pf5oF03/rKe+/HsCCEbN2Om925Gv9zjOyNyr6DmBJQP5
stwHJuqdcWPK0VmRUvtkNjkAEIxadnbb9R7nafpmq8qXFHTWZRQjsStTaUz2eODM7ROPRDV5gN3U
VC7gfsU/gqvokjN+WSDp7hwgbybaGuxB9h+7Y/VpMy3gZ2MTd3Yk08dpppfUYzpw2d6bFGF/CsZW
ZGDQu2GuLYcYjVJkGvUcnTWs3j5RLipzbllbfWj7FgzR7UFd7XiCUUkQ1A6Iu3ASlsEqoeZXal10
Rg371yxhGadPysuA09cs1Ttr82ojEMvmAkCUh74M0ZaxamfuCqkww3Oh+vWpTX3zzNFcPfmgHx9u
D+tqmVD6BBgkRILpxADhX4byC5TtszblIJtiJf7QDJFhvA6Jav/MrT7EFamTgtnNWyvb6b1ujJH6
BdwrnoYAhteBQSyr2aiH0blveuVg1pzTfYuLLS4le1IUVxuOMQr7IeYN/P6Vdm89DiGtB7aCHSN9
1yRl7frK4O+s+q0Bse55wdPmFRWw5ZdEbU635yCJz3BTw1MaSIxFk3HxSoo9tP71gPhoyIjydiPx
oxG7DDVI81w4kx6cy2zsT/NkK6+pU+9BHK8HRPZvAZ3gmKIuue4AZWYVzLUdqh5GRslfGPEFL45W
xl+Dmo7vvauQUEgnCLkOWsprXeycPK/E1k7lajK+ZHXwWHbRa54rP6opf2nq8u79hXAxftMcwCrY
wzVsQo6o7sJqULwybO0zPkfzITbU8jFFfHbn2Nj4iCwIgDlCv5+Op5jKd2lzDfAvBP6veHJufZnt
ZL6ANU9cBR/WnWtlIxJ8A9oy4hXAsbhaFB3MLHjJiuKlU6YdJr3sDmZpyh7EcGlnuq7PQh4crEC0
dJkyqGDLQeX1lA6mjXhtEfRoEUOCUdLklx1Lx5ouwE6wjcUu9BWFYBIAKH1dyzW1QJUbAGVeQ1/g
oxz18XMrF9Pp9grcjMIDHcovr095DYRWwNGWcHoUr23M6SVCI+ckh/HeK3dzjkBAkzoKVZo14KSE
v91TSlY8J4c/5MLZpdRXOX70q6rMZq+zuh1NCKIBseI+WU1TaAeQv0pLQWlxsA7KoNQPs+GUD2l5
v5YcT1ByNhIbhG2pFK+WeaPpuKkBS/HssDaeoiqPz/lU361uLKKIhxGCqcIzYvWCaCLHTpzY4PNh
O3ppcr178Oeq3nlBXF+JLDPwwZBaAQvw+lyu7tCvRjsIExV2khA5lDM5ax5my8ieVX/M8UfLYJ25
vmzF085Sv54wg84WcGgQEUK/eTU+NJCkKK51RAzjwHnKEGlw29GxH8O5vFv8jzsKyInAcYH+4IJc
DlLCHtzqMH/16pr+vmK3xkGxp/ts3SmDEAW8Du5b1CeQxFl9SiCfMnVsZ/KyIB1cZOZLN82maSeH
ud67GJ7zHGOqVBkwyipKGWYzJsnhDI0nHA488NVj2dp7taOrBwMEcOAWCL5SbxFPv9UXKyXbadJx
hCqha0+2n5t/651SnnK7iL7XmHcem9DJv6XFnR5b4ityYsBTB2pKvsT7aBlZlgdIzPBevCYY63PW
BzNpmVWdsjK+GxEkQnFXcUKhE8ILaRkq9WtrCKHCe40NJRZurmG79MfTy9Q02DVHnfUgfpns0OKZ
+e3eIxiEHFk6ySh/+H8ZW1eLGe23yOQCU/zfmBzPh0Btq993RxH6AkIfHf0OxFeWUSw5tno/7wwk
p0ITRTI767+2cYnr1e0413sZrIBgFIvSEmi1VQ6fYn4QVhixe3kTyifYr/2xnqbsGIHtOd0OtVr/
3I4CjQfSWpwe4mZZDknqiimQ9RCdRCv0Z3fS+gCfSXnaK0JvxjEtZoYRwc5bTVBSc/QWgKku2mRL
ByUM9VMIi2LnEFwdv/+MxoHzQpkRM5ErCZlinscwJkqdx90veF1W4sV+0NdHOVOnv/vMTrRLNNlG
thN4c3jvAq82eMD1AibILC8lam6f8bPLvrQ0kXfWxVYUfJUYHAOkzifWzbuEsGhhX49GXl1yi8dc
jvvgOayl6ef9S+J9lNVYJKsqiybLqouhd/OHsLCdTzESGnvmK+LHvKtJvc0VGDFqKAC4OKBWYdTB
L+Z2SqpLHPbPZjt8zhnZwei62R1L9P7uHxQ3I21oMlwgM6todpD6c9xmLd41jj4ewaOVKf7Ps7xH
qN1agmS3nITEooqx2rvgt1qcSpIWkdMGIFUuoRtB268Ypz/CrurzD7IfBuVJy1V9z3pr44saQLgA
FdB+Af60OoALTIB0qnDdpWmBJx16GWjIgzVmyCvXra8ZfyVZOoDwuv1lNwbMYoQzgboQbei1kn9h
KtVscKXg4hjEbmKYvmeRIUQumaJ88JUqfrIlvSl3wm7sBSBYuOfRuxWWCKtC0YwvdzKkM2FVXJzd
tnCipyyc1dfbo9sMA8ZQtJeYUnkVxunyMnGisL4YfuN37tyQk3wNoynY00LZDASIlAI+ktWUG5Z7
G+GnXO8jk73dW5E7Yid7kPrxTtsFselolYkek9DG4L5eRqmnUqUok9QXTS2eR8nqzoYy+97tb7bK
dggCPV+cIOwCyvXrnZ10lupXU1NdRqNNnqyy+aurKurNgZ092ak6l5/8wDfCY5qrGFvfjn29BwDl
8UCnsgFHhHt6OcDCUfFnpzh7icuheS3LNG9cSRkmJP8svMthMTfFnV3Pt/EKvKaAfJDdrd/phpnJ
1qAxXr0gETlUFPNfywzqy6lMh+miW317pPfZ/nX/UOnfkSIDZoO8vErtanznoZSo9UWhcV178jiB
HM100jAEH9JIxdGx0Ked/XC92wG08MTh+hEll/VYIY4qdoD292WKx/qldLpO+SNHmCD9IDnoW+Hi
pEsR9syzU//n9nCvN4go2YJ1FMuXytVqg4BHMcemz4pL0PrZky9lGR2M8k6mlJhLarVghmhj8/pw
xPjfXbHQA2tzGobi0lVj4klqVX0a2mqvVbexSgU9luvBQvAMp6tlFHDGdh6naXGR0Qt7MrPc+TuD
937kWZlngIWy8u78hGEBb8DFEBQA+2MZ0NZTcPmqWlzqYEjQRusiL4yC+wyqEZASH4/khIMFjRou
2mUUiCmGjj9ccSnMqTgUgdm5qg9kTyv8vTLS5mqAriIQ5pwy63O5ln1FgxjDFxyM7sHuhvyipeNe
1rBKxP8ZEK0aeMYgiq9WOxdqqACeKC5+TD4URPV87PV+eB3qqHm4vbw3lwTzI2julOLWpaoqNqwG
SkxxUcNBuGr7WCT25YjwgjIZ1rPil+p9VfR/BkdVm0Imwotg9ZezpQYFeSpmTJdRS6wfBiLcbiFb
0WvmWMnx9uC2ZovzkXUBpY4LbpUU4fKAcZU8sTBUpT+hdGUeQwBd7u0oW7MFGwAKP9mXcEBYDqgR
ZJFRD8oLuqnd1zitzdc+cJrHoJL32OdbocDFs6HYqkA4tWWoXmrNqk4JFfLkPgRNgvVomxvHqcvD
nRtt69u9DyX+/t2JxNtsrmj5FRdHi6viSKXbjI8lieDOdbIVBwQIW4oblGLIao6UXJmVUQmKi5lp
40MSGqZX66i93j9HoCWAGtFTEcXM5WiKCiBzVcU4DuRl6T/DKc71gwLBwX8achu/x38RDiFgGu0s
cmst3xzLQ2vn1szCm7ryqAdOeI7VKnMnNUl3NvDW9yNH/Id9KHqLy5HB3EDMo+FM56vNx0LLZrcu
2+p494BEV5RrUJR10GpeRmmL1iFOxaZtpcHAxaRr/0S8V+0/UNFRgp1oG7c9ECQSbGqnaOnY4tB6
t/bi2AhyNXc4W31LPscZ8puBOrlTYLtJKjWHRA+SneV+dQ7SkIV9zf0usNcAFpYhIwnGBMJw+cXK
JPmTGb+U5aGU5/Y4IJR+uv0xN2PRnuIeoVFFKXMZq9fVUqptlrw9h2RNUtrV5UOR18xaE8Tap1qy
hp1D92qV8IjgYUh6KvxGr+pxZWqEuk8D5yLj0fghpTJ8SDH9+OP2wK6OJxIF0c6hnUghhDjLgUn+
qKd2mxKlMIKDWrf6S1FM+Tl2qmnn2NgKJajs8KrAmMCuWIaKhkLO7Rzl+nEMCpfid/1QiqO9jaPg
Pug6y4KqOpc9JkXsZ+7IZSg579U8nZvgUmWpcfYl2XlROyt9rltTvjfZFKG49UVPh7bv+gNqpRwW
1mQElyC2wuMkVX/mybTnhXi1/ISTB6ksUHzQrdTuluNJ89S3oqa3zqoxv2SK8hj5g+1iXfKll/w7
+wOc6TSHaFDxVkZonU7IMpgP3iPXcPG4xKT3J7P1w9S1/dg/VvyzOzlDb8GEJQU59D+4o2UwXWkD
4S2TX2IjVo95ODvurOV7QMm34vyihMQLE4g97SluYBLO1WUCj3koHPCtF1tt/d5N864pD2EXZfo5
NeymeGzRLxmfAPimx7rkdnPzIQpfqlBpjR0c+dVciscuB5YKkBjQzJqobczCj8a2+bxT7lSHznfk
M7g/47sd1+OHBuGYaedqu47IoUzVVmSMQsl0dROUsuW3edWml6g162+NpfjP8H+z5NHuEis7Ap+J
lJ2QV4cXYkXwOkX50UEubs2GddrWNupSTy81DGo3izLlYI/6HlHw6kRBPhkOOmgu8LYgnVYrNWxY
xKNv9JdhohtDptK5iHLUh2I29iSJ326T5QrizY6uFK8w8Sxaj8hO2Q1BU7WXsAvGD7oy4eNThU1A
RDl+dlIMAG3F6FwNN1GvVPP8mXeb9XMIDMuNfD26k1zBxqGWhoI2QlfgK68YupA5AJBWWX3J87b+
Do5QdWunTXYW6/U88oYGnPGWRqgAoJbbU24Ufx6doLl0vd6Fp9HUpMeuR87g3mRPPKN5mwlBW/rv
65Ry9iOMUcOmvdiS0n7MCiN9mLQm+Y5prnq8feNdD4kWHvgqqoEMjG7yckjQAoZ0kPr8UsSIJbvm
LBmvjSqPX26HuV6bZK7gCWgh4wd9hc2e0koj0ZsJ05r6gQwGjfqOF240Iw58O9TV/qY0wEiEIDP4
Yh7uyxFNs13BgyzmSxUMlRuWfeAmsZYcaVbWj3h2fb8d7mpkoMVA83Lv0TkBqbbKhRq9AsTlaN0l
mfE1TstWQeES2R0u9z0I8UYoEjwoHeLURhB8tfyqLpDtyZj6S9EF09FipC9dplRPRenfXTQSaGj6
x1Ti0R3nsbv8iGGTm4jhxeqly1AkQN6thIVlZjuJifiFF6cIfS2IUPTQTJCLV9CM2SydslJSlddg
GzyEg29hhppEP3sd6zEjL9XnrOJE3dldYkauolKIo6ksZJnWbxtt1Bxpckb1Iveaf6rDuj7NrR09
OFU6vChz2z9ZuZ691Gbq/0bXY69gcbXjKPCAjBPq5HT0cEhfflq9KGNIF850kWpTPiLoPyIy2Nz9
gCMK7w/a2OCgWDOrNz2ITDtNFHZBk4/5cerNv42mUo+DqezV5NbjIT3ioShk8MkzBch2OR4fYn+a
jI38CDNH+jiwzx9LTd9r4a2XylsUKovICgllofWFM5LWZk5kz4++bJcC3vql1oc/VOANbhsaP0Ax
P9ze1+tjRAQkO6dYS9LMfbqaJiwZ4slCev8xzczRDazQPOINb7m6lv7Z5OHn29E2PqIgXai833Dw
upIcrCujNK2kGh87qP1HvZb8Qxu11c7RKKbi/con3UHeh0Y8BVoO43V/XBIZNfC74TFI8uK3USj6
sRjn3hsrPz37VaN9S+M4f2iL3ZR9KzIGWlSSRIuD1b9cJK3mV5lhxcOjrsTVcWzm5qhWTXPk15ke
7MwqPjUjejZ+VTtfb3/Z9aEpxkxeROMGrShBLF9GrtOxnLVh6B+TNpdPQPGlA8YNspv7873nM55a
tNWwvOL+4rm6zizHCBiK2uXtY1fO5hekDmB+V0r4pbTGPYbf289aTiUlJwrgQoJfPCBXB7TTpnIY
9Ur3OGpmLOOHOmfhYyw1Zv+VyzGNjqE+ZPEXe6iD4Dz1Wji7zZjF9ovSO6FycGRQQo8kVYF0mlJ5
DI6GjkfRzkl7/e01qswCocaldU3xGXR9GNRx7B7hUYH7wDqw/NjHdvF/ODuvHcmNpVs/EQF6c8sy
7GaPkzQzMjeEtCXRk0lvnv582fsHzhRZKKI2MBgJENTRmYzMDLPWiqs3FEdQoXu2yAuBSeDE9HE3
G2KNdZp1TMQN09KuTwOltA9TOSWcJTF/e+xS+8OKIwNJZ5w8b/9OQjOPE62CcY5L5aL7xXN7/dtS
ZE/OaaNdBHyV8SKos0gCyha0oEZl3bmx3YXj4EWntLCLU2yb/cEn2uWC72ZAOJH0YYW67O350Cs9
AmDM+JjVNOo/VeaZ/jvHSGj2fdZfcmEvbwkTQa70o9VL07vJq5VM7svjDb3z7aC5vSsF0RqD3X/7
O5SRtc6Zq3ZhnqnVJysS2cdW72dKWeV8ICBwx5QcpEJMw4oROtt0kFK7zIRbL15YjGse6hlQmsZS
hsDun8a2wJHA9WmAyLHCbLB0ox+KgPpa9t0YlW6oFkLz47bLrnEsooN3ahvNSCs879xwskHNJbex
4pgAgwjjw8QZ4itzml0gSVn9gqh2dO26Mf9mEvCEXlmmV7HYefD40+0vdkqqENtkLkievu1rrmU1
MvoucsIGPODHZbA/NETcr+Q265Voobmuo6Z9NuA5nB8b3r/PfDxJ75UCUJBzNz6jR31nWWvmhqZT
/JY0aKSjYZsjblksfherR/HH/sxz2JGX5xaT7f/t04nAT5uTfTqhkuZIeMbDFHY8OJfHi3qfdXd7
rVMdwGukMh4lg21VkNp+A5BH0UPdYDodaMPEGkPiVHU4O6CYubi9Ofmns41aQ/q4cevPldsb7WtZ
tnUKSpKXh5Z5r2uf87J10lcQ6tGvU0r3wF/ceVBeuraOPq5FjRa0D0vCiv0CXEDsQ3jpjoSu974B
aphYBhl2nipy2lvXpCK5kAVZWkjHB5bJEvWqwcCuuZg+a1RcpmuldBYAg0ah5OTai9AOOKZ7HyFH
p3mBf9JkJce9/QWmaO2Ru471sNAYU+0zgrV3v8WVu/zqzo6znhL2ZTi4YHaOgi05FwommC3RnJv7
VCEwgNXaZ2G7FnOQe0l67QBBvDx2lHtWyG4lppIUdyfYuJhRbdEBykNTKEn0akbNIE5IJSzFwftw
xxCMYLg1OD/L2SJwIYD1Wr5OeVi4AvacWvWXJm6Tr08vRwr/AILCWyTL//ZDtWnbK3OSFiG4DCix
1tKcshSdw8dWdnc/NT/ISJSM+THgTuRaf7iQRZta5jxFaVhPKDLZmdA/1jryGIZePDnKkBhEmqIw
JvFdEJM2Ta2uyJlCbmdZCJpoPSvNHJ0YQuM8WVd8tyJxHeAtKCxuZdy6qk1qujRpiLGG1EQr6uaU
z0l9dPvtsi+WwwstEbxUOfhOtztXuWNReWWVhuPUuj/1+WpeiqyxgtlU44+TozQBrVHtyeqAXB1t
aaBdUuyXhOXWKBXwZs4Y+hYmzHj9ExrH8mfhjsmHxBmzXxrDnr5kNmKbj31E+sDNBUz6JatHfDQJ
+dgWUVVrXEwtN7Ow1JXyGjWpCqqX2/N5K9D/IACCAASDZNwuzVtdirJmmodOlhoXM0brMtLMI3Dt
HX/HzwkjwXfTx90+kUmS5MNSOnnY6NOUBYwIM9erkXdJfCq98hC+ds8c1T1q6wy04e3aHC8HORDX
UCYRNm0chdPMk+92WnIFbFQdXLK7l4UyL5csXwkILMn55pKtl1F0fSOaMPKMSZw9gBjFZwgRdnkC
u6wzqjb1hE64tQ5jEBsCAcDHH3C/VgaLAFyjZiWjvG2DdxS6NbjwYEJjtNYzO/23ytN9Ssb16Izv
jx6W2NB38Uk6F5urMY7bCv3CvgkRV4k+CkUxGcbuOD8RixvnfLa8F8tZ0+ekG2UKxQRA3m2olahB
bEtkyQiS2Ur7msRtnQMIj92pmcECjk1eHRy4OzsJchiFYxicdMzMzSmPcjXytMiuw0ZjeDg1Fn3N
TpM+dd1F69VIOYhX72wnHVdCZYhRnLutk4IQYHqdR7xhG8l01aJ++QDAZvniwHr8Yq+F9oWZT0fz
znYxOhkpt5mcTECgTgPo9rgzOnfMq6jLQoeU4BNqbcbFGef6FYqdFvuVSIbsl7VsvPiTKBSrC/qy
dA62eX+vkUQycwTOtmxkbn+FBcq7MY2u8opmWsrwcsf1eTyOOot3rPDkcVV7ct49xbrbhTaLTtMl
baPXtYmTL7DrvsNjzX55fPbuGZGdJ1kL55FVN0Zyfe2txiqi1yoti2u1FP3JyBFnfWxl75cGTAgg
ohJxQGKz+WY5V0qim1UcLhqaFiuqlWFdwupMLOVI22hvikuTspFM90kYt9B3D1ZMZRlTHZZQwuaT
zdwihJwtxUrR45mQ4X68sr03ksLg+oyTQqkdPMztR1KKZlzs1i1CkRf6uSwMIyzyFWh9PM8fUwbH
XTUncc6ii6fLFE9PSnNzEMhWeSIAPHIhU0m5NV8W8t1VhjVkXlahnGvTADZiUu0YfQZPLEdientv
wRzFGviRcmTlNj8u4LenvVOvYVks5ksiPPfM6JH08nhP958QChBtIKCi1IQIYm8X1RMzTMWSrGEc
2fRLWsPpfK8v6QNFaHwdVf/uWnMoYbGD1Lx2xf1+ZuK34iyhpjZdYNkjU34avLRjRtP3xwvbbx9v
HPPNGIAMLoZO/e3CvLSaENKfR8rgRhNTB88y+EEmiPDHdvZLkm+p6RE289ygE7WxU4HRI1MbQyMa
VZ8hivVLgT7BtR/Uo6lS95ZEikZm+l7f3yrxeB0znlbwI6GjDOWL6lXDNVYQvX28ILkxt4Gk/Pkk
gKacYrJ718SszAbsFS10VMD0KIcZFUO6EiZzo20+zeOVYF19kn3M2ZKgaGJlkB0kU9sOoVMl2hy5
QgtzkBrnjGHZp7hNndPg5U/ONn83RU9XCkhLfOiWfdyW5aquZaqFxkwfdxmL8powlvvgXO2/lbwP
CV3f1wRK+tYtLF0saAEbajhSKb20sYaml1iOxqndtQIEET1sGcxtiztJqiHVE7tq6OTRcF0aa/WN
vj3SYtoXd+RWSY0didOg77hZzLKuaMCMsxquThvPV/zbTP+di1Kv3qpZ743AoSJjfumVZWxObWuh
kTMqSP5cuHqS6XOhDk3yIioxuC9xboHLTKwoURRfLZvOgrdZFu53bany8qIiu87/MFbMKsm6hMjU
6oR3NJPg3rZJ2rTGKC70lLeiOtmsty2h4ULJPZu/6/Ds3yQ+/+gk7a8GGERU3wBi8WhQvb31gZgg
teiXYQmdSKmuauXJtlHunoy4eVLkFaeWZCUCF0DQkLS32R+fJUoZxsnFatZgycUE+QzVKd9o2u7L
4/vhzuZRh8bXZBsHPO/mYjWFnjplly2hShB4WpZG953Rjc+PrdzZO9AC1BOZuA1/b3t+0mKJ0XpZ
5rCv2+ZlaREsSUWZnOqlPxrgsDeFSgD7R3eRyGknrW2ZijfUWdSEXA36p6JQtT8ybzbe4NooBzic
e6YoNRO/oKBzJ2Ba0tlzZqMNO8L2F6ax1Kd+tFClFu4BIHSfLiD3AvsRW7R7CCFufY/RF4meDW0T
6jrQKj+PS8X2lXZUGh8UYl1ex1lL6iuQ48x7+kWUEz/JjWgkgi3fakLWfe1aA0c+bOpFewWf2F86
RXOuZUo76LGX7N8qZoyCN5KVCKh6W05gzDA2MxF2G7aVUr50TuG99FpVncqhHE/joNoH6fve9+kz
8d4T/VGVpWt6u6tUeq1pqM0yTCavfAX7bV5iZfz6eFF7J8EI34zeIq1SXuFbI1NelmZTrWVYLWry
uxdPznmBqfJKPWG6PG+KhES27pGf3AFswT+nKrlVGdK0Gk5J0Vh+0UbxuaqT5H8wBcYbtiNZLBW/
zapyqSM3RVMZDrb1j7G2+gussvgci948SID2TkEwBsibVja98534lrfodcE84iac6IT+VTpmVYeM
8BiWq6p1WUKHgkrhwXV1zyYOT+4oERcgfG+/GcA3U2TMVAjjNRm+orTWnbPSSK9xJtI/mMbsHdi7
4yMyM8Dt6Q8gQrMp08ZWraqrUolw9sxC8UtdOKtvNmqTk3mp4t/HbnJndWi0UzbiDz3xbYw7zhPd
cpoDIVk+KtemXviNq32PZuV1XmdxfWztztpA58vbi4XtcXB2OpnCQNSMPhWjsq5iqLT2wriANn4B
htkfzRu9c6aBENKOI1um0rBtrLpDt3qiSMGWuMX8VY1JYSfRVr88XtSdLaQhjrjJ+/zKXToyLSYy
LX000O2svatmpwlBkLCCHgzza8780adfacA4UrQKLCZz6rfdHLNKqQ4N8RgCLnD92LCW0BJxd/Ce
3dk7KZELfAriBvDFjds7U1UbOiTNcM5GcHCl171mNKteHu/d/i2DasBP54KScdQWg5PRKNBTJR9D
BRTrd3VdxrO55nbQR059Zph791FZDO3Zqx6fkJRmtpErBE2p2xNdqWlmp8g7hlOrGb+kupF8aRvn
98cr2+0fRqB+y6FsxKF8r1sj8eKmfZUoYxgvYBOWLCtPVZ6Ig8vinhXyYOJdKglEiZsmSKkbi6cQ
m4duXhfnvjRH3/TWoxLa7tjKQ4ROGr18i39s8Rio6ThDjaoYHfvF+czcUMYAOE32earK+PlvQz0E
hDHlUPn6y1/lh35YlihDU+btFCqT0umh6pX9fE6Ya/QsrYHrh3yH8i7fn2LMtizYm8rEl6+mkGNm
/uIoY+MbTNn99rQXvFN3iJbIFSjF3C4HRgMj7ltczZrjpadgPQyvvW1b6UFmv/MDOWOTtis4Zlph
SJ/f2hmGaOx5SuYwxbfPJI/zhzIR7bPXN1a45d5RzLRd3c1q4DJ7I519NdSWIj2tU5f49egVF9Ef
ShvuXE6a4pAStIPp5wDdLiiLjWFZtEINbeTDSr90o5Eglw9EwJtQhLk8/k67+qMFl4Z2FH8T3lL3
vDU3r0y/tlJWBsoxu6rdoPwxToP5tS/T5JoQlADr1OazYUT/tEjhvj62fmexxBfUweXEPpJJ+XV/
cHrqMtUMLkUN00Qz3+za8RgcVqWn1Eibg8djd+GyUIvupRSnAMu1Zd5ntpUNDuyAUKUyeFqq4fPk
mhdFz6eL45Qf1rI+kkjeu6YkG3KgJY8XaNomVU6NujQW0BBh2w5z49uK9h9oet6z4GI5PtQDkmZI
zUOIjlvfXIws4xiooWIIkIajw8mu1fGiCac7eLT2nwtpKknUAawlW5ibBCxDKSFnqrMWqlUV/TP1
83SphFOfDDGoB/3mO6ZIkqUiObsnMQK3nuFV46qUbhuF0VynjZ+qs3VRIaz7Uewtz8qwsIUyI6cR
I9Ex1OxujTHMkevfyyIScyX9166MMjT05skxfHR/ee8500CXwIlRV7210hYQGssod8I8narLIHQp
Pt3WB5nC3s+hCQCokBg+vHw7vdwFdZpEam6HSpPW1zyN8963p9y9wChJX6Nhmk8UDJ4u4zKxlAY9
XAjCTf594+tVHPc5z44TGsKYfLynDhRTLAdr2wWcvCN0gaQBaqps6O0OjqYGXjrSjdBoDP1iG03y
U5bQO4kNxfngxkb97JssK+2AtCUYkmRhK2eTyD4kUUH3ZjQMLoc7WSNKEhW/PnkJ8j5KpDKoed4Y
CFy3q4qialKYsomVPI7+6Bez8r2ynT7MwzodbODtlcR54uoDoUSOJdVmd8A52o0RekracBXuXGIG
JJ3hz9qkHLFCb4/vfw0RQr/PNZScnM2XmqqI7GCdxmvradU1nkewAGOTfmBg0VEz9b4pshBaFRKt
vzm8Rpwl9DKW8Tr1xmU2jO5zrfXjz8N6BKC+t3m8kCC8JYya1sjtd4o7OB5557Kmnir+5GW9Xy7G
kciJfN//f6vivztHagAPk1iQZ3mznIRRPoxdwkrXm/FbPJvWVUmN7gQozD4VwA5+smtlfuvV4SCb
u40E3g2TD/NQ4R7AA7du2DA7KNOZQXKNNUMJQFQnBIa9UAPVnttzljXqC5hB7coAWu9sF+bREKM7
31EGwLKDxoO26y40DPbM1hX7faVUvjrl+alLqyUsK5EdhB0bwP7/rZWuK61P2bTe6qgKxWyNtBDT
dalQKIki3QuUqh0Dw4y7s41evD9o6/ImZ4zLYZXOJdWYoLC4veNb2ly/DCXSKdWaO18fXwV3XAzO
KAVG2eeWeeGtiyV5Cz1izNiDvtIua+zW/jhW0fmxlfcWysbHMEPpg9IO4lbbT60luZ271TBdzRY0
UAXs45MJV5wx3V10zicj9+Ois4PZ6vqT0jFhLPb07JI5bf/z49/k9kL/73fgdqCiBbRFoiFu1zvn
St/FZTVdnSix/cJzlbcGphQYvai/jkJ5jj/+X3s2gu7kCqjbok95ay9GZzCfKFhf7TQDqRTTiBu0
WtCSq45kGfbuLKllBH+U4F1AGJtz3K2rhlC+wdKsaf1sFLn3rayL/JIh7jUcJEH3bdFohOtCZXzb
REWUcsmS2Z2umdmQa3UoPvigMJgC5vTjt8efbMM2lnvIwuQsYaRPqcRveyUTTWAtLmAK2d0aibdi
bOPh0wIdd7omidMbvy65a39R18hLfWsCamxVmtWcYsVbxclIYuTSfD2viVMOdmF/eACTERggQO/y
Wm+RGyaIEGEsznSNrCL/yS0YVpd43nPaF/9dPggw8AVgEmnCb75rYZZK23tYWatyCA270n2hev3B
Eb27FooA8hUA1rvVI8ydeLQB1M/XdfH+Rea5OHnmnB1EA+9I3tt7gDcTiQPJS5Q8qc3xa3lThKI1
y9WbskGgWBklzclE96z3Z6PzlBOyd/Dt6m5yxcVUo7wMCmHEbRChKda9acuil+dBTXLzC7Fos5xy
xky3r51NCd5ftLE7qi3dcXSkfSTL4J2ctw0zx3XVk1ag7FPO7q/Liu66mUy/A9s8mqxxZ/8JWpBp
g9xICLjtVxgTOAHTjWZCl1rxRdnlpzKaj6zsrz85UYqSN8I0cKW2yMlJa2a7y9vlOslz0q5A/NTy
zYjRsLV64wB/L8OTzccm/AOeSUAroa7bu49hE2KBQnQtlaI8OYOrV37nGuvFspbsLWfA2TXvxvT3
x9fFe159a5a8inwE6QhaF7CLb6/cMfPyfqCLf236Ovo3glzcBaaZjZlfe43m/c7jM31HMKdw3up0
GmIfeeJcu3qdlnqX1I7NvxVg6OZpKJZKzq4ojOhT1jpuxkQqs+svWrfasa/JScL/uIO+fqDBVHzv
1ybvQ7POYvSirYpZF41aum96ycR1X7SKUQdppNvf1yxSOn+epkT/XAqxdrT3V1gCcgyReNGHxWZq
YyQmOxxmscTaxZjz8h8V+bQoiEpDCE6HlS7twcncu58LIoxSxXtDlYDqdtMyfR1tKJEGrJ21ekmA
I55Ihp+DV8urjEQAphDjbkh67W0vPzHzbHb0xblqpZp/quEOhbUqjtgR+4CWoBnSlU7XD0iRKdf6
Q42nb1qtcHrHudaKKL+Y5axcJyVePiUMbT+37Zj8HsHiOZvwZQ6qdncsw2mnDEm2LfOqTWWkRuSi
dkfbvZra+GLPZuovwviLAWOvCHZ9miNb+FH0ZEWSUe4wXCSQXE7loba/nQ2hVa4+V3ZrXaei1c/r
NC/XtNHUg8duexNiRRIeJX2O+h2E/dtdjbm6Yvqc1lVDDtVX4tT9qx9Kj4a0lTyVBb8viGkhtok1
+Ze9yXsW0dbZSP3lquaM1ECgcPxtydz1j8cXxfYuZEEUeyixE8KgPLONl+KBoa+Sg3DNutayT8O6
tl+jesonv+lm70/XEuqRnPedPZSjfxARoVZCUWtzNU0FbM/FLmwCBsQKh7TNrhPXzAWAyxF06p4p
6GqQRynsggbb1EdGu2o1Z8HU6BiDn636eMpUmF5Jth4hSu9tpHQ9JBElQX8bUzMnGPTO2tvXZJ6L
kxvn+h+x6BikYM/Rl2mtndPTH44eODeIHAlLVUb+Pj+c77UqLKFJLERuTvEpbhCSt7V8CZBz7c4G
2eL/YI/Ai6Y0YTVFyI09HS5DEQEduzZZ6nzASnVdylUEtjMsl1JTqq+P13fn05GOI8sihUUkePV2
fWZmE7JLe+St1a91UyBNrVXL763LKLrHpnZ5KYdAqnxIJVxQwUxDv7WlIck59k0RXZ15bH9jolJU
V2j+DmX/2+CKwv25N93WQvIqqvWXROsQgxLwZ6dXS4uXt5onY0RnrkjUs15lZivrpm198Etu3ybq
YGSo+BCNMY8q8OY+NykcicZUnGtqrcXZHJb+XE7dP4934p4R2lMQHwiQSKM2DyCaerTIENy8mhlz
A2BIKv5i90e1FvlTfoxN5FJkrYWGiyyYbq0ssSgy9F69a7FM3etUdMxLTAb1MlvD+GWpo/jVXB31
4gx6/Iszat3l2UXyJlKbep+MJPHtt187z4QYiyGLg2wiB81jQ7vaIv/rsZE7PoV3ypeX5gf3z/b9
FWvh1rU3x0HKJGpiHUhI8Ezpdqbndli9P7WoVc1gnHpP+zkyVzXKSIetfjlDAkd3Oq5dhXrElHn9
h7nRh3+cwZieG1AmnxgGKkgMNThMqCDbO4tR41E2mHESdPNkB0ZWWsHQluIp2cL/s8JOQGHjrFKW
vN3vJjJrI12LJEj6tDmpXZFQCk/qp78qa4E+Q8QBWZPy8K0VGviLs9R1Ehhubfj2nFWnibrhwS24
PyAgignnpVgUemZbcHEJwF0gBZMEJQVx/mrc02z01UEXZmeFWgnMHBuqId9lJ980zl4Um3WLFc1L
Lx3431PG7J9n18JPBk/KcGcwYrKNdbtjrhElIsuUJFAKO0L5zVP+aPql/vPxQdjMD+Xzv5uhVUal
naxL3Twcq2LY89AxyEAdS/vf1Zut9ZvuJMLyCTjiL03kFW2ojMqqfsiE6f6jLnlnT0QijJ32iz6d
0nM/g6T8a6wZhniNPS3/RWQmNLexdMaPcTyvfWgk1ZT5q7VaSTCCwU5Pi8jizleNCiU7VY2Hnzp3
gAX9eHG7R4q1oYYmObvQu3fCy7IyaUekTKytQSDQNOu3vMrWUKnzI7rkPVO03OVAYmZVA7O7/Vpq
njHSDTpMYBU28xFKRhqltFH8zEuPeAjblFWqrTGuQD69Uvdn+9RUmWNPU+fBpW/Kl15Oq7FG6y+u
45+Xyv4yMAzi6V18r71K0X05uGmzNAVNReGaXRZYmd34K7OxET2MGABE2/b62NSdk0XAKYE/xJ5E
oRtTmYfGaJY3WSByvQg8tZ3OVm48N4/h3eVl1EkfgQGQUjjp9lu1pklGrPdZoECjPaELX50drYsO
nO/uWsh3KGPAaaP2dmvFmPtlVDLKUynZ32WatOmU2eioPt6xbTaHM8jWBJEYGStlsU1sZCEp2KSp
lgWjwzXUmJX51halBrXHVLre161u/GfRrOLVRP7+98e2760Qu1SeqNUgsLi5OupyinOnxTbZT3P2
Jn05K6hAP4U8++/XIgMiISGzw5jcgR8i6bqZ6kZVHCatIFx9rhO4gevK1Kn/YS1SmRK0DU2GbTpX
FEa8jqWaBXlpqSdndeAsrKr37CtIFEsbCSIIxWKCrM2dnrdDP2pJkQf6qiQvXjmQgXfFt8dLkdt+
E79B6aGZzh9w+zQQNkam1DSWcW2KoG8GNGBXqjG9YZWLDyoovTqi1f5+bHB/91GVQdqZeXH0TuhW
3X4hpxwjCCEUj6ykHz+vw2KchZI1f9t5cXAV7ZZGEETBBBAdrUYQW9Ijf/CFCXWhSW31PNBmpVPf
zGnQMr+KEZ1/MXX6xR/maoRn8nh594zSQCA+oiWDdPVmefGgwshLuJTcJp7PizpNgcs4SOjNUCH9
nq/wn8cGd/vJKkEjEiyBL5Yp6+0qjbpwogjCbVDMuvAuUeKAPKoTxw16szKOpsbeWx7xL/7I28UF
slkegWycOuqCNYTOfET8+2+ii9y/uKKNj5FiPzkhgwPN8t47xVy+xLbbXkFvw16JEVkLynZuPiqR
pv2kAEP/U7Qk5VpcHo0UvrdAaBFk4TQNpNLX7Xb2VJDzFTxQUC1L1sBdVUbj3Pdx9lJOTvTT3EzF
67MfkNIQuQWRKAcCNOGtxTgqCkVDVymIqpWuMGK+Ye6m6WdlWerrY1P7xWHKg6iKwAql8m1jvIuh
cRWzUQUOHwoKhiq+W05K2yIf46h60RYhni3DQouQzES6XZS+YH1sV0flKTXLHtDnsMTUTrxvwOW6
g6xkfwYoy4MGcuXzybrkf//hpOduq88pfaRg1kiofUVE6ZeRx+7rasbrv4/3cPeOsSAwOvCPuDT3
Q34gBTXFkpZ1QGPHPLU5l/e5bTzlSEfgXbT65maWhiRMG5w23rjdOVNJRh3vE0HsFdkvk5123Sla
3XR+IRxGDG6ZvNyv3bTpwspNu/gTV138TTipuwB+aZrPg50bw1+jnVGfjYrYYtq4CpXJrwvLij6L
rIKnVSTt/B1UjlWfIHHGawglbzXCBWS3jcb/2FqXodG0P2p3GJLKpwAwe8J3zKl+tpIuHYWkj7m5
xHRyOODtN/SqdV2Kzi0DZaZrNuaR9lFk6frt8dfbRUAbK/KE/OApQJ10vcqNkq/nZUjOWu6pLgcm
rJRlfnGzvmBfE/G1akQRPLYsL47t5+SiBjUES06WEW4tC6AUXVxI9DNTbl/giM+XSB+akzYL+2d0
RZaXRovTry6c4Y/xqOHG/4N9CHMEgEyS3AkfCTOeFLRpKzlLskRrq8z+SJR8PpVCKT6JTk9OFlPj
PvbK6H1PefafTYMpUMCr4eGAtE5pevNwDCBI7LXKOaJR7r7axrh+HnLCjMeL3FBS5XMBAEfS8AEX
SWT75vt2XkEDjnFATKz2RP+qrkVv+Wm6dMYrjVax+HauK+N/ksFQYl+tnbV8JStttFDona36tTa5
MEwVOxGoNuVKxmQLfS5PooII63eOM6MrXzRqepoKE+Zz51WL/YreXpW9DUbe2gfuKp3+1mnkK8u7
zu1GXr/tobJDjFQAZUMleKz9pSicU6EMX5GlWS+Pd27/NMhit7zPuHB0JL9u3bPNp9ZE1L0O0Cq2
NN9LF+VDXZlV0IhI+MagFc9N6Xn/VJQRQHJyFqiBbsMzBAbcdUYmIVjquLisWfrVaxXv5OnJEd5i
f2UT4vLCUnuGDm04m0RxhjI1kLzVQQwp/zJOpnpVxXiEVd5fLRSRiI0AgLl437adpK/CXYfEEEHv
Rb/z0o8nc9Qu3KPqCWEr/aTXypelMQ+ihzvfTbo6UhCQ6Kgkb75b3sVCTGjCBqu5pIGZITfWNmN9
MtcyvoyrIb4/9pM7e3ljb3ONMSU5ATw8iSB3OvV1NUZmWZPXnh5bueP3yIETE0FHIIjeeuPgEgBl
0yJlIBovPXdt4SyMdlSNM3oNzsHNfGcL6eByKSG7KNVJ5S/zw5tQJ1XdG2Utgro2QK3N07+zEX9P
q+qftY/+erywO9vH5U/ziqsQut82fkYVVInyiiirEmp7ipkHei5N7yh22FuBKEdtRMLgXLx7k+cz
uMZ0mT8xBIXndFInt1f8yB7rZ+FC7JecWAJgFNgU0com2x6zMncdgZ1R7zS/sVftxY4L4/x4z/bO
QEXkHdgrRdt2CoRdEtkMb1r7INUXPT5FM8/mZbT0zAzstXSPyAB7d6DxK6tX+B7tqi2ipB/abOjM
eQicBI6S77ZuV70QMxTpJ4bf5vUX0Wntc4xbeRnK5j4tMNaJzOK2j6GoTmF3msqQc82uzm6bKqdi
NTRq38PRG7nfTontktqfdKIpQG4yHPpnQm00RQ2ifpxOSZSmZ1G63WsPIetAdmvnhwRzVLzJ4Ez0
gHZs8xxnr2aq4kHcNvO5j5vmKjGTB4/+O2Tp5pXkx5POgJB4F5Dcarq0WjTkTElgdvtUtb9qNhd8
oFVx2p2SfIrNy1CZ7W9LZOp9eoqydlo+1FrdLS9GDn41Pvht9mumMUJ8Q9JD42I3ntIsm0kxhtgM
vAHR/6h31GByGdfw+Ey8k79u1wzoDOfER02u/a32hrMkta0C3wrG0srXS9c7cfspM9e0OtOjUlw/
tZOi94cpm5U38KCeSTgvtPxDR9FtJeObtUH7pqZtZavBujjNCDekX5Rf+0GFLu9StDV/qWxAChfE
ZSbvLRE1BJmiAV8vmrqbSQbquF/PuaM3+h9eujrfW9CiReq3QyGcU7Jq5fJGAR0B5JIpJt9LN4Mg
PNqTEL6o7M65CCEa7aVRQTK+DWqm5ZdxFPbwqfQEyPqmHrMYMWMzH89rk+ji77rs+u9G0ZmdP8ZW
0gZN1mmj7zYKjHEhNDABJ49GYMhIrb47x5TvKphJpnBfXGeJip/WOOltwvxosS+R1kb9twFlHudM
JpVOHzuQB94VQg0TIlbL6dtLVRWZd56dSVkp5czL9DKaOho7UZHo3wxvXVVOjZTrb5gO+a+ogXT/
VqpIwf4ZGVGhfijcNisubTRU0d+Pv//eyyS3jWieQANc2BZ9PQtt7jLagEHndeJs91p8YkiNeHls
Rb4TWydDughPhmJLa2kTtLdDEyXcFHawTIn4ByHy6kPW2gLZH1F8WBNDu+RVk10eG93dTyB/iKOk
ULhJIL/VLMm8ZFFEbdLDRJHwZbJrLSghqJ7GpTpSPby7i4TXhE4w2nbV4sQ0RxgCHCJ0eMYPFdA2
9A9V9X9YkGzLAVsBn4OkyG18sYgiadI8sgNvjKXAhl1cSpD616pbxp8f7929BUnqEGxAKfu5LX/P
ed9ponLtwGEC4acGLckwsjzx7LXuEr5QT6WFRXHV2CJrG7UtBqWelGAsCh1qhRKdgfppz24byD0o
1nBsJLpzVxdL3BUWx6Q5Qe/Wzq+0NKNz2ljedTabo0HVO5fDFG6AlBGRGf0JGRL8EAGqY8dD6dUu
79QU/aVH5ZKhkKelzFhAwuHggdgbg1PG0mjUU/IDm3xrzBVryTxvxQsq6CLBaCvuf9BmrU9Jz6zI
A1s7fwAZQRlPVtsp+JHz3tpq7Vixu9T2ArxfgEjuqCTVjXeEgr5vBugSrxFs8q3elBBuBvjU8IKy
nODb2lmNZHnkPu0QLIbrF0ynJBluecqp4nEfa5EXTGavggiQOl3Z2A9nkTft0SzvO0viXqVOinsD
d9ieJJhJqUphmyUljfBBGQ/IUedHz/hdKwAdaBig/rprBCdGjiJQHUfBWJtRfo7rKv4Ptdn1aCrC
3uf4NDKdovKDx23Dy2K2G5RzMzuIstT0Mx2OSmX2/cus5uYBRvqOKaJ14FfUX/C7rf4pswEmxA9N
L+jabLoQZy8nLY1sJnQM7dPebbNpzM8BAgRBfWsKmi5SUHHnBaLrPV8dTe8Ua4fgvF3hjnAO1jMg
dqkfA2bu9gw1jjug8FBFgdu5cfRb1tWu+lmYRqwCfaWn5KfrKMozsP3870SRXbTV0ZWjxst+W4EX
w07mQpTIzq08nbXUiqFls8d4d65bkQ7/j7MrWZITZ7dPRAQS85Yhh5onl4cNUVW2kQQIEAiBnv4e
fDddWRXO8L/paHdHtxIhpE/nO4OfIfk6ybQ4q9T/uChxHQZYt8kbca07dZ+QgRS1g9v5nrSjOxXM
1G6LbOjOO3f8fvJMsCbDQLh7QyF6etMqVVCpyO3KfaDbMWtioE1t36IfGK5L/veD8ZOhsLfjnoBm
KjDmUx7ziI3d177r7BHaBt+wgX43LgidLThZ/z7SBj3ier81N6Fueb9c6qZWSPoaqsOoETNCkj4q
YDIc7Yxw/vnSiG0JemF80RgvRiTH+6Hmch6kJrQ61P74vY7B813G1Sm2/+oMRPLJktgwLVwYMRzU
IydnFnMkaN98rQ6Vr8ZMBVZnfmKq4u8v6cPNG78MxQt4hCg6QY48OYbFwnEdM6Q69F23c0DESxMW
/uymGZcW+W/uJ7hxo1kESv02fdCiYmG8n7zAkxOkHJodWKnjFLxboPB6Sc7A3n/W8LsSGrUz9ib0
M9BUxHXt5B05lI2B0yln7zue35p0ThZe364uTJnvLEUEcKqFmkMA8lYMaYfsowehEi3TeoR57kag
kc2+YyHSj90J2WQvupERAX2WxeWZ4vHDN4IDAhUJyu6NDQdvm/czQkwF56iqag8wFPvaS4EblGy/
S8SFnUH3PqwmTDz2VOAPUI4C2zl5z2U3Q/9V9/KwJDXLo24Mi2TyujMf4ofVtI0CRT3aSVi5aHm+
fxy1Eiu7ANoPz1C1ZLB26KbUzjDfT2EYNDcXFj/ynIvoxzlECYSTFoR4nE0whHs/qA77Bu0JHuPG
BJ+gLEwMMEvYgS92x/2pOmeq8kGGioYZdjV3szeHsRlg4PfjJQtJmAxtBD1Qa695u1QXqiTtb3eF
wWgBoR3X8O2dE0Q+d5JFhyThnck8x2Hjzhsg7jlzY/xwWOJwwpUNOx/KQBh3nBScbckRrQCiyX7l
5cu02j2VzkVQVd+rpb7iKvzqDdFV653rMn+EgDAu9gwU8VDibK3t9/MQj55MuqpKMA89ISmppJfG
vIwzPbrk0GqWXJJk5JdNR5d7oh36rfTb4Onv+9eH6/L2I9DeAhcNRCvQMd//CNbNvo+sqQSVQs/d
HXCRWBUIKvKCQ9vANzmNWTfe1ayFFurvI3/8ogA1AQiCL/vWvzl1rEDAzgAV0prsazL0bRr00Yqe
rw3m/2UcbJa4MMOsAr4sp08YdrCPnBJo21X0WtVW37ve2J4pIT97GtQEgAxR16EverJnoj/KyYi1
te/6KLpCIx7B7A1f83+fM4AM+HRQpWLXOxkFhWoT0wp3I4uazSuMrInJO7KYc53Xj3sCbnpQSwOd
xEUCeY/vJ20JKjQXFhT5uDXzDBy5/jKJ9JCLZjjnRf7ZzG3JNnBeA2CDqur9UH5SO5o3dYnujOLf
Qmgu90Hd0d2/zxzEPlsOIYxAAbu+H0WOqkReHCv33lyvBfeEe9COCM+cEh/3b0zbf0Y5mbYefJ8R
F6JybyIub6UNuoue+XQ3cYdeo88eFX9/qs++3s33GXXHJm0/TWFH4FOyAA1ChU1CfQxt/FIP85KB
rQIt/XohOvBk/j7iJ29rc3zZtAt/YJSTTQsaAPhQkLbcV2wd97GrRM6WxN7/fZRPlh/UJhgoRHcB
ON7JmmiGEnYwoi/3TjlWe+x/ycG0zC2wOs6Fn386FBpCAGs2J+1T4y0zGZQNni73UR18WeUCZDkS
CjWPbM6cM59OXQBe88ZchMjnZAn6To3OBrzB9whqVammjle4vg7+faHD4mErDyGkwf56cpo3KgzX
SkhnnzR6CLMyrMor39sUQv/8ijZXSxSJ2Fm3lNb3HxSOeCMTyaoDKBjtrSNacymcPslWPcoffx/q
k68KTRKIv1DMg1BwKhPxmt5iQid20JK6l1O5xkfpOOND3ITTjyBS6hxWuH2m7wpghC2jBv7zfBuA
frLIFc5JWJLW7IBc5KVPzeDFLKeK+RDLh456QzVbxrvOBEx+8eopUimMEEb1U0dayQKdbXcQaV+O
7S20IJ650zD9gBMYlANBKlVnZCajaKpSG/ezD7aTLl9KZG9NBQ7bBfgarPP6fBS0Eqlb2zB+DYeo
3FTQxGU3paHYYEg/6mlfTY3zlsCaIMbBpmS3I+PEkkLUowtFfwVxDXSvs++mtTFOnXnTgl9gPDPq
rDKV+CZhHo5k4sTlzT52GtC4//7mPlny4BqDQwOh5SZE2v79f0BKBWquD68hMIEN6x5ggSp2kOn8
D6fiVpqDJIRbIormk6Wo56gDU2+FL3vHggLoSpsNFlDH//As/xnlZG+HfCr0cHVlh5KIF1/rJe+B
Y+R/H+ST3QhABuyMQI8AwuBvn8J/Jgx2k4oB3MdSr2ezidJ7tFNbUrDO/qt7CMDIjYaL1i02c+BE
J0Mh0mj126ZBoBwySA4iwB1j7gXZb427M1P38anQA0elt/0F6NnphVKC5dLwkPKDYBUvIti/FOWS
LDvPgtf8rxOIti2Yh1vb4o/HxfsJbCD+DuMGvq0wi/WyZYiCIqmi4H7yfX5mB/y4uDEUmrgbjwX8
/Q9q/bIZvSEAy5ahe5jihB5SopNzjPrP5m7T2EK3D9AE3e/3DzRMYpYeh+a0lBwdQ5HojK78K4yS
zunmP460YRmwit0stdBqPzl0oUytYSXodochMkRkYIPAwZNJYubcbRP33I36dDi8n+18h9wGXX0U
gCffE5rctQybpNy38QrnkZg2tD7wqqkQk+lqZs/AQael0jYc9H+44qJtAiXYyZ4e9HRwIwU0DY4Q
YDe1vL8ks9fkY8f1XsWQm45u456pY05Prj+D4mP+M68gq518Yw6wOjilwldrXAl7dKJ5LNZA+cce
AoZrVLnn/GO2h/jvwYXx/ghJNpDIx6Oe7IQlzBUshOAOmoMcHlL9+EtS8tyM6s7EDRwtSL9rhTn6
bX3mkvXJy8TdZwMpN+LfB7uPcgBVoepsdWDUaxKkNlTtwwrC9lgYG/bntuJPpnXjPaGaR/QOitGT
GmfQfqnI5FUHUiFTz8QSFT0fEQ5V1cvOzMm6nNnATj/1bV5BfMK6AS/ko2t4GDHmKIkBqyFe0iRW
CPps2nNxup+P8seKElAibhLvP/U4HmQLE/Tq4K+IB0SSmcqR7fivag88yx9aKx4HigGAMO9HIR7u
dYFk/BAi8xn6PV+qS8SQVVcsDNowRapJ8O+zB9ct1KOQIW/cj5PX5a6ISR38ESNOU3uLLFMNL0xy
zkTtkyW4tTyA/kPRDYj+ZPYanizxCo/6g9PUXeGyKrhZHUr3VNfnQN9P9hI0KHGVxF6J7sapQNFR
oNzWtYvzbOiHB8ZA1uixQRYeU2WTrghF3utgCM4oBj5+3HhzcFpAW3QrhE8/7mC1Ce1cKw5r7Hbz
nk8znS/9KiB8Z+AcPl6YUDdvU8mRI1YTpaN8maCs/cdTD0Ha4F9tmA2YPEBDT5aP4U5IJtbWhyng
3aNh8fqo9dQ//NsxjlG2eUXTOcYNEOj9+0U6wAku4MTnB3cY9SW0tTaDJwK94aWMzlQMH786DIUe
I0wBN6eO0xp1hPJ/6mjED4tcfnadO+Qd4KH935/ns0GwIQN92hQYOPbeP48bTMJRiBg9wM5H3jmR
A/uwUNqXv4/ycV9EQxHb8LYTb3Lgk08AAMvgA0WF7qcP+J3bVNGzE2zxhhUjiC+hlT2zJD8bEOAp
GtzILAG4dlIy+CqsF8+sNUqGQFzRpiIXAxP+BZI3pp2M1uH49wf8ZBqxPcLGb3NvgMT1ZFlUK/iI
lTM1h6CXakeNZkfKiTkzjZ+OgubHJoZD4+20zSLchXgt4tUOfTz3GRetYKlrVP3tzMN8QMKxytGx
BB0Ke7279XberwpNF88fPIAp9SKlurFBM5e7xOH9/NQj5vmXA9jMuZyGThyXUtHkMOC57VFYSJZx
254qr3AmCE6uzOhHw32rV9qoFCUrfCV4GKqwYHXFkv02TF+sgpsGhfecvM1Y53NGZW+GFOKgeNjT
USk/c2eLNIeurgb5zS0n6ucVDKnCxzIwOPcg8xiifLIgNh8rj87qilgGi+tSW8Ye4O4V1q+VLHuR
VtonTpvOrUPHS+rZiMHrqwQlBr4b8boXY+xMj1D0EC8PBreHNU45TO6PklbrWihq1rFgLY8asNHg
HJXV0P3czwnhUBhTR8N8Fbw2XMxF2fkRQ8Np0RRK4L4ia8oaZfhBdtEQ/xJV7835wogiV7DCsEE2
9uEsc9N6bLxedbi6+7rpWveexUh1yWWyuOaSSTdp9jX22CifZQc7m8QJWu+pDpMuSUOsbz9DJ6hi
qZkQ66TTUSD04maz23KvAsg3YMaSUKTzwcVIvsLQv9W39dzHNDWL2wXZJFX/a4nQ6Lkg1lnbexXH
8LBBExHpNU6PaJk8EQuUl20IxUu+1IuNiikWHHuuX47yenDaSO8cJ3ToAfco0z6uFfpGx1KVYXNU
tg5MbjZznMcF7gj0CkTEBlFnY12T7zD5iwz0+yB3rTcYBS50LiQM6s1BzzF8gXl5idJjrqQsYCHE
ZYoI6K4pVjjEM5YmCzbrCux5os1NHKDFV/RwckHMaJNUiGNSOGwZmCdBKO7ItHouDCnDCWY247pC
rN2AHzzlZiRjdC1WEOQh1Kp6mgNuqc1dE3RV8gvC4Sq5H4ae9PeJN89N6kazV4epbZ2xPdSh40dv
IwunoVhib1I/lRN03pqWLVsEyXqPON3jFE0JXkDcT2a56CbtjReNmFZypSDn6faNk/CqKHstSnas
UbnSZ+iMKf1pFk9EN+FYuR5C3gjVXxYKfHqnHAF3HtYsxHxbQZCcjg161xzfmqsXUWx2L/0RHv4L
yyysggRNp4rhY0pnJjo006jqlt+A0QzNB9RJ42PnlLG3Q69AsntnQ8Z37QiiZ8HALhBZlRgP1zyz
ErHrlml+Vj1RXTElmoUZ1sysUiT2YlcqbY+3Mo/dWO/qQXvyB5jmSMru/SVyjtRppnsbShjgp35j
49KkNB7n5NZ2o4wfpIb53507GAqNcSKNy22qbBwC/IS0BkU7n2Vw485o/x66kBn63AaNWXOKDIQk
hTnl9n+aYIeSEy7YdLEgaITven8K3HSK1jHezx6PkgIAYSkfe5SbNB1Hj//oOz15iMPT4+TtYDbK
XoEcIA7UkrEuD5ZY3RdzXy3mmxNMTBSx2/gB2G1K+1PWstm0BdF0jOCfYOp+x8CtErc+HRyPpWg3
VkMOE+NQpF4TT+bVINprOdIWFoKZH0kFHEDOVJGcc96RwpSQkcLUqG7V86wT0rzEq8uXbLYsgSEj
2ArRL9IqpHClSxsbvpd8ItnsjceAGvCS4mGNCy8YhztPoMrI5BQOVd6F4ZzkombVmMF7dhzuBaLb
L4EDmrqgcBuakYUaCn5Vrsry1DpRLUAMS/R0H1vovFPTytmBsq2sfmxALuNpqIyyGQ7GcvwtHFE+
aaL4cmGlLhsNqlI8yyaPeMv8DODmHKu0Qsd8grfRuqDGT/XMp7ZOsZcJ95rwxl+PxG+QoxOulLtf
VNkvWABl28w2D2XtwI05gch9linxaze8w8xSe+wS6OAf4YwRmNdl0OGUyzkGtTqdRjboFL57Mtyr
pA29TOrJSOjNQutFDRQ+MMPNvY6P4krYcunhP9CrbfumMoRoDfTc+o43irM0GmTzCg+4uaqhfVeT
ynk0wQ3aBj1+2zi3PWwkx2UIyeVQOkwfrd+EmMV+VNIVWLblFKcR/CPjC9fSjlwkdds9JSB3zReM
rKNMeWLZRTssrnMQmNVg1y96CFMjMExeS498GxO/1tmCqCY0o32meW6R5hBe1zh0nRteYUUs6eBC
93kd+yqgF8MwzdVeRiKOXkVdCnuDGO15xIk1UDUeFrHGPUzXZxS792WYlOoWmiv6kHQ1wCNp/elr
PPvkrYQtM+KocTKVGUKczNVY6fYbagh218/ab1PVowd3cLgbfoOscH4epFyWDCi99a+QWhQFF+ge
zjzlyzL/FoMNfpVmQUnoCz3UB4nUdmxLPRtdAARJAPOgmzryl/VZkRkqJZDrqngXt7bCV+QxG0aY
prDUD02wevwynghHBPmA87hFGk6/hNdgHM71zwauBL4Hy1hPtc8E+okWZH61Rh3i+mRI5xRfnG33
Pcid7QNzWTyl9VRaf6/hI0ft3bD94bnpRA0HFqfpfc2wblGs7xKp9Jy5MM95k2EZIBBvBo0+FaOY
nGtn8KY7MgKlv3AiPlRbORTUqRgqqlFZSOnmntXBq7NMHKZWgovgzUdkYJ0hxoX1D04Z9E0ahOBL
XuuS8ZHmAQJlfhMjyBO+J6d8lrNqebESysXvGhewJZOge/9rvxWVYIJu+EYIBJQNKej7ShAVhIsD
cZUHilMx7wMnzNBJAmmu8cL8TNmJ/9V7jOj9UCc1NPE4WQEAykOLybteWCN/uLE5h/x/vCLjBg5j
ZlD/cIcDTvr+gZC6K/plndsDh9jm2AYaDRFig4c1lsMzDyc3F0vt3//ro6H3ugn2ccnaxFAn959e
u2qOhJQHRRbB8pHqciv53HNatY9QA4xa0HPd8ESQYE+hhmHmLm07nx2W1m9+zE2lRrhBL7Gbr9Z1
/oerMAS1MLiGHx4oeifvi0J27dm1ZIcYNiQOPiuveupQU69ZD/rVOfb1h0fbaKmgK4eAaeAYcMoc
lbZH2Uv67rBE2AorJ25e8VV6sMls7ePf39aHyyNWB7A76Arhq7Kxo98vkbqH5TRwp+mgS5ySvuPW
GU/MMyz6YRXs/bNGA76F0AhDShsCP0FS7gkKFfZcLSahGA7p6xlb7LhZqsB+PgAf9u9P9mESAV1g
WQBeA1YI/8iTe527jgJpCgEoBvUaFbidhE+JafhFtzbTr38eCuUhWHoeYHu4mp4s+QSKo0hbDDUl
WBG1jnmqm5rvO9Gfs63+5Kk2zBAUczjUoC1/8lTO0s2aDRM5EL9EPgLBcc430dMc8HM2WfHpHuWh
u4DcHFCTNsfPU/UzIUtUSTQEDnr1iTqCR0xfpDtGfUqrSjx7jJb3rMKDFo3teFv8fU4/3P+30dEk
ACcAdBQYO7xfmC2pJu4xjF7h9rvDFTzCkRSeo519NgroyoAsMQYydLY5+E+rD3eQPsCVkR7cBs0A
GHbq3IUryJkt8fQjAx4KpAQ+3GCNAi85JRFjS+w3jWt8mCWJj5032GPj618asvydr+W5qTtdIxCl
bG0WLEYMBvu2k4ea4KAWLbItD6DBdLvOxmvuekrtWcLOucSdzh+GAkX1T2vZAxp66jDOFw2+0Aro
FbVBkDVgpB61UuwM3Plx/jYLA2zzm2Mwqqjtgf/zlhKYICfOEsaHhYXfJ0auxjbsUlwd701oqzOD
fXgkxJ9vOy82KuyK+MP7wbiE33JJrXcAs6A3+bQq1KAdb8TL3xf4h7fko+0L0SymD5f6D9UGw7Mk
ZUjEUa0KJoVCdG22cR6e2MyCM7v8x7EARWJvwicFmh+IQ++fKYh1G7a93xwhwvcuRhxcNzCvcC4N
iNNnpm/7Lv9b2QAq3qjA2G+BtQCMPIGma7qaWiZOcxwQY0eKueY0fOVDCUTD0jK6Uz1kAbd0Lmtx
NbOueXCnfp4P/zq3aHKAzAZVEQRn4Ku8f1678csqAo8Ob+wZnOyZfiYT2DGpCNi5sJGP6wWxW/B9
wstEbxE37fdj4YoGojmr5LG3yCxdxjDIo4WHu78/0QdXH8wrCjhwgBEMsZHMToYp8RNC2tL22Blc
VJGojJ05X1t3FhmAlvhpShCPdQRkgcS2zqhlvYqhdbW3ZbMKH8hDZd2DXePwCzFsgsNDjbiOfIK4
i+clLQWC0dUYD8+lI4wLKVZVJ3WesAgRtjLqo6EIhmXtDv3iTgvckfRgnuDXGMxXiUUuUuGr7lze
xP8jr++XEloCW1f/j6wEJlfvZ5ZODS4iSVwdGypR+uxw9zOuOLpByzcoah3i+Wvg99o+jYNd/G9L
TyXhKf4J927AdqiDPAwgqL3hDegx11DTsiULygXvCpE7lty1TDT1QQMmAo6VIGGv6AQSwFMD5qd8
mxsQezIIANzxFnJnthw7hsZtQSIx8GymAytzAEzMeZpoHyNptV+7ulhLz5mLDhcNEaZJ45rfGp0T
P+8a2uKaXQ9xcJgNIpCzrvKIgf2GHsW1XRrJr7p+gIFYFySojeLaeizrVzDiIJat++omqmCQWQS6
NCrljeutl0ED6Q98xjk69bfRGMXtLRtbL7zDhzYgV7FSZZsRs1bQA8S4+V+yVg7Owxok3L/Anhp1
l74QVZtaz1tfcHvv3YLNkVxuCJIc4iN4ACBfpURBw30IYEChftd2AYwBSNRHQoSMSpWVdV23Owat
vMgtrmWkqOQWY8SaOPqNbxRPbWBzrI+uaAe9s+3aJBmClcpX1jQwxfQYAoHSNXaCJjVriDAxrqmJ
92NJyQuOBNlisXOpDq4NdJ/je0fm/DA2k/tgujV8csy8NndTUwZOwcu6e4Gq0P3NJ1o9rMJVMCSE
VS+QaWfLugzqxYxwpZn4Fw4sNcmjMBweRGSXO9U5GkLOYHGupnUKzE4iRZXBAwjlXUrndeizqJVQ
ljdBFbGspXOTXNVNFLy5LRDuAg2KhnwFSuOvV1WflK8wFxVlTjqfT1lSJ8wymAhFNs7qORifZNjD
0ADhF0plrmqTISfEGOC6kGTyeY88mAS+6i5z+yfmJqu8hMmsQb55tbbz3gxQuF6y0vd+GOXb5jWs
WNweAMv1ziHwV695mBMc/IiVcamTjkOU3KnQzp7NZuIw8gXiaPrUtqsvdg2MpGSVdigbyh9xP8Ti
F9DY9ovgTOi929UmuF0rtFJz1+/B2pBW4JWsFm72D1KJscpaJ0CA1cwXYnEzcjt4oTi9g/Yrbab4
WjJZ65tOOO6P1oJZdaCsi8WcwQsz0nfJoqL+zSRSPPtIxqpu50UOjyZeCXmUcGVQaPTXK2Aqsdjw
GKuhh8DfjUzzHCT1GuTrmBAEVQLD/b2gJT2nK9WIWazgvuemieu4y1Xnj+1wVUczf4L9kctB/MDK
Tz2xluHTYtpk+s1pCV71sjYuS9Vcymfj8366qaaZhLvQ1a67j4c6DC66AXzsK1BvpX8vulJde34f
wJo0hF7/uivZyHMyQp0JMGkAduehA2HveuiC6yc0B/A1NkCmSYrlxSJUSriSXQdV3N8iOQCNkQDO
GipjXkmSlMAjuy0ap4bTAQL9YJsGKLs7mgpRxQUtgeQWkQtVa8Z92Xrp5LliyIG/A+FnEY/fXCew
9SVAPRbsVhSfLJvahN7DpawJcsvaqYFRCJ2QTRDHE8AoU40q88zGowRkE98ufoPuRxit4YzgxbWH
NkJ73ZxxOqK35GtnnNNgaoEx9VWovDwGKR6hRVFci6OhQxtvEiTYSA5hOB2iuORNxpmD3Btd8wBe
RxEVLFNomfykBiklqYKhAlrmQOtEFojKPnLUdqzwPOXeVgSNwMIjfLiBtB+zO9eTOiLBbHgLR3Bt
C9/j/h38E7oarvu2bbJ1ce3bYBka9QH8lY7Ug1FiwaYkBvSEwiB1VmTKFJHo+wLW/fZrpauGXnor
Lb19BLz7V+2oFkY7czcH2Iu9MswdtkRfF/D8h2zFsUTSpquna1yD2u+6p0ilYlTMgHDpcE/QSvuJ
PAH7OsmZfaMTegOZStjgZWM0hZg5UjdtbiiOB4A0EcBV7gZvteLVd1HHJsmmCVJ9ZDrR2aSOhU45
R+s6ZpcG5/kvbJ5en4LVZUja+QtB9w26Tp3z2e2/BtrGCeKErIVeRrKvceSUbc4XeNIUQscC7NcZ
8fSwIGvRnmb+cO8PbfJiPNXRbAn69nJEt9FCBcOGC55QTfKlQTAC0keoHVOSlIYXiVD0FdZeSLkA
SID5ZIlTkbQWSbKmgQJoCsIuiCZ7g+5AiQtj5JmCKh4nGUoUC4YLDec+byChuCyRaPLWGjsDpuJi
TjGrUHetyHf+2XC39Y91SHSdTWEHtm6HK8ZtUENgUHgNpJgZ51H8M6I9/RL5q+ukFZYwmnAUWJe2
7ajAaZtnbMADd8C3TcogyHlp5jGdkDCOXGds3j9KHUUeIGe3/pVMhn4vDWKZimac9Nd5VmjAzn2U
fGmqNXqMpG4Qzjzb5qq0GmTAeNBaZbAbQAnFxg5dIQcspu/IgaP4WwMD99yOiF7Lh4os1xBUT02u
UZ4enC7BzEDhifM3jhR+I9xmJM91FeDAAIQ1Epxn3RKnWCHu/eCH/c+xwtkNdpCgbVZKHD7FEDvr
Pd6c+TqNMnBSIlT/SJHANKQqAoabKlV516JaoqVIhlHI3AVpS6cduOOIo4IW82uH5MU5FQYa5G1r
RUsXTZcBG8Ms+qYAk5TdKDPBlNYyxR5cX0xsj3tDcKQ43D2ItKMhSEdThmwXtlo+Nr2K4Mu+Nugc
zBT5vvCfm7DRLAJ42YNq27YAYaZs8iaWweMQoaOYovj0mmwxa/DAR8fAKhvm4/HOOn4XwVG48b45
Fl8IHl33PItHt3tu1nCC9SKcXX92axerDKL8Gc2P0kKUQzQ6uJdqXNsXBzedAB8LSfDdljF3izUa
Pcyws6wvXuuSMmVh15UFONK1u0cbE3Yhy0LR06s5U3WKvD0cy0PvtxrWNaGtMzLI/gJdhrVOlWkY
3HpmILgZTBrHB5jnr2hug65+DUtzXQPYDoY4RU6TW+ejHWKe9ToKxr3VmLOitr5QWeIj5DJbnGn9
Dfv44IuC5+K3Fu3jO+kn84he2aymVCWh7VLZzStO27kefgHW1b9c4GcJ9uzRe+4HkAsuXFe6dM/m
ub/yRgv6OvSDODWt8tFGCsuQowfcy/YRhVf/pa3l+D0oKWRvHmnmeyTiDnIHNCt6bAZDvsYIH4jS
2QAmTCGsQZkr2tV5jEA3eJgRIA4LcFXDwoMsLkO2IPMWpwB+6l1Z7kdj3gYWlvzdbOWEfpbFJCk1
oHlRBmG5bP3Q4aJGfaxvOZFJhUCVpn4Q7hTDkX1pKTnYrjFtPhtnGfB54OzLvDmkP+mKLTDvlTXf
w0SVT7A3Tjrs6aip0slSZAX7cCOcUzKSge5xQzEOy8IlWNuD8OKJ77Uj8TWCm831oZ+D2rxpuP2s
1yjAfScXHpvJU7kuMEPG06ryMAy1tjvMUtPul7YK8UKRLQl6v/ZV+R30DrbeonAQ3Vc/cJRTyHjx
VaYTJZarHny58R7a53DIQ3fGLW2gfuN3KQJPsXmnuhNTXHQu5W3G1Miqr0svBjTTcZ68hWViy2do
7Q1aNrJ0ZDG5roHeZ67VBJEkjpFr0Pr8Ia+oiuLncjOl23k9nWTRxtNQX+gqxJ3XwFbD7sKypvGV
jwbf9BJM8egUblzTZIeUwTF8g6BOYwqIs4KsJHvdILdaTcdSQC7xPZCI5LtJqsqxR7uuhh4RKrp+
VVg/6osfWdJXaQ2pU3/dQjwb3oAV4j8BhqJOgUkSIUurpZQ6cxRi6Y4wCU/Gy3AccNOBo7vUR2WI
rC+NQ5oYfplGxlcqQDJoFs0iCHe8RosXx3WHchPqj0pkrtD9ckARERkAlH0vc4KrlXkNaeB4z7Ds
WkGewMU2vopQgH4ZOuhUti6nxGHZEdw+hN9JXNocJE1/Q45xUz1pZ8tNyhxcX7qs7bqxew6goiYZ
GiwDzrgKKb0zvHAnbYp+mZ3uZW01JKlIXOqTSx+3Ve8GyZdOs+9XyhZ05Xzp3MC8CqmOWIo+xZJn
sVslxcK7pTlKbJfzDVlalH6eM5j4EonhJrF53IIE/sUg727NB2TxNSktgy64BJ+Gq51ok8AeICcK
4MkKjEr+bClHHDfC4bVNq2AuSQapi9/uJEjrIo8NrrCPjd+PK3xp1ii8qes+0rldJmQ3gslg11/9
sIDply5yhS3eMkqfFWBAxvGFnBcxFF3lqgc1Op23Rzeyx00mrsfGvegZqIg3gJ4JfqiVKvk/ys5j
N3KjXcNXRIA5bNlBIhUmajS/N8TYYzOHYiav/jyls5lmN0TIsGEDA7i6ihW+8IazYixZMvnYfHhN
aFe1V+/Ul26UsrgxgeJTcNFouW5rgQakPnRwyiAdquFUxVF04OC+UAjtgvdLLrdGciAWUDCDEkb1
7LL8YKSuOlCPLINJq5MnfNv/tzopBY92ef34QEgVQZyh2o0M6AbAl5puralc0QHt0+kQRSqG8dQz
Dgm0qp0y0rYjSBFQBTFrgX5kRKpJl3Oa55wouSrqwKs86wm6iXfIi+4HkrdzwI1inAB5/Pf+7K7r
Y+DRWUb6CCb9iivUJQFVTaJaBoieOMfBiAdujtH48MciV6LvSNBLv4Ae3eXEclVBCiRzqgBLghTj
l6kvwoRK2XI0kCbY2YPXqygL+bD7ZPEHyYnNHowtuCZxRTYma5nuUbFrlCBabeju47WLSftaSysQ
APKWj9r1SAclZE35B+wve3JTnDZbJpbPQx043GeZX7YUpv1euPp8ev+rXW1+2enkjKFpJU/aFSVd
M+1VBSETLNGy+GYEjMONvOqgULjdGeqquk/dFMaYtCAA/ntVcLcWAKwOmoTBMtf6f/Nc2odyqG1c
1zTBjdiMO92Yq6lJlXDpbwaTR6LhN2cA8KK9aFVahwDuh/t+zuJT6hjNGQVoZWdXXu19enWkDpAz
8QP0qERf7kqn4+42RqcMc2W1jRM128Hg+SmnZOdcX62hpGQibMJgdFgRB9sMlHmZ5qYN2hSDzCSa
oqANnhqGn0dA8/zG3TVQu15FA3AB0vwcOU7DtsRekxK2OQ6OYT2l2oEXuT7oJUpN0EP3XAflj7+o
AzMpqHjybw6dvl1FioFlG5lLGWqibI/68lQ11QFwFUApCXODelLKsk+000C+taYoCaLu5gDjBpd+
uaYF6Bw0ae0yjNM885PRPaboNBL8m6/j6sbH9w/cja2iSwEVrmdq/FftoEqN7axK3TLEeDE5lqSM
D2ZS7NHlbnw1xEXkEJjPoFi3uT9Wgi+NeLMJuSzBG+pqfZeNDpUyPufOJXljQrItAheJ8801uXnV
hjGm5K0MTTiW8/wZDGJ8H+VAat5fthsfCXIr/3foA3AaXfkr/mgNurR5FDMtm7Brzr02smhVNvnm
nCpHQ9nZEDdmhDYLfWJpRENzevPGzEnXaTVpVRjrU3UWaIOck6VYvr0/o6vHRSp7SyUjlo2Hc4tH
nwzUXqLMZt0W5H3A++WGX2pFdxqsGmQr4Gj8CsGnrTsreWNr0GcBmoFZL+3PLU2uc8SAIIzWhG3R
queZ6Mu3SsU70kTeQxbcWEiuQwhQ6EEi07Ft7KD7EA9uF9Vhkk0rQCvRH8E4mh+fEOeWiAp9G4D9
WxHSNQG+sLZ6E65S5bSENfat1FfvzhiyPRmVG2sHEwfwJaxN3Om33NqRgitYk0aENDG6U08QfyhF
Zh4WbNpP72+PG2tHV5M4DgMzAqotKkPyZ4YMF7zQIIU1z6XtKd5pMcSw5/l1ayAeRxlOgcK4InTP
czpmNKhECOI/OzjKpJ8URdljJd8axSPK5oonloJAfnl+i2IxR68nV6Dyp35KlFV3yeNHbw8TcX1P
INhFDI8Zm7yTtjinuisp1CEAHnpRFjv3xrxQ2U/VPp5OSGqSSaWLI+IPP/+Eo7wgdPnflBM2VyB0
jQ5HynoIO/wlwpFYgZ5aXaf5zjjX208ycQBwAUcE9LQ9uq1L+ayc1SGkASLOgBsGHwngDgJ+k3/4
DmQo8JGYbCMdRyf68nt1uj1MFRy30LaS7Dwa+nyuHeWjFg9oJmKvKd97lAR4qDYLZ+aR069NPIaF
NpVPirNyB3aTZdB5Vqi5vn+iri9cqYUnoXagBVRyy8spjYaVde2oTeFod1V+REnOc85GpyTLyXKK
IQ1jjRrJ3VKU8eePj4yzBEY9iBjySMpN+8fjtZo2sCOxKve5MCr7UFFvrO7M2jOXw7JocfHY9uB+
j7o9j9X5/aGvYyreZEmbNzjZGoZxl0NrZp/glZC3AY3E1ncqY33REovC6arG96sYbfqFRnuglB/t
LPf1ieflJA3lYACIQtjjcuTWEJ2Yy7wLBkWYd1nT8bLp6R7d9fq8S4Qh6SZPGo/pNn+ZZ63pFUqs
AQzRb/gNwFMqm59Ie/xrY0J///5iXp8/SKhoTkkJLanhtrnEtNSEWKvaY5C1Ka2WNV7OOXmFXyna
vMPx1q4/nBwLRKMGmgccyGbPxCnCI6aZwB8XceccRWJV65EuwKAe5yY189CpFyOi0ry66xHgvfo4
eWAGv0m8N3QPuxi13jeT2YjgSsx9T8PEWopzirEPZPXYkFyJSSDwT1sq/vX+Or05a15G8tQeeL4A
2qEmy9+X336K9WxCaKwJ0BNeE4q0bWl8No2xak5FUbkNGvBRhTXwNONOF0Z2jgQCAg9jh4LznNOA
z0YC77VZuvEM7zCOT3mP4knhz3GpuQ9YY9CP/VLSadBfzaQb9DtUWbK/Lb7O6ucJtyfIFghCSGhB
xvTXLMusZxSxgO1PTVYWX3SABeMxnuY2hoiwqhlAj7hofr6/Drf2C0G+xYcE2Uh6eLkM3VipwmzN
PJhNoZ/UpXglWrB8p2k+HgM5AOcApnLpA2nb1nuokabGtA5FMDpQivrJHO8glKH3OcZ7RkDX5xoc
1BvOnPdcom4vJyU6z+Nti6qg5iF+QkOnPBa6U3z49iCkc4mNkWUhXzI3twfJStc4Ljy7YVaLI7Wl
6F5vSu3uwx8ICz8wvQiJkb5snV1KpRx7KxlEIKyk+Nlq+pod6dkhiqbXKMq/P9iNhaOeA1yTio6E
OW52w7hqlYEyhaB05f6cI8MO4KfsUQGu70N0yOQbQ0pB0XRrMjSMem2hndAGwOamewqZ60pbpuvT
QI1z83dkK4PYkTC93uUuKaYs/YFdo1i8uRWbOKLw3/DEJEWWfJ9bc3J9Axs8iJtEltPOJ7sxQfmq
UB6DnE9GuCm1GJMQxI4UgZVknUY/t2zRfvNiOmZnGMsJli/Z0ow7u/HWFBFOIXJljhRvN4PqyuKJ
HihS0FRN89kt1PFrUbviMQOvsRMrXO8SlzIEHEaonASTb74ef8QKhYnfWpasfWBCjNT8FgedJZja
dsnPH92OoOaprGtvNHYKxZfnWNEA9ZZwdYJZ6zV/NrBPh261Jzh4/bkYBRUM6LhSx8DavARuGdN1
s8w+AB70K7YEmtHz89T03pGXTHw4aJVxMUE4FQ9C1+2lIaBHqVai9EFv9MVPpCj6U2/F07f3F+56
MzAKyuUIlOAFRY3xcuEQBzTgpIghmKq5esCr2/Hd2Eahamj2cvXrzUAVyGJOxOGc5q0EpaMC9KJO
MAVTkyuHrnAgdeKt8OGLiaYErzT3IDettdXBmpWKKrg5wtssemAycEM+Kdq67gRPV3Ph0CLjIRV3
JdB/K7iSASdzcGufgpoe8HOvSu4yUuk7l9HVfpN6QwQf7GoIBQSglx/HRJkkBRk2BbnhUD8ZNPUE
phTEilKkdxPk450td3M82dORZsX4+WzGU1Us2Q2oqgFwU+9rbSMkVk9z83vUkxxH8Cjes9S6iguZ
IFBZqcgjA8TtVdQqWHahNjYFlljMUxrDi1rTn/Ok3ZGCftIi/XEt4cy/v+VvD8rJ0tmKcvDLVaW/
iHDAavPtVPWn56yHCvKo3zWAgJIE3rrTd5+mck8a4kqygYhGhXMgc1A6FEQCl8MCks06yeYO2lg9
u6OmHtdxaPyu1PMHTKIVlLCb8TtyDmkMl7Y1v9rCNH/PkfXy/vSvMkd+B1nj/1f4KZvJG+HPOzlD
D7727DmIK9M+OqCiyy8KmPj40EdaBf11qpQvSbKQfbw/8K3dJbtqsqVAkXBrz6HNA+Uh3ZuDYRgX
kJf23wK6UQubALO7eEf58epeY5ZS+kz2Dmk/qZtZUnO3pyFNlyChDP9pAElwHyWK/TOKrN/vT+vG
SOSiBnGKJe+drSj1FPVg3NdhCWb69CHYqfkOs6kimEfdPr0/1PWtw0hY0PD2SC9JZxOtrtmwFE2+
LoFnztarAzv/V96KPZmnGxOSsmNM542Ctt0giaYD5KgyNYAek32umsJ5KEsl+qyPXbkTH1wPpZN5
wsZB4Ebqxm2iSBLPwqg6dQ7czJlOWdROx1nPOz9J6/HDa8dQdMW5teUDvs3iKE9rzqxb4OFHMX5z
imh8JdRLdwK668PFY8o3ojZDP5eC++XhapBCSEUeQ5BfxXLQwSW/xKkx++NoKGdtSO37xhrjncfo
1io63Ga8REDnYdtcDmqrwoWoXy5BGvca4vJN/GNk1X2ljvccha93IB1BqDh0PqXdybb4E+dL22mQ
voM07fP7oq8hOJv9R/0r2AqyTkfHnxYJfdzNKmoDtlLErUtg5u73ZYmTk/AQClBAhhw/eqKkf6m8
JWhAIkInl/aPyzDVC8dJFmMJ8hmJhNjzIt/opw835XhLVQSkYcMQ45NcXI6ywhiabTyfAwRov9V9
E/R0Pv1qEf81ir4nyn99zTIYR1dKljOtbVe1LbTajZZuDbzBXdzD7KzOdzOiXPJZiU039Aj29J36
zs0heUplrPLGNr6cX1nbnV2N0xrMroPrYGPjQCAQLwyEp3ehnlUfdXUkcaH1TtWTz8Y8t9y6CJmG
ZRGjFbhR1QYaeMQz+pmATFtv2ZH0vT5cDIVdEd1inR7X9iGZOvg27rpYMNGN5Y7M5T+A4/OJG+qj
Bj9vk8IrC4sIBOdpYlyuYlcvUeQKA4iqo6TntBrMoEcCYSf6uTEfCR+QdQJeYdvYhCHpUo3aYNYu
CS4ot7FslV9mCRkKYoP1+v7hut4WLBrZH5ATVxofbxLNvBg6zBBXN0DpZ0beuQQEXxhGfNJACcJE
8JSX9we8vp3QVZXgD6nwRbKxSWZaA507wBp2sCqZ8xSvYBj61Zx2dvutUSDVy440Qml8r8vvZLUK
GN56cAIDo1ZuWYy6/lJzlHA/PBmKpXLTybWjr3o5TNq6OdGo6QZLgeSQMhQQ3OhF7wRlNyYjL1ri
MoeKEeiIy1GyyuthLORRoKWQlfNSeKeBEG5n090ahRCS1h8FdMbZfJi60hKJgXZJ/Zbkt1Wu7ifk
QvKdo3p7FDY34oouz8bmAIksabXewnC9Tpb+ySlqD08XPdr5/DcOkAwhwI9IvjLf5nLF4jnrHbRo
3ECtKdloqtCemrSAzDLne8bQ1/xJoFPyGaTsgPQmDJ/Lsewqa5QYe7EALa417h6TJQE45QAhAcUN
1OhH4fwT6aWvwoUas/rIuhxGE+sqVGRQzvqWgGZWlh+L+x1lAQSQkAUSdF/L74nyGons3kEC7CiM
+a9W+f3+7r0++wAb5KVJBYH0dfsKDQ4S4oVgX9UJ+r8Isafh1OBnbDSmdsiicQ/ddv3tGY+99VZN
4/hvVoo0VRmXLGM8w52BuFX1kc7UHqhH7tOLVgAlElkYpK4gpYe3+SrkzV7pqjUKhq4ZAyIyOg7p
XDq+WA3v8xo3eWj0rXgEAF29kmVNO14hN1aVkTmslF6lRvVmh3tQCGy9L+OQ7kISLPEIMQ2o/ZF4
LeVJytrg/a945TTDPcdfDrIXgM4opmw2u9qluhMpXRzmbrLM/2ku9LPHuMKJ7mABrB/ucolYuF95
aZTjUszFb8sqJbAlMYs9R8Qbk0eXWNaByR55+zeTT4dM0VCUS0LYL+pxNCc91DIF7SWoP+De96zN
5I7ZfGuuRDqN9N9pPG8Rd60DaDgbkzbouIBPvYb48jxP+oMnMnGfd0Z279rr9OP9Bb+eoxTxQTiS
sBRN0S3nHVC5k/W21wcwTlqOfarUiU9UlToBMMqlPOb12u01rrmJr+ZKDia9jNjbKKuosmTyRxgc
Jci6GHRRg7gbXOWQ9j1ShG0LwP6kA5I1HsexXl9QOhDOoZzwKPi5ev1gn2yniD/1I3Vr34VvmB+r
xNPUnPsoifKSGwiYC8UrvKgOeTpMyUGDqmW9oDMb1f4QE/A8a/potL49oD0VoNhq5l/apaiVn5VC
64Je9my98S1rULgQWdvjZKVD/U8xD7FDMyDpYjK6ZijrYxKVeftt0eF1wopRqMc6BYpfJ3VykwEa
kVt1Z2tVqxdl6t32p5UmOSIgTozOnC0G1b2zZ9dLEB3LUAZE1yg9CygT1kMejWPGz3TMGIS45/T+
glQe6HtDewVuDjw+Rafla5pPwwAwXVptK2NWaPkBfM9a3+kp5If/KaY2Kfdas66dvzZKM/7QTTLF
3I/iwlNPTRfl2ms2ee78nAjyiN9Q+PI1pvO3zPl/kxG1yaPeoSr2EK8D7JRCQ63yoKd297qm6Aj9
yPIs0e7yci0T5L8E8CQqOXauPiRq7dIxRUYsmxk7zx0YWDMWQ8bZyR2nCYbRmZNvqFbGCFN6hB32
IYcG0/qrIHjywd5p0yfPK3SOgjfn4jCPaYzyOdVc/c7LGse5Z9roTRi9mjafo7XP9e/AEKvudRCI
lZxndLqa+yKbon+F0q/la0Ul/V87L6BKpmnTxk/YWbtRczCqaIZP3RW5eiiG2ioOHYUqqDhD3Ql/
TCFFnxCqHCEh1r1hHpW6U9WXjiC3/w6cJNa+LdSW0689YjNjYFhLh27ZFBfwTYdaGH6SIX95SsGG
is9jkY9/rQbUkyfesNFDr76L42OGHzhihtGUVSfoUVF7RK0QsG2HT2R6B7FimB+WsqbxSaV5ac58
avYYlNlivjfWurWPbT7bSZg7WT6dVdbegd2J7OZftLK9+F8xa0N21CbLEyetK9r8AIOvrD+JLk3q
4+pOorwXjdPlj7Co9f9BZ7bz51aHixfU/SygrHYJzMshAdz6LBKB60yCMXF/qCNF+zqaaEw+plnB
a19M+mg963x22oA9nIZH2Kv2k23HsAwFpI3uMab3qZ1Xzx6dr4spmuQlhe5bfEo9QC5w7gzR/xRw
t59T2mD995KF6u9qB7nRMBkzs0V3sLC1H5Xbun/lI7ylo12OVv2sqMAkzgmNkeUub2HHY8LqRrrq
45dTTifD5PXUggEiifHSDm2Sfp8sZdE+WVFTLrALW1gShwa9sVTxnQh+K9yTeW7POD/QEqcsJaJw
dtpiPqxp1uRPtTKJ15QaVWT4kVFmT02udY/zVI/w20o4WXdO2xsQDd1Zm37Syo/m+uB1hYdGqNmv
XHnHwWmS+CsJWJzC+UrzxjuiF+x05w42TVdLhorCrJU4j84GKDP1eSm4nTFFLYcoWKiNw7LN3fQu
KzzrB4H2CBE2yifDx2xbtw9preCSysZ0sVinXglxW9GpPSvc8wvHMccVpHC8Gi9hZzFnX4PnBAHQ
Rd3y2IvJCVxoWd7DpGJNbiRs84c8ganyS6C+4QaKAfvmp7Xk2W89MdPsZ56PUfvQafP4jyhrF55c
1Y+eP6mN6h4UNx7N42rFC0KbPPpKmM7Z2j2rKN0aQSL4tl+tEWHLOyWTenyVFovkNZ4tKnNwPNr5
2JYr3EgESnszQHooMoDaOVX5pPJgLv5iTxbkbKNP0VxM6n46TE3crEdnmF3zU7Km0z9gKMfXceo7
9Xks3dw9AR1yRr9KkRn87/0n9UYMgzyeLC2zaQENbcGHImOb44JiBF6SqSd04OajsprVEzIwCVor
s3kXu/R31Xhsn0ZTDHfgQPb6k28Mn8toAh8iaXjE5UItaBvJg6JrRZ2YRoAMJFyBeY3z8kQ8U/5v
mkb4ZAuf034QQwexdirJoL4bmnCaH1qpLJ+5jCpxrNJ1cNAmXVsowDBIc9iXQneqDMK52xeGgxGg
Ug2h63bIfh5AwnS/9ZyzOs2VO5yjrhuVE0iaGeKlzdN8Zgd4PxZhtDzqTgaYy5+Hrq8PzSCWGOXa
XDLfEdPom9bXZxNmp2/HowPtWYvWTyat+T2P16vwByNOqi1cLxRocWjYhHhK7uj4C1dpWNVqbhwU
nv8W8VQ9wWKxb2CCDvZcqDtB7lXqwKCIyAG21UmEac9cBj8x8Lp1MZc07GJtPKGQvZxqxErv3t+G
N0cBNeeiawhidIuQFs1SratjpKFTJNOji1bdMbc6a2cuV0EraAyyRdkbAGpFqnA5lwmFW6qQtUkg
p1tEACKLoAbqxaOVKV1I0OoF7PV0Z9TruclRJSAQSSiarpssYfSoS3hzZwYCBnLtg0OhWAHRYs/4
5dbsoG1Q5qZFSQdE/vkfYWpuUDKKFEjcAEGG8cR7OqRfR5huxkFv4FMHg1H048MoDGXPH+V6Z+K0
Sb+Qzh3dayCrl0NbonTkbrSDeE3/GcrpsW3Hv73c+S9Joj0RwNtjybIM2mT2VQtbVIvVDDSfg1Zr
lNpPoqi7S1fV87PGWE4GleqfH92bTM6UrlHUx/DZ2BSBPMizlo5WWTCVfYPqAPcRDj7ivDPKjW0i
ORWaLJxhM7dV2Zra1JFWDF5Q2+iNnMYIuUC/0gGWHVBxVpvD0qHK8WCp0VockQZeedMLrD2RwqqV
B5GmenLfpVZsHpMisVLdzz0YqCdrFfN4jJy2Wh5MW6SRT/VvdAOL2s9gH/SoXJNAKTo3/dFzNG3U
/2mqjss0lQfant16IFoxuhctS5X+xUuleWVDi3iARDzGqDXXOdoGY207OdTwFr3ugcQvfV7GXlS+
isKFegByVSJM6xXKEqJWOqaHYhZKc29Fabae1KaIXhtbKUY087FE/mgND7yXBIoAFgAAA3Lpcm9m
SWJCBVa9YCyQLDmgM0+hFX0DbQeOcP39GIfagywXAk7donniWdMHgS1BoNldFni9VTwUplLvbRN+
7cVLKWcDGICyJ3EQopuXszFIASAgeF7Qle18XyRoD5hoHx3f34xXVTw5Cua1so5LgW2b8Qr0/sj5
2YsgkqpXkZTWyUyj/ktteMmHb0cZd+AQSan4DUh6OSH0ofW+jZCNboyqeNGxQpjPTpr0w+n9KcnP
fLlwiIei/UfLDFQDB+1ynMWcBr2elCxc6dIUB8J3pToSNjYLOBtzXfwWrhvC8o4yoF2al/3z++Nf
X1vwetgcRFhsDtqEl+MbFuzOqqXk54ElOkxKXx3hmNy7xvDiFuPee3r9ASEFUyGBympRKdmWx4tm
7KqhaqMA1Y9fmlogfQVLyF9xVvzwy00kaBCS0HYHELgt+mGDiZ60cInyi5RSW1n+ayH+8NEKOf9n
xPop9tOfAMi2eV8cu05RmlEUinpIyK/jTAAtxg/T2xjlrZqMO4lNIW1zUwyZ4wqnWOIwrubib+AE
dThbxYfFBRkFtAshgQ1YgVN8uREycBYk7E4cqnlBnRoJKS9IOlt8tBBPl0xCUKn7SmjNdph4aYcu
X8okVJBr+WIhBxfgkzuH7pjqH74taMhJ2A4h1RswYjOjvhjWqnOTsECi5aDSYj93Xp89uy56Z++f
oreNe3mMXZBrYNc4yBCj3nBEfwQ5rdGlUaLBip2y2hyPg2c2o99WDVcugsMUt4Ert8UvXBgzzfY1
LcsJkYse4qCVLI3zc7XcpHhEh3YuHjCzTLWzvVYI4lWKWusBLgJjslOVlgd784v5uZxGSfImv9mE
ZQCN675vtCwcTGqI9xp1aeN+WFvSzvfX5nogGaUAcEBFmNjgjWbwx9LYuL63bR4XYet2NTlCmX9G
FfCjHnGuJ5efjhtpCI2XbT6Q56aXEUIX4VCo8XM9KwZa9N2oHpH5MGx/aSOxc3Pfmhe4FLSYwcnS
LNkcfrNyayRBEki7w6qUhyEeU1SUMvPjlwyKPW84YzYxaPfNwWyzVO8x1qhCi/p8SPUvgFYgdp6B
64uZvgj0FRlS6ipP7OVZaT3hIB841CEeRd18aN056/x80IcvKvjZdmfpZEJzufek0gV3DKGrQ3tL
vxwNacJlSHu4wW69mM8NbISVSvmglGdUu7FU00BTF38nmGIgY5KgK08KizbMzlV04wPKhAtxA/RU
JaTp8lcgViYd3CnYO50d+9ZaKI+TayjfP7z9eYlAB4CXklG0XPk/tv9cp6KMEAcNRJxrT5BOet9Y
onLn+8nT+ueKyl6jTscDbhCpDmWTy1Eit1HLaIJBLhIKAXcevKrlPkazNffdtFun+8R1qsavLTwj
dz6mXKbN0HLnUKghO4DKsNk6qh07uZY4UGwxw8gOVOuouWs6Ol4H3cG6IeGx0vwpHRBx0ei37gy/
/YrM3IKMDfSIUgAEvs09NruIciL0VYd9WSuHXkeSUVeXeKdLfWN9ucEQFXnzwgPdfbm+JMfI1HZr
HRaL1vxvNYoKU+e+G0+zRRqzFK12wG/L/t/7e+d6aUE9S+wgsRlXzdbvfV4U9NC1qg2hmv+btUvz
VSvL+aTKLnCEb/kd4KDp0He2++39ga8XFYETNIDZUpjH0Nu6nO6kGnGBVkcbpoa3BAPEwWeBa97O
pt3GnnJaNOksnk7KEOTMl6M0yrw6FWJBoepWfZC4NOaGXpvO6BhNh8VEoPajs8J5jZcOCqY0Q95W
IoaijyqQ4VXYqZTXrX4EMU85dmdW1x8N63K4UDL8ZGZbcAZ2xK6bqK4I466PEIKyKOIehG3P9dFB
4WlU79N1adugHdT21/sTfHvlLs+i5J/TDCSlBDq1lW5uUAgdEABpQ0TT9PiR//rbQVr3bPbTEB9R
ozTRYO6ELO62ld6hEustzX2G5J4dZmvTIx0ZU+LwgWJMmOA5BglQ5kHwOymLu+LmbS9D8YSAaIxw
F/zNMTmXg+Kaz1raLP+t/WL+Q/Q/1hTwEV714ziaUR03Css5qJZCITcVVtud2trIMRlDZjO6i2Yx
mI9W3KsvPTVyiutNGblHsJr97FdzVk8HRXWjGMWoaHQOU4Tq8MMS4ST8hOynXZ25URdsP6xpQbzK
MbLufsh6C6cnYCT6qYL33X6fu9Txnr3IgSmB5i+dvb5N/zOM2Un+rY21X38Yiplk9+DGGkGzzmoM
FDGT8VtTGm0VzsrS2ccSrV3zYapnjFoMgcZYoJooN/tuB6rtkVaE8TJHOJ/7dUmFAgE2MB2HAntS
cVYa2/oJ0rXqQiSvxp9mZzS/daGm1rHNWsTBchzTlgeEjMFyZxZpblgBpdPv398fN7YmJpuEp4hd
A/HavkV23XmxFgmqzYWHQleOUqrd9dqLWHs1WMeo/ixaIBQ+Je/o/P7Q8pm73JmESbYcUx4MML2X
Zz13aq7vYWkxsCoylzVrl196YzeCp8FbxnWPiHN9txApqdSIOe/yCttUx3qXzq4diQ6jphqLqgaT
rfbRWEsb1xEh7G9SKrjfSQdvzBFhAUwepH66BMtfzjEGK2XOwwo5XuMpSgCxo9BJtpYb654lzY3p
MTtyKcxMJbtJ/vkfUYUe1QsPOuT4wuJ9kP0wcS+WOXmtGw9lws7btQu/MSI+tBjSSnMaiZy/HLGE
3rqu1NrDRAWICFIUyt0Ba6bKOEWx2aEjC+9vTwPgxoq+KdWwnojjQEi7HHShkaonnTOGmauYnp9q
anRS+x4JpRyS3U5GdD1D++0xYruAEQOHezkYJskuadw8oROpF19IgyskiL35Di7c9HnIs73I5cZ4
UqsJ4qdJDRcYx+V4EUaPa6Traziauoj9tLQ0xR9UOOs+qsl4nhldGe3hVa9XVIqygRsEJoOy1/Zl
p4soXUZHNZwsu34u5qq4q5D0/tVyS+8kfreGIilDuwkwDqyrzXrqnd6jk7vqYVU26V+10s2or9LA
D1urGnYCluuxHMmelSoldAuvbCcSoY0DNRojXI1pQC5W1x6S0TZPk9N+lP4pewlcKUyITYKYw2Za
plhQGEkTG1mUIiJtGJZHjDDzr0hcJ6dyTvqdqOV6m4Ak5SaTAgZYkmzVjeolSdH8UOxwit3MVxKE
NspcPze6/hUcS7dzh72Zjlxe1DJ2ICeiSCdJbJtMYkAvXFOAqITZ2BZIVNKNRr87agrlazQWEe6s
adSp1KtzCuOzFifzw4ySbHynqPY8/EjwPJ3P1H6dv99/QOSybn6XjrIO9AWK1bSrNpcrJbhcQ/k/
D/F2Gx+QozPPuuLEO9Vy2jXX41CWpylGfRImkr2ZPwoLHW9Vn7BrE9BNtUnR+97Ozdb4Noiso7XZ
Iqtd/ar61e3vlgjQ1bGDarfQ5bBF82tyjGI95U2DITfiCYb6pe/dxDwnlTt9r1e0y19yF3PKI3sL
uX9Sjtk6T3bh0ualQ6Ec6B/ZzUMzVBGUhjmtxF/91KnNU2EkUXzmjsprFFh793Mar5l3itLZFC82
nehHusLcHbpXKupDbsbF8kh/pTaPKv6R00PumaJ4IECpwxooF/1kAn/l4M21+1I60/w3yRlYmqWh
nX9EvBW3S5qiqX0AmxEbvjPoS3zXzob1uysi4d6DnC3BTlXrVN9rcQv9FDFuZT0mhqIUvwsESc3f
eTyuQzAiUx8daYwbZlhGgAHP65Bwh6tDVq7/1k0q7E8wGIEWJ7pJEcAASyH+7go8ge8GtSx5ZyIu
57BKo7U89BTksWI1IeeMQQHXO15BqjTZFPsIkhX9PUm92RwzrTQ/OXU29J+m1LNfDbxAl/OiGjTy
c0QJlLM1o6WL8XDZukgVNBE9SNtB7Lc1yuRLOdWV9wB6R1nPotWxQ+6MeCb/Wp0fVKCK5lAQ6nQn
kk+nDJwo70wfYdVanKJh0tTHvlAj6wS/GehZggIFzA6MMlyIip3hLKcIx4foXHlq95xbvaqdgK4p
2nmErfWP5tjKdBBEtOojHXcLtVvF6w2/6hZlPKqusq4nJaFPdnTjPvnbmoQm7lS9ED8Wr168sKQO
+RMDJlOQ+2d6cmeUXqGd7AJXjZd1hna0c2jeUprN2QS+L6uskC4gqMsr7I9oBLnxWtdWUp4sNVCU
QSS2/pVqUecFVtbWv2e8HpRTHOnjP3qSjQ9GyudF2Lq0jxiG2O7BsPLaPY+D6n01cwPJXb0hLD4g
Xaz9cAaFcnQToYcSuNXEYUGqpo/uvE5bPir5QA0ILAEhI6poEPu3RURn6dfYsuo6NNKyBKxUtZ9s
Oxt3EsQbNwzNVEvSBKhZgBW/XC1NOmjabdyEvQkK2F7bBG9i0d4Z1S6t6NZQTEgm8bI2ss2wi9JJ
oOouTWgtU/XFXp3585pr2m9Psd2dCsmN+9l507siQJSlvc39LLKWeMP2RNh6k/mEJol27qba2clg
rkehPYEIH7p4kHF5aC/XjntsbKu+EKHpRNXj7NblXUqs6r//1lwvmxyFz0O8K2tq8s//2M+lYlrd
YmQibOZ0+RTHrQKssgBDmJvu8f2hbk3IoLIka1jcS8Zm2cq4V5C9T9qwGbTy5JZ2dyQk3AvFbo5C
yocfAMh+csDLCeExD3RJm0W4zqjczxq9ljEyP2qeRigL4d0lEjN0ttuWY6NQgDTbLqVqROPysa/y
5W7RIE4urT4+JNR0dyKjW7PinFLzp6vAvzdrF1mgKoDQtWFmIypf4HJ0alRsTT7+hUwdPVBLlSTU
7cb+P87ObEdum2vXVyRA83CqGlvtbrs9pG2fCI4Tax4parr6/1FvYCOlKpTQHxIgBgKYRZFcXFzr
HbopLyWogWWFkvTQyAKUZ+1sYYBubTk2NNOggstjYJnrf7YcVwnQ9SJtuZulvVcd6Z1LT+t3cq7C
jQldVwE8sqilKwoiBr7hKlobHW6ZdjKwTOC18NfFuKNPT/OgGb46qyMpSWns0kr7fP873pohEozU
pxYKPxpylzPscjsrQ1tvqYul+D/3ruqruZLsSGu3NuKtoWhs8VxluIXYezmUIude4KbRBBZm8X6e
PjS0h/ZOMQ77+3O6zs0BTxFXlxcVLHhrFShsL1bMcSjaQJvNJwctK8B4iUREs8Dpqgm3nsNXbcbl
hBH1SE4Xgg5KfJcTK7pUSYTKeAPOHB+0pMs/Rq4jzwr+Q0dzKr19LkkzFV7NrwOw/Ochrqodgpfp
9zDqFl8zfA0iAwKch82Ab4WRshGg9SWUXOYCtKvo8S55OoihNZhtFKOeK6kQQVh01Xz0rIyc1MtU
DzMNhze276ltGh6tBjS77zZtrOzb1vK+xWKYfrlzZg9+rDithU2IWWGBppX26DuRR2BMdAuxrJKJ
2L7Q5mH0RyjxnW+P1vySdLxgMfNIsY7PgE7HG0u97Jn1vLyl/A8MkOLx27z/c0BJD8NOBUwbNLCc
d248yENXKNnGKDc21AK2QsUIeU/21KomkMSu4lRWJYIp1Ls9pjrJ5wYpHlzFF2ME3gpbBsC3Blw8
lBnTAryjrW4GwLyzJUZXBJHqFsCLcX9L69F80RUt+xdzoXAjV7w6mhr9GgPaCg0rWoDrdk3DqxJI
0tQHlgvx3Tf0mtA9t2YS7ezeMb7cP59vop4Xq8YoS/0Pbb43BtbqgOKsENqYMxkocGut+tzQfh7g
EmBDBL7LLPGaiodJdzGMmgzn0NmNVfw9ekZVPRrhZGsP9LxG53Hq3FQ7NDF25d/7ChE3f6qaAi1j
YbcYQTWaE877qsNpIpjj0HXxNG/sRAdFAZK/eexFPsLV7dDNftJaZeA9Ew3aeI5lLL1TXRSafCAv
7rCwniKPyvoETFj9NOLMJn7HCk/Gf8oyH71vpVHxGDJVdIg/6LGdyZeh7Zx/LC0qf1KSX/pfwORR
m0vyTP5IuTfFHlxl5uF6nE/hIbVz53kEoZJ/wcYq/RsKgPvVXEhBn7xptqwPcu5ybERGyo7vjf5w
bcCu0HBl9TlHy/H6z/EZ4a+A++m1oAErcPC8rvexhqJtPhOZNxZ9fVKXodD8RTDlTWdztaUhTbl2
BBs0KNI8/dqUithTwoNlII0038h6r47PUkonQ0TtCf4ir5/LaUXjVLdl2WmBMmJn4A1dDMWzc80v
aBzGp1Krza0dfTU5LhsA6Ys3+CKPupqcYnYK6LrZCBLCB16S0yySwzyL9JOIC+292vxEO1IRaIQ8
6ujUr2tPZcLWaCphBVkSqXvUQjEfUPvYN9Tx7/uLBrbuemZ8SBw4XW44VIBXoc+NR89DEHoOyCCV
+JfejV7/glj/MB8oisHJCKcen0qhdY34gjuf8zoj8NkHRQI/aDewweE/UNXCs0km3gecRXqqBaUr
6vZZB6nl4failP38SYPPgnsJkiDlSwv7o9qVY2N/aKjfZ6Dx0R7cz9qAp6biaBOEzTmDKpEN3ag9
RAmyCX5tRvUILSWP0iPAlwm3JT5KeSTETPrneapiZ+9qk+u+SLOpUW/IOsuAr1C4wPRxRHN2HSdM
fOBPZX4cFXscX4j5IZaJ0oIbpDatCH/Ehhv/RJmQ9lUUz1Z6DL1+UE86Aur2z0JNsNd1Mq9SPvc9
2OeDYpfg/y1rBrqazl7m7Ro69h7kMRxgPlS5a/8qelmEu2EYvcxP5xFagsVD+4/a0dYjTpSdfeqS
pBz2XmIl2oNmRH0HlGBKySEKKADaPnWKHAfNvlvAqkmtK+G/kBywc0kqa7T3okTj6lgYaZL4JM3x
16QmYibw27w/DRYZ81Ne1flzjaroZ7KYyvKLecrjQy4V52dP9Q/6X4hciT9YPa8T2S0dqiTGYzCb
1YnaiUznxJ8ntdaPgq0f+/gUxb/RxQoLvwF7VGIMlCTajwirzuqgx7m0T2mLTd3O6xI13lVunkPG
nkJcqsLRVl9JPzrvY46rzfg0TDKrjm6eyvTBRR8oP6oxOu8liv8ulDq914T9EVffuDuYSunlO6y0
xgam55RCC7l/HNYImeXg0eDjHwBl9MvWNQII5jUURJtHR+3NXCRup+e+gacPGIC8tGn08PaZDpPd
6clpNHBh2PXN1G5hD9/en5cXKM1yCoEop1Ec4da+DHAw3+gqQakMNEsa7gvGWrF3zmZyiZ0pDbU+
KeA/tEe37pOK5LP12FQYCPUIbGPdfujScuw/JsJzi1NulWFxahQVG7NFkqbd04SzYr/X6xpJLa9U
fhRhPRkUPfvMO+J4kuDd6XbFayL7/pXLuSt2jhQFLnmll407tVdU/aXBy1Z/6TAy+mVHqBsflSku
rV2V10N35tQayZNZc/2MfjuJSfW7spSgriutSTdym+tFo6mq6jQgIKTw31VsdoselaI2VwLA507m
T1aZOV88mo7hwwi5Yg6MjI73PilUBTu3uEVQxpeysLrv9zfPVarK9QrrG6ADeDuIHat3cQ1PL0rM
zgtGHAt2HXUuOrrmlpzL8rdc7gyy+zeuNXp6UHFWV9/oFTFBS/GCPuv16Qh8VBxwcskjmrtW9sEw
S6M4RH0oHP/+9K4/M09IElbSuoXnvaaGlTT/xxYHxce26Xu68smx03CHy7XugUFnf8hEua/U5GTV
3ev9od9auJeTXsamZkaG7i7gscvj4MWjKwEXZo8qvmJUfPW++a24avbZTiMkHqJEFd/SSklewRPU
/Xl047jeKQpaEw9qWFkfJrqmP6AX4G8DZWrQ9y5wXnFAaHMcnmKpdsnx/i++3gs0MRYNnAUaBeh2
tScBP2MNXMb5Iyq58oCh8XjKqM9vhKvrvcB7xaPVjrwsILc1/JWahTlHSlM8zkIJx8CDx/hNo+aU
HG1cEJuwOnjjOH26P7Xr3IuaM098AC9Q72kzXq6FXeMpPuBL94hXgHOoRlv/7hilQhxssPi1sULb
3R/wxreEamJACFxoidg/XQ6oZpaRDNCTHzWkanBFJUJ/z3Jli093a5hFP2QRTV9oYcv//0+qzEM4
xhxtyB5rC5G1SYLnq6JxC6xwvWRUuakgUEdAnYHk9XIUL5/caAajsFTjpzOeetPHXjj1p0lI8ZLl
Sf+3pXbjt/tf8HrJ+IA0g6k7ARZElP1yUBoBptTDqHh086zF2jPSXl10r357SqPtq77WNtLz60+J
SB2C1FjZ8+xEnOFyvI7sSUia6Y8gvmo/wUgaOKK3ZZW1/C2XQeFylNW+yDTgPBCui0c1MeOPNhh3
pNFxDBVgvj7e/4BXlFRgpBqyFtz/xgJ3XFeA4iHtstme8scBx9k/dio9rtS4qy36a7PMzq3hRuHR
rulQHebUxG7etkWifKGwlLk4uepspDLxRvya8gIoehE5/TfLruufSefl/xLSDeQjJtqBhjBFeyhV
iUEklcS0fqZ+NgClwde73U15IyO/EyYWyEUZRg7gNnpL+0pThHGIVK/6pdRyFi+yH9Lod4TBV+iH
Si6/2dE8ps8U7fUtzM/VOlBYtBYJP+ro6E5faY1ogwmELI6DlpRkb8XoXgjZ6oe6ttONUHB7KBwV
KMJRy1hjh+n9FmbURXEg7MRBZdUk/wzjXwX58+n+il89i5ZJcZmDmqIVRnX4cgtjYZ2aXgVhQuBw
5IPljV9tJ7LOZqpjl9xMEjLIMDy6k9duxNerw/M2MmV8qjVkEfbqQVagWe8ONZ9ztDr3zAlTTx04
343b/NYoNAwQscKZYmkfXs7PyGoop3OhPLhR0z3X7tg/hVXqHO9/xZujLDgKb7kN+fdylBn8owL6
WHlAbzp5bqqxfsw7awuVdWMUiw4BcWa5BQG8XY4ChYr0OJMo/WAb4JySqqk/6eB57PP92VzFboC5
cOJpUWm01OA4XY6DdsaAIkcaBYqt9j+R3nd/4GzQ4Wkgx8n5MlSF6E+zlYVb9/yNbQ/KhjFhXPKf
Nb6UF+lC6gkVCHjtAjNLYrxYo6KlJNB6XrIR7G59Tp2iJLklh5nH6mqaGe/YEZRpIDrH64+0yvRq
b1U2Ief+97w1EMUN5NpQKFKvGOx1mMVFHoYM5OkAgzEfP9NqTr+9fxSKx28claWcspoOdE8Ug4sh
CqSj/Os1eooHfbjFRLoRLuhZ/v9B3NVxIr7DwAOdS7iwpx+FJyi0WaHsz9Ce419N0hm7RrMzQqTJ
S/79E1xAViQUkCevus0qnYleuhWQ4Vp4R4cb0W+Gst14Zd3a/AQM6BSoGKHMuQqIEdIefYM/eKA5
kzhWfSX3Tf3Zap7RrTePOYnwxrRubHobBcKFcorRC4yVy21Ie0l2paUmgR6a5i/PaMfFtdue9QMN
jmnLEOLGApLPUrZecOrU45e9+p/srx0jiFmemwRTQuVrmJH+kG5e7/vco3+jpto5pGz7V5rGabQx
0RvHgKCFTixeL6D/r7h5pdIILUOrC5LDcEbFgaeLVUUbp/rG50QmloSTnjfshXULv0GGsUsTiGcQ
K7WTao2/DYBjh7pN3PfPB6geErEQYiilrIEWiyn6ICcnDUZPNs9ZXao/wSOlG8H47QdfpH+6TtQj
PFGQBbS1vifHjlg5VWkKm8lR8IOAbzbEB2EtnY3RdVBKIoYvZtCRoVjRru+UaSRzAvZO73NURj8y
mkHspW5TepvjAdlNI3UpLOnoiqn71qw97bGq467bh7KjA6SC+/mrcr3yjyyaHsqNl5jfZsBR5lPa
Konpz71bz+0uWgytv8BlJwssst7Sj7Zntd3ZLoy8+VRms/EaRyqw/vth4CrJ54KFgwAEmgYDlgGr
dBhYP23uaCgDBT9StHLEtBf4DPqToj4nstjiF17vJ1IPzJdIHqhHwA2/PDA13rdRiqxKIEq4AmqK
Lg2mhrkPZ38LF3J9QBgKtTW6ijgw8ea8HAoiY9i0NSyrHq3WY2vl0amuyn/uf77r+EbzwkPRAZwj
e3ctwNqalR3mCiqoU+EmB9MbxI9Bd/MPVVFpe3Rgh+cs7reUH9/MnC43MfuX8t6CDOAiXJOMOzOb
GuoacB1Eltu2nw1KJJ71BZ7yoCSlSGM/MwfPw0Rcj4tPKGTVJlBDS6CgUKpqGH/FqbRX/1JSPZt/
lFWvPLXZXOr+yO5NdpS726+m2U8fqhFuIWQpF8WuSJSl8Ic61FE2MkvYfmolsu9ZhcytL1Ak7k9x
pBRbT9/rEAutf5ERoDoGkmhdOKjbgSTRbtvA6p3awii96h6xUVdfZNRNf6l9LU9dl87DYxFPwtgI
F9cAW2QSOBoYzlGz0Igdl5tI07MpN9KeFq+JGNt+cExBu8iYFftznXoy+yaTvBYfmqxxq898+il6
0GRW/gugOzZe7UZM+k5NKMF+vr/vrjf34vQFxZz8h+rlOj3xyFi9zhVFIA3qNfok5o8aug5/7o9y
fVphlXkgp2k40zlbW5ckTp+A34LL6UxA+P0ayGiyGyMetWfop/OWV8V1LFqwGWhNw9Hl6bxuKqH3
ohtzyGHCOrguD6ar0O6xgM/Wuzm2x1crM6zf92d4c0iW1WZzEZXWmDu3ztvRQwM6aHH12nWDah8a
4fbHqqzdQ5NmW+ZHN8dbJIrADnGprkmCNlYJBXJgBKVxCOtjOsThX3pWFi80frlikpY2ysbFemNI
ajcGqT7RAgTRKsmsWlXjnZPUAQhpcVbitt3pRhufKwt5uQzRnY38/MamgaGOpg55A+jXtVYKQma1
aNy4Dswpa4+alk9PQ9Y6jwIhu63jubwELwPhQmYluHMUSC7XvsV05sxRtSUIQz0CYZJKa3JgFbj2
twnxVBmkonY/deZQfQKWT88jw0F83lldZxbHxMBz/mQ5osPInDpeebi/ta6vBr4BnSEQR5QDoPld
ho5CiCyj1FoGblNIZHmNgyjS5l8KXMVubCnG7OUg6o18+9bH/++gS9z4T0KKMqyYuxAWnIq31VHk
hbfXygjlTVWr/od1Jvl035RUKREuP+U/Q00I6xtwZaC6m6V2LLkvAl0t5B779C3dk7eS9Hqdyekp
5lJXge6wnhbNLtAtWhmEqKsnvqMqyEZGRjg8c375uC2WO5WvSy/8M/WVO37Q5yn6Qf3SbP0wz9P3
aiF7iyIGnT4SmKVls05WlXjwGi2E5l+jFekrHVW0uUve64fMKKCEFkE7mOJgNVcZTKcYQ4xceBnM
IsNo1DIFYE2nOd3fpze2DCmEunxeEhii4OU62oM5K4PSgKOOhHJG53om8JVzIEPi7v2hbtxaS0WC
lJKcRSXtvByKrvDcx6YN/Zu2PjCFGkvuOrfeKRWwfDbYvNR10LlbEIyXo0COEgIVCwQLhgYRfqU2
nuWcif39ucCi4+9ZbUqK47S0QK7Q7l7Xxwuvd0IgwUOAOVU+/0iAuM8/DegO4oNRRGVe7WaF6/t7
LjKloOOb1I04uP2s97tywhL0izprGKhhajP2BzuJW4VOK0aTD+2gTPqfIquNvwABVOmJahsO83qa
qdrOkFYT7eY0Nr6qZs6rRYAkcZ94zKeoudpjo7mH1moAE3V4KtjnuBy19rG1eNv7FExKgSIX6cpH
W2nnKvGtVEucyBcNcM/UF2WqxKfJ0SNtn09oq+4rtzcriCxlPvtOb7U5OEDRdf1Pteon5yytriiD
RMnVZKejmF2fTGvoCbFh30nIeHFT7KY+AgMR5kBW617X4s99WTjVoSOR9HxDE1b0rHE3yV2ZplP+
OYqAaJV+PyZ64qeqPvZHtGXtHu+Q0CzPZZM79u+y1icJa8yd6gcUNEvzc4HYGGhpGr3O79RSIztw
0kotDvAwkvAfZttaO0O4oQ1eJDRUKvBlj9B2Ij0kw2akco81q/VkTpGIvruNXf8Ih1lQlM4aREhb
yubNCdvU4edEabfeW560TX8cWvzJncRUmnNsKjJ5cSaUXJF0xA+y9Q0s+fITcpD6a9SPsKx9O6nT
Se4Rzu30f6ARE7XQZUOSVfS581XK2bPQ3G3BsJQt+ihZUuJH5xbSwQsjtgUO7Ni/5cXT3PFmP4Vq
WOi+Vs1jczRCtVH2mQwT569x4G73B9sQ8wvYz8bhSyHgtAPNOWk/GoMqrt+bVvJzNpJShxzUm/Uh
7XLXeZ30Un7O1Rx9mS5rxfzkqbHITx3aH+MB91VuSt+RLdxpf2y6tHtIo0rpzqNW90g7Ox6RCron
m86vgRMUvkEuNxyxutP/GQx7jv66fwpvRJRFjICy6tKiuurim2zbosyUmoshRaFfzD1Kz1HVeBtJ
1I0gyThgSRe0N3X9VUzxUNItsadsgnzMYEQj341E8iQhC/nUSOotZOmNadG15IUMqw9QyfrRA+Fk
0PFBbAKoas1ejZvwmw4jZ4NDe+W7S6SkKkdZhwSRDuYaLW/WoT3GNrKVwDW88AV8TPcDeLn2OQdY
2/2K6MjNH8lki/k81SWOj1XqNWzZvpSu9VAbqZU9TZObNjuvpqEctNyG3U7pHP0VGT9dPHfTMKW7
qMUrd28nZtHwGArDf5Ooz1EnbxQj/Wp1sxp/ZMcb3VM6z7Z8aBMAm/5o9RBRVaVDExWhADfZV3AU
iof7+2cp465i+GIFvewg5B+uRCe1TvNa25wAn5u1viiFIwGVRi4tQQsgupKpiMEWNvgjNTagsVmK
/c/9H/C2lOtfQP0AVgSvHrCvq51lQYyYFteBAFkH29qPs1d/DIWSFn7ehrguyzjz1N2k19YH11bS
+VGWc93ujX7SNb/KCpqDjqu0Bo/vqEx3ttKF8lCYqbB3qNQ18UmGbfJTNuP8sQBuvqUOdOMStA10
/rjVEUYEUHN52eYqzlhDT7Y/gjnym6rfV0iK7SLRfiDbtTZylRs5Nc0ati2EFY1xV7lKhjqvhtgy
ylTO3PoWu3pfo2E/07ox5/mRg7TRVruuPtAdIgmDuUeTE07U5fR4HcRVIjPiSzapT7ohS7iKokPm
Pm/OuI2pwZTNLsi4zt7YmTdCALY+SK5gkED7eN02Uno7Qqwur5kq9cYcNcV9E3ZbfJmbcQ2yDK02
WrHXiLHSGFESD+vAqMp+pwg8IueyVfaumo4bIfTWhPC6oDCPWRGF+dWnFNKMqP8zVOSGQ+Mbaaid
yszsN1bsxobkLYhwCUpDBgW5VeNmhIqLYptVBzIOnyBolN+l6f5roGn2YI5ZtL9/fK8nBTmG4oHO
GvHEXpcs3LROUeBzBO/5Nn/Iwao+jbqYNvLm6zktXQbK46CYaLCtmStNZALMQ3UlKMcs/HuRKQdC
Y+f1sxaaobozQk/+vD+v67i4nC6OGdxHSl/rumavoRI+ZKMM1L5oxoM0Gzmcy7YvzEOf5VHkgxdw
mnPlOIRIS7iG3GWKDMOv93/G9XmnTM+ceZYAi7LWDr2tqk9qpLZd0JcpbqK5aj6DLtZ31OLe1OmS
H3FoTxsn79bXXgTWuOYpHKP3cHnmI0/vw0hqHeSRIZ2CJlUlODUvVSIfv9YhOoMgrbeMj98yiMt7
YGHLL5R5PK9AjK/KBQ0wJplBogm4SWPls5fIVvmGIIWUnyAS9dHXypvjCQhaSY0KRjLu9rMmFbWD
3gImc5drppypMhT1T4DPXvo90VsAyy3urtGnQXa2e+I5af5Uwy5KYO1QFP6WmL3i7a2hzsdnJZyS
dqM+c+N0gL5DDptzRjqzliEJG8Wbe3wrAtfC2sIe8vlTSfVi4wxex+il1AS6HnAUO+WtWv6fQkQH
RRvHICmDhqfXviRjaHYhiU/vq8JIXq1izI8RQk+PMnay97dRGZxHIG5vVNeQYrjcLL09dHJUhAxm
gPCnkqKPbztoSN0/Bzc+JN1TIBHAV3hzrq+hOVFoFcWMYueKGRijVryqtTQ38sHry2AppS/Ktqh8
Lezqy7m4oxdVZWzxIct0+suw+/GJ16F+Nir8If6HCdkcrze4DA/2y6FiYsWgC1MGPXxTZA0gnDVG
rh//h1EoQS6lT3i061KkQNEuLoy4D0hD+31UGwPqtdVWJeDm4oClBMcL9pt6zeVcdDafnsZ1HyC/
7R1TbRInvAbmH/fncmtxliady80GwGgt3F+3WpvGndsHc9GKl67XE+5spwI9ZikbBZTroSg3wWij
Hwj+D1bm5YRCWTliTgeCv9TKh8J0s9+h0KFM0L7buK1vDgU6GK+ppdO4Vv6FXRr1ngAXxbPgH4cW
sB9bDbWBXtlyCL1eJTiflNLedhwQ29UqAZyauspMFsEglDkmpcp9D42Sw/1Vur47/h/yC0A5CfGV
KEGkj2GKh8oQSKnLeV/QWDnBs6jUlyRiaXknNWa6vz/m9SVJRg2jeungLlDn1X0F3h7SQc6YrhD2
p8nuJ1+WzWKcomeBbdjJUXGrraN1Y6KgplAMQkWcjG7dR8fFAzUPGP6BanTAGWNEe3NcPV5i124+
hJW+5W94Y6PwHEaXdhHNRIp4NUnbmSB09O4QKBIGi7TxVvLCKjqmbe+9+9bi5c3LmAc/5Xsi4uX2
z1AdgWhVjIFw9eoMh2F8gEG6hf259QGhath03dEKUtdVSsvs4T9k8Rg0VWdX+IVkuOdUUk+mINEd
+a2Yc/39GIuF+0YlE7odyeS6+172tHvttEHAOQNhG8KmRLQmy81s47q6tViAbzjW6DwxudVijWaV
ol/fjUFoVG2QRbZ+Kg207FEMajY2/43PSNZEmcRcRKtoOF0ulj3R8AhrTw1ErVnneOqzfSzcepcQ
HI+9UcqN8W5MjToQodFbuls80C7Hk1al2i1Cn4GKz8KfCRcsJARDq3zkAWBt3Me35oZElgVwFXok
khOXY4lKRA27QgvGplIObol3d2HmxcdqRkG/CTdFkq8DCQ0AKlwgwmD16WuwTx7nXaMUtM30zLWe
VWqee41843uZFdVDCOj0cz6hH3Q/el3H5aUZirsCb11zkWe/nGQ1gn3DDmoISLrVg5aqih/hYXF8
9yg84BfYK3k0ueIKhAn9JZ2zAqNas5nb6Ux3COkJBEOa/t2vXNAgKIAxBoAQirGX0+lsnDWKlmPd
GhIOmGaHn2ZFad+rSgNKiq9G45/Gokqz9XIUfLnMtMAoLahdchpe8OY+RKjZryrzvcLs3ClA2CkT
giuGwLjOoahJaTE84zHogK/7sCJLfGe0fOfYcf0/fDswHi7hd1HqXndz84oK9NipYzDDLvdlqGRo
QThb1+X1CV5quAxC4k5CvUYIlkLVZjGhYs92V/C3HDRfSfrxZOMgcbi/624NBVsfOju5BwXq1a4b
XCs3nbqZg9px6fqSecTSh7wxZKce/OM/7x7NBKqBFvAiZwlV5HJTeDr2YXwulVqVh9TYZBd7MQzu
EbvG98qpsymAVaEQT7gAH7ImiIs6a8SQDWrQtpG317GN3KFuVb3/8wFc5gxxT/KyWoNvOsSixxpb
HiCOZb2jz442bhHOJyNTtuQdr6IQvVzeB0slh9eCvmZq6wakELzLnMClTP33OCbdvh6S7PP9Fboe
BRYIoRVUMRc+1/7lCkWDmcV1i0JmO4r2RN1/fnK7Gvbh/WGutp2BIx2hFDrzAv5eJ9WDzN18UDJK
CQuepUg8vEGNBpMca9raCFdXFEfJ4eVNI5w/gZK6nJE0irHtLa8PZCrCr3afyX2Xz9ppUvPuKES1
Baa/nhpHF3lRmu/gntCMuRwPbj/yE7k2BDSYlbMx6ak/yDo+jprYOE23ZsZ7hGfJoqvNubocaWqg
AWaWOgQpZtQHWlq0CZOxOtZaVb+acbX1In6rFFwUgJaoRLK0SM/Tjl9PzZHqHDkUe4Owi6NdDBv8
0SkQqpNVWH1wwXr9yORkPaJp58Gq1r0TndDhNAOZC1IdD8HJKM0PhjptncKrrICvjFMGipYaa205
q8JUnDiykoYyBrlTTf5sGvN+rLrqOa6LYdeiuPbFybotdu41dYpKGDeoAX4IVxB6M5eff6ytpoEM
pgeS2rz3OUzlVHzNDai5X6oKCtSPyJ3N/Aiy2tSfqFtMKLx0jSsehxj954MIOyvEgqclqfZaU/vo
IUZn7sBbmTPd7AJP2UGvo/B3R7nV9aly5sq/thJZeYal6KhCpS/Sot3Fg0i8c5dkbnOQeASXHyTG
LN7rFFZ1uicHroTPcy9X/q6Rro79pOG07VH4iSMfx4nJ6PcN1alwV1Ekbd9bEuDrgNcAn7echCsK
FTX2oiedMQIXCVAV8IDOeyjBOng0ylRsBJXrbcBgIMEhbPFa59lyuSBh7ggjm51F69qzfxmd20Sf
m3Ywy70eWUZ5ak0rzAO6ltMWUeeqvsc0eSeB5CADofy1SvEbq/SidMJOI21d0ze8TJxxygXKJmX7
JCQamDurqcWhyuzw8/1Ieh2wmSg4W57WcLqY+uWkEQIuRtesjaBCMmQHa7Z/KOxq2iA+XocaRkEt
CjcUcPaMdjmKXs9jroeJGcSRPqW+V9lZ+5WKZ+0xGjx1pGuKYdxIIW+sJx5IgH4x96BYsS4pWgp6
pNPAoDwFJ7mbbTS/aDYqpbmr9VHpdjliNhGoPeLPw/2vej1fojdm55SW3rw8VgtaA2aZrcE0A/Ba
trFvq7Sa6HDiK3CIy7gIfbONmnZ/f9DrmwNI0MI4pEi8uP+sltJzJcAMaODgmjz3QUQmw8Dpf0gL
d0uZ8nrDLl113jO8tE1Q+qtLyrDGpG3oZqCwieuxoYcfm7z+Nsxo+Jt9/E0oODlXvbmxi673KmX2
Rf2BBJBn3NpNfZHwGFID3MtkA/VI8Tja9zIR7wUYUhABL7BoYi7KPWs+P55mKqw1JCYGxxW7sTai
U2dGll8jVbqxYtf8fV5RpDHYQr0ltWuYuzB10G916waFGhXNn27ifbDLgFwBWaHX7ZwAP4fhsYiK
xNmHbWRoaJzTjkCTxSqs05hGsn6yjVDHi1xSZTmXRkimShQXVY60So0FWGe1ZbZFPVj20uVVvlR2
iJdUkIAxr7tnY+rFedGUXgDOS4xBpg4W3ArYodk+H2wteSzdWmt3OObiZeMqGE8dhCyjb/d3/PWG
IGIijIoC0cLXXC/VgMCRA6UrDFK1kn9FWY2GH4yUr/dHuYbIL8hEQJD0kNnyXNaX0Utzh3CBaIcB
srIcKqBjWG5bVo4zUdFTDj3jH4EgbmYt8I+hxLfykysN1HsmEF79gyLb/kFvM2WrMnRj+i7lXuyY
LMB5cCUuf1dV4PsxI+8QFFMEIoE3s1f7Q1MM7wbrLByMRdoAJPJSLl8d926qkqjGVvcRSdhsp41C
npQGoZf73/kqaHIG4C0tSAtKM1QYLqcTDXmFVUlNYYFW8EevicW5hsD8rDlF94jbfbdF0L6KYgyI
NgnIKjpBvCdW0yLPVeZSoRxpDtJ7ijs8fU6oVtWVPyUdateVU2Z/zHae0AFic23EmavVo6UOZJ0b
n/VbGH2X00VROAuVCnwFZu+k3yVdWTRavKzcSGtufFZuIvLaRQoGodrV3VuVRUZ3Naee18Wzcsx1
MxS+nvbVE3pzsXG0jHjcuh+u4cxIlCLURYv9rZu3rsOiF4pl94Su/zikY79ry7TJDmUfey+uNjqa
77oy+pPjuQdMD8zdHlhk7fpYUKevMf34cH9/a9341gvzC8dfl/4VNnOX3zoTdewUZJqBYQs4CFYf
P4SxVZ/vj7Lsl4ugyKTRZF2QxsRg7OUuRxmVHh6mKLVAhCI7dzXiH20SeoHG9tvYPDe2LkX1hbUC
Kpc7ZHX0w3IWBZ16LRhGtd8nduogpmIhSa2Mxc4sHWMfaur0sbWjLYL8rUmCEoQNCruDoVdZRmoP
RuS1LRJzyCo9AfudPi4stN+lPfTvve8hRPFYJJ0B7LIoxlx+z6KbBAhfTQtaMKxn8APOWc/LfIMA
emNv0FmnS0T5eSGyr4pKCpIpDc8Yzkda16ek1f+2RGhsbMAb68WuI84s9RcadKv1SkTkVInCYy+y
e/0QCb1+BNkK9s3obOFPme58yXEMOpSRGDfC6s2hSYEXDYDFqGC197GdKZTQiPQF4JV/qgsk3e2s
0L7N0u5fVdyRMDfyQpDD9pby4Y3Ig//TohkD8ooK+Oo8hK3VJUM4a0EZmv1TlIj42Hdd8gMBarxd
5+a9roHczjzjQVpQBYequPYTAgSmaYtuPcr8jvZSKI3cq3OT4rzYgxW8f9Zv7ZqlCs6OoSOJXMTl
3my6SKX0iptIhGnJPi2y+FjFZD/3R3lThFmFFOp1BvVV+IHc8qsrSkyhDZTZ1AM7rB5HRFTyWnkw
YuWDqkbfCsU6qL3zb2OYn2Ts/dJa18cg4yAtA3prqTu72N7CJ96aNzgw6oh0KnlVrX+Q9n+cncmS
3LbStq+IEZyHLWvqrlKr1RqsljcMS/LhPJPgcPXfg178v4rFKEbbx+GzsEMogEAikfkOI+5oRaLT
semKnd0F6SWHyvtwf94rQYZrURZGeIlT5lukAkqVRP1c1chKJnn+pU/D9BwmsXWYm3kL3rK2SSUV
D9Q8C33jwqaqdV8nDkOpsPh/UqESZyOa7W9BFCSPaeB1730a0skDxkMySfwk5CyOYxYoqjm7qXlu
8z5/pkCf7j0UCHelogZH1a6d9wdRWdyirIXOKPTzRbzWkkYLsbbTzzg3z7i/Gvo+Vs13C9AwKwAi
oJRoGPL2XXywxu7nGM4DhRpHaVE21ZL9rKOLjKbTlsj1yg5EnB6cusrf8rxfn7xKNwJoZnjrRG1R
fx6cMHyo3KHciJqavFwWJ4+mBoguYibvs5vOhqgHMwtV4xzOnXeiHxFAniyC5ymfROEDF+wa5G+M
yFdK+Bup6IPDoOPDcf8grOxODgD5BDcu0Wupajc31EzLEm3NbOQpRKW0Dc4KLA5gPoOHM6mZbMmx
ry0virgmMQfN8ptu2DgZjVYiMQoqMJj2VuLqu6Lq5uP9ecnkdrm6YFVkkZu32436unCaKjH00Dxb
1vDbrpSv9WQ90ZN44br/4sbTy/3h3t6ji/HeUBw8ZAA785i73jROnuvGFFYWWATkKk8ITon4kffT
POw7ihnRPpsTtOadMa0eebmF6mkI8e3bpXNTFb+sKMntR8Xtm5cqFJb5BcBd7O6DUcTKTqsUwz05
yuA8d3CeZBYbj7hNFHamnztFzfS/RZYgVESy3MdP7RSnHp6LhvfVsuep2lVRRubU4vzaPQazrqan
KWot6AGKcPMHeP+i86Gux+LVqCcT/5tWKApxPpjLfTS25ms1ZJl7GHW1c/dGo5jAJmE0wYZFfNzd
6w1PAz9RUIn1TSfS0dganeAvvnz3S8uzMdyndZ5EByNIUGcksUVNa6ioWx0zEDeZPwVp/sV1Av33
RA162AndnPL9iEENTwc1UF7tCnrqs6VWof5URnl71kOnKnZ9bTZ/RVMQVDsjUnvXR7PXyB5q3ik/
KkWlImF3uRn5E3ES/pOmpL8zVYj0NMSj/ksEcMZ2MIYaj8A1oL6a5176d5h5sDxrPc/VPRZsvbNx
3FY2vw3Gn2QFcCyIrcXtRs8Wa5scOeNOgCwtKgfgz2DP+/u7cW0UyUlhjamJ3iSDZUF13xvY/KGi
W746QYtWzGlLJ2ZtFG5qMi/e7DxMFiFZAJ9wZqBE56bto70hRucwBmLL22BtFHCHPKrILqWIyvXB
GrhZPFcJmIuliq+zmg6vuUjDw/0Ve9MqXZ5fyR7BrpHPchMvRsqLDR5D1DYLE3nlSTbHnkpeKRSu
ETLR93ieAYxp7YhUdu5RsdwneB3+xkCzNfZa4mTtN6fS+98qNZpk69et3BXwI4maso+rAtK5XoRo
KoFUBeBWbbRpvxdWo32eEsVxUBuxDPxMk1b1pVDRz6kZ0iM9uelMq2Hrob/2KZCAA0cvdcVuKMSd
nZPLIHZ71ptc+wj5PvobrQFro5wgP+jiS9CbRNEOrQgKF0sU9+yaCiUTEkDCzq8pCcKT4Ozvsl70
G8u6Mh8EVKg4wQ2RqLhF5gLpAIBJHejnaBwgpFmFu8sVp924idZGcTmJnBPIPRyW628nLCstCLj6
Oe41cIQ53LehJFzd38Ar9x2w1v83yi24b0D5txn0c14O4qlKc/sLDDPdz4d4vmh1W33NRLn16Fyd
mgn1inzJI4NYvFH6MJ3zqM2ZWun2vtJ640NdONbGAq5sCICgQMVkxkDRYxFnQiXqTL0cjXMSWPp+
CL1XVZ2MfVym0cYiymO02HqoTVIQcGxe6uy+60+FS1tiNwDXYIsDxlTqzJ4O3eSm7VG0Rfps18qX
IpqbS9IE5vf7329lKRma2bHj2SPLXWK4PGYzuoDnhgf0ISOEH7BL2CpI3lLlZHGAySHUQQZGTfJ6
hrUyJWPpZeY5C5tPgaX9T+SuAk2uP7qK9dOL432ifHdq5SPB8MtMOxQlG/3FBS3ik2TtacCWftgP
n+N2eukae95p89b5X1sJLkjQECgVSFbf9U80aIU4+sRK0M7Cm3ia3WOY4Kd2f73XCojU8/mjLCmY
xSyuhyFnpP3k9eY5gE4PWMAsa/SLxWw+xwPG0EdkPcP+Q24PRfakzym1U01HyOZo0mvUSIZSZ+vh
tjZxnk8QIYj0QNRlqv4HCQNsPTLJsDjPeY/xMy4e+UFN3C0xoNVRpPwkVUT8AZdwk5FKVMf8zHNt
jd2x1IV5jEXd/IftTCEfMCQil7x7Zbj6Yy7xPEwRqhEm5dlMHGrVLk425u4b5/U2MkDmkAh7oDrM
Z/nUHURND6mszLPZq+FRuPBqvVjrjlXZvX/Z5FBASyiF0qpYMpomZPIzoy25gdXQglTfxMOrE21y
YdZmBDoHrBbVbUnSvF43IbI+VgxinWGZCSodCRWZMLU88teg3HizrI0FkZAWAZgZjdrP9ViQTMGf
2+w3lLzDD2NttDtzcJXz1JTexmm7vZ3IE8nfXDqRJmXyxWHre1T7R8WyzuWA/7oVmuVzYXbFCYCS
+zMGRe3XolM39uBb5eE6nDMqNAzUkKgZ0Em+nmCcd4XmtKpF6sjL7HmmRP9vEntFZe/LqMKFvObh
EPE+06sXHZGG+RBkTfs6ABMWu6nVReOrOOe8BKhDJKC8hwFFAMwdYCkKyWjmEdVXR6sq+0+BF5X/
JA3SEbveNLN5l8ISmn0j98KXpizjFyuytG8UUZvG19sk+Fr1eHv6uiIS5bQR2eRiLqeNjwLfFT6I
bGUvpo00RWy1nn2G9x349HGNh4a4v0sDIorZaTzIEvtzKxLjIQuw88GzAmuMMY7zDxjnlfv7P+c2
3vAryBDk5QZseJnOKXhf2n0x2rjTNOEef1IHZtnkbryr1jYYOSOUAxrnmrcsY+o9jiFpo9tnM1bG
H+OgtzucMfKHoI3j8wy12Bei8jYYnitTo7tGYxhKAPCPZadCaHpvWH2MXFIb/tCwAXlpRGG/3l+/
lSubYA2xGLyjTFKXUESrFaY7tyI4F2FoNT9UR9Gh2XvIzyd+5mALMI8CAbswjF39xJVthucmw/DW
RxQ3a9tdnetp7HshPeav2KiXn9yy1tNHJwmyAVK+bSXnOJ6L8Jz0Reb4yC/mxsaWXIk0XAFUReCh
cuUsUQjjOBT8FTpIFg7lHuk5PEk6OEolOhrvvxJYLmm1JdtxNy2BeS7mlFPokG1n9rEOvHav5KVy
Squ+2xhq5fODU2dSAO+JU0v7i1pkAiuEiVmB+kJ9pqG5WzpbKdvaKFSUZH2O+ZAWXJ/mThWeHo6F
e1ZmCySMgeeL0OdgI0CvjELlituSBxG9qrdi5R/3tZ63WdVFEj9Fo+rY2fF4Are1xYpbG4WuiQ6B
nU4RjczruUyVZ8ZJDGqpcHt8bZEpfajKccsC4jaLl3BLbmo+C9fo0u9xMlOKuxxcyuw5hVQ1/WZG
04NjzJDJongfB/aBPvX/7h9TGVQXQRdkFH0acIQIHSwh8ZVjIyfvpdbZIbJzPJXoJeUsv7pNoaEr
EfHZ7g+4spbkB2B74O1Ak1hSJoXIwSclQjmjlh7vKtNI9nFr5xsn93YUJGslegDqPJiJpbIVhBIQ
3f3snA0kSo5e2OdQZymcvXcu0CMsqhtkITQvll+ssVqnI7n2ziHF05egHPVjDGni/aNAxyRxkow7
6GmLe1E0YtSngHqfI+uTPfjHf+yU5ui75wJPli8D4AKw7xIUGCdomrUgUM7AAcKXsXfGYzan6bf/
MAq28BJUKWe0iApDY03oPSXBuWv76mF2sRWKeKi+u7VD14XIRuGYBxmp/PV5JSMIK2S0g/MMtdof
Z3DLQ1hs2YzcHh0wBtCmAZHAQoO3cj2KPXWdV/eOB9EyNuOzOjTGpyoMjacJdI12NCfP+/Lu1QPV
IB/4VJl4By9ewUhmYKVGJfYMbs19DNRU7O3a2NrVt7ceABVaYzAJQImqS/QUFlG9iLM8OEdzqZAy
TslRTFV6HvRky2Vy5ZiSZfEEgkEtWYPL7oNn1KVrpsE5wN7tN+3G+GNV1u4G3nV1FJrE0NTY2Tzu
rj+UF3jlPDh1gEhh3eF8EdUPKnJFX+9/nNVlo1Ym69a0uJedvsSNcAWtGAUnu+Cg6mF0tOI5expk
/fX9QwEgAH0njxJh4XpCke7lpdF1AZ+kbneaLtxdEThYK3fZFlRhbe0ICzwc34qAy9KS1bVDV6k0
1wo86z+68xAfZz3e0lJZWzt6XpTKOUn8c7EP0lrrokEhV4wCp3oIS4+7J7IxKhuK/vH+2q1NiNgA
QIFUC13bxWYQlq5Akp2Cc4o4HwD22Do6mejfH7Mx6+G6lnRzHBgWEUgNsWR0Y4OeZDSnf6XF+A10
s76RYq8FIOSr5O3DsvFaud4GQjHzOKvj4FxXhnKiT5d+1Moo9mOh5l8cdS4e3r90FF64wdjf9Avl
0v6RbEWIDlYt4LxzZyflF+FExhNhYsulZ+0Dwe8BWQrHXAJLr0exwfKKBBfUM+WM8TDj2HM2zdn7
fH8uazvOoTdDsxy1SABb16Pg4U1fsh2CsyG0eB/icP0Umohg1hjPHu8PtTohZFBk0/itYX09lNmU
KOF6DAUwXP+nLJvpEoNr2lq31Rn9McwiKDTYVCV5NxMUyk5/UmPrWSm96FQpWEnfn9DavuMAyUYg
eQl7/HpCoRYge9Tqwblvu2/CcJJTqIyD35SiOyDGmvn3h1ubGJKhHCKagqhgLDbENOGhYuUmt3lq
Ol/bPq2/l3B8sn2AI9bG1OQiXafD0kYVhVdeE6gKLplYHYJr0MxEeJkdqzlMVDR/tVYf/MyTsTDl
DHmYjsJBhvP+HFf2CMJYECoJ6cBRlog+MczQj4RAuRK1wUNB8PrUjY7x692jUEXnzgBZC+V6iXi1
lC7PNBDR5yia8UWjIHGIu1J//1xksQyqrdQHpvZ4vT2GugmozDAXDZ0qGYyGp7BW4w2g58qKAT5x
QA1i5UNp07gexRnDym2x7DkHcyKwPR3Vg9043fvPLvY5IBSJEegnLMUframq05LawBklxPHiRthh
BCibbqiurM2FLhEwS6gV/G+xYvGchHGn1c45n03hl4MbHDprE9V9e44Qe+MdwYFlwdTlm8hD7tHW
sMYGrT/jx1iU3hP9WfeQRZ367kuWPx+ONeggMlW+0/XHweElyxS1whbVGY292iLZwe1fbizb2oRg
yhJZUbTgFlykw22lW5lnMAouu64foYay8wTOoSVm1Rt7+jYuMBWZ1HFw3gQPryekjMqg6xF7eurd
732qnEVU/w6d/imfOEn51G6U6FanJsXP6FBSp1nubqXDiGQemVpUqPpudAfxxa1160NmdM7+flDY
Gkpuzj9u9UpDVyxN5UFS1OnrqA8Yr+ducWqzKN6Y1e3FwebGfgXKBIC7G2S/VtdznqeOjcq/9WI5
zW90p1/D1m19wES/70/r9kzJsUB4SBY0l/wiPuR25niNrN3Filf7IIqaQ9/OW3F7ZfHoE8ksAjQO
yetiC/b96CmeOTrnEhL8vEMv2NqJYSz1PVVMd+NUrQ1GTCZLIKPEb2uRsyAo7CZtaDvnMBwzXwHc
5GfZ/AunauPdYY8+Mhue78R+p7ZxvSfQU/aaIdLd80RJeqdmjjg29K43DtXKJwIlLFeOAhSv9EWU
aGqsi+pods+g9r3dhJbbXmnKf9+9D2hIcRlJwQcetYt9wGU/xJlOLUBrOsXvyi5/yEp9y/ngjRN+
nTjw6pOK4HRtqOIuE/4B53JlwJzsjEv03JyLQSSfGyDsXwdM8my/1ieUcDynTz4qKSdrn87ZGO0q
BPShCRu1rXPocv4TLcPY+9Uc5krfNU4wt749dLpzZgdWL5rXz/M/IXE3+JUhdqd0vhobShn4eDdG
8WtUNlq7A1mO3NT9VZRb6970FjkYkkhSyMvlCU0unp9H0ZaH2BjF4zDZ80uaB98g2I2U5eP0uW3j
7Of94Vd2PpQkCsmyMgomeRGjzMINetNqcWz2oO81dZUcIwS5L2Fm/3r/SLLxBs4N8h5v3uudL9zA
mCL5cFNNXDJdoSoHqtYOlVFo3feHWtn+JGI0FpEaAIayzJMCN+lMNS6UsxLm4SHAPOzEGrxb5pVy
BAh5dAzk+oGtu55Q0OizUhWxcjaqZjq6fQVPrQ5/mJ26Jca4Nh/uKqqtNp1tMtnrkYSR51k+2cqZ
aqu7F2hoWCCGIN9vrNvaZuDDSDVUiIcUeK/HoSMTVV0ZhRfHKcv9nLfFX44blg/z7Ayn+59oBW3B
lqMnyWOXhJnS//VYRq3M1GQbxGJQRCT2fm6M8ttU6ZipZvC1bSdSfbsoPitFd0JR81s0Tlu1kfXf
wDxpRHEAeEZe/wYyjrrRwLacjcxu/2cFXf2jn9R576IMe8wC2/O1oA1Oad44+8HVmxe377RdQgTf
eP+/9TwXUYBmpeSsUGyQ1+r1L3E6K1GRsq8vM8If2c5EE8D7Bn0ziY7TqCbmP2o2Bj8rc1Lmx64N
0QapyHCwntSSQgn2JIUIV2EprKPSOYlM+drGk4KsbAQDZz9DHdHOgDOVb9BivO4Z59o6/jLYvdLv
7c6EIp7Walnvsi53Wst3JqfuAQA36rkCbqB/hGJPLFWDuDlYXuxlr4NZjd+SxmiSXedipOBr3RjU
eyOI8Ya2ecYaR2VU3xpTtjM/qn0zKl9hu1IH8GulbuYPGKpG+dc4rwrxqRrm8KUQXWidtTywo92U
F97XKMlGbRfoYepdDHy3qr+yaVKLHVAmZfAzI/Kq3G95dKbfLNhMxUmQM5R7Hi4RfilBWnW7oIw8
cKjaOPTH0u0K5ckYnCw7uVVrp+fJsbrRH61c03xL0XkVmG6PYy5iC8bkD/ROnAfIFF3o+tQAm9+J
quXekdZh55FWaWPArxu1MSl2pZvTLc3Uop0+OVOW1i96UxbFX8rYjAaCDp0z/UrNJMwOmaY32vMI
8cnxE5D0lbafEicoDkA8otJ3w9gZT62V4025t6vQMi/ob+XZkxt7cbUP9dniITvbmbalxb8SYrBJ
p7BPYkJxf5kBhUWO6USgBWdpa3zBeCYEqhD2G9nP2z5e7HOwptCzqOAhuLkUDIDYqmRRWyngA3Xt
omdm9y2JtGEXBxLiDVpCPCJTqb3E0+w9z5Xaf8UMMv10P/aszRXHbyCE8tJDm/X6sFWjUWMa6AVn
B0m2nUZZ/JDo9bARTNdG4bUOFhkxfKkyfT2KqdW2NnvcrHYSuV/CPIho09blRkNmJWRLCBL1AOAd
lMj161EMvUBEWU/DSx4EEAu8Uv8iu9tPkRaqW7yllRmB2qBHQs/ZAS62CJdF1+TzHCjKOVAJ0Ts9
EF/xaWi27AzfcuDFJgFwjWwH72kgIkuJqsTp0sk1GCcW8xO6NDvFDhM/KaIPRMfHdvQeEtXd8+L5
MA7xx8kIH1sXQ8m2D58zO9s3wFg6bToh6Hss8vzvLquPmI4d0hwSRKiUu0kd91Y7lX5smBvX2spr
FrimZD0BamCFFjc1MrXpiKB2eAGu+doT8n2qyMreaJun3OD/S/v9rEAOrGzUU8WjdrzEb+Ywu/AT
b8KLYUWdb+ba9EimJTYKAmtXJQPIi9qSD+dl48+rY3sMxiK8qC5uNUGenKIsgzwGVtCyP9qBGLCV
cX82bYGzof1p6J2NK3Jt87GmXJCUJUBnL1Y2q0Ijj6MpvMAx0X7HWtprft0A5Xp3bAADK5sYlEPB
3C1OLfVxrNZmPmCERs0+SRsNP4hwS8tzdTIcIx426FLdtEomoQzaXAbhJRvMkLpUCe3E1/G73d+f
ze12pILDX4jKSurfEmpVIihvC9WML2ot7OxA/aXACHVOUQIM9d5JPmWDF302CsRNNtbxNi6hZgL5
H419KmPUd67jEoDSDGJ8mV50y3gkRUhPSHw65K5b8m+3lQ/JopYQIuC5t/UcnAI61QXYdYm5/cWu
UrUm983aiT852jhhzSmgGW2c8rUx2SUcdDC5pMuLTTIHamvNdVhcKj7jy5RpTbzrzQ7ZqjrrrWf5
0ny5/yFvNwxf8E28CyFCin+L0OskrgG8uEAOw9T6H4Fdq4+pVmRbes63X41yAe95WuGcMvShrr8a
uZ3WidguEEQbPKyXhc2z2RtPpVq9vxAC0xGOsbTI4agtc+8iSQ1tqhgKk5ygfJy0OBhPQ5fmG0dg
ZUpALlDmpZCpys7X9ZSSokkBLehcWuGk+IZVxYdSy3owZ/oWbOH2I9GGAsMEZp/SIjq210PBrlC0
GUnxi4Aj95Oqi3dyQWRsySHcVAwoG4HqInIAYaVJvThaFfq4YFWn4aIpM9aADrJhxlMd6UPqF1ZY
/oC4FyVPc53n4tQPTYARUFU0W94KN5OV+E1yJ0o/0jdmaTuXWNi/zTATLhlW1hpcuU5D8g1m/rvx
exJczRCccFu2yxcNXwc3hSrkYr2oaTXs+zGZvrT9XF+iWVe+3z9lN+caRLK00qNNhDghKI3rD2h6
c633mSEuZm6H35vME6EPDgkL6t7qqR2hiP9uAxcJggbVAI8LtZubnApLhbIral1cGj2pPmJqW/ip
Wo3vFZzA6MQmGKOOSd+cj3A9scDFzMxuTHERdBGrBzWb888xamFbusMrC+iA6SU+0TeXdMPrcWoM
YTR1NoaLabT0QBTRmaeoyfrQTzq3m5A/26Icyk9ylSsyMz4WNR7MCBB8WITiocorpenliLXX/5tp
bfEghDaeMitEqsvQoh8F77hdrE8iPtzfLTeRRQ7N09ehg8odvsTb1U6JOzB39sXCk+PB1Jv4rwbj
pJPV1FtkxPWhiPzEZOLY8tmkzk5nT5EYLn1g40lfqaWRH+YsUz9o8bxVqFs52ejdA70iNQEet8TA
hHHI0a7b4ZKWtvGPXnTmpSfh379/9SCD4DsqUV6AHq63CiUWmzKGgsV0rif48EV6wXvaHJzqQ6kg
HvT6/uFQHaTYA2PMQzHgerhMH6toNAMKm6HkEjtdfayC4XWYuy1lxbUzgNw3JWtJUrWWOmUwjpFO
S9Lxos7j/BM0WPWPCCdteEDLN4uPepUU2sZOXB0SEKOUGQcbs9Rrp7UuhsLKxktImf4hM9TG9gsv
sf7uqinPMBALSc//w3q+OaVLlSNn2fLMtFhNbCcZL3Yh8p+2Nk1HajFogQ1hu3UD3F54lCIBnPKY
ptZKS+P62zGKU5NSjZdO75NdohCjfaUpooee9+7LWDjiY9YVzc5NjPJUVtVWq3otxtDuIn2WeKCb
eoFmzbnoKLdewqEWWHkF+anLy/SxmX6aPc1Lv3Vp9gIu1OeNVb6tl0hmLZ8UYQRZJV1OvRpyFMEm
tu1Y12N3xjg+qnelgQLFrhBh8L9QDUXsm2FTfArbVrxoiulXFByK3bs/N29LfgOZDRBLb3EzTrX0
7cSXh0s4qY61mLHbVOJfwgr6h/sjrSy2TD9xotNJrYFiXn/sONKhwTjxeMFlZnpUYtP4EdVtecyb
UftYBKKHu6PoB3K9LZT4StxDkF0av5MF8IpfbLPSS1SDKuzIS6ISh9HokmOfBs2G/8BKKCcLRR2F
KCT7IIv54ceeV1z646WuuupQaGXx3Dn9cCCnizdu/ZXdI3VWXVAcskBkLju1SoLJmVKEwCsaexw/
61lbOj54t+RpzFNl2LVB1BS+EU3wF40RH7SdYkCROmYhnd2NHXT7XYm+kkxPUQcg/vK3VFgFaG4U
spPV5mfh9X/1rv3YDuP3BgaAT3HZD8z+2/29dPtFr8eU//6PBjy+vLlHBU5cFMEBrcAlIgZRxxs7
9vaL8ram0kFfF3z3DbvKbcMYR2F5OTu581dVt8bfZprUsR+4wfjv/RmtjgViVNrA6+yfxR7Vwoa8
Bp2YC7Zmw041h/FA5VrZDZH3/ggvWTN0tgxaQtzSi5zRiJ2sCHWmlQWd8jDFSfZgq3lxHF13a2+s
fCc6q7JAgTAphZfFmSCvn8Y8GnjRxFF6bKkznrOsDDdwTXJtrlNFJoQWC/0VAssNN92dptbI1HG4
dA7MhayAGho9V6qa+mMZlUjYbWpprc+Lu4tDiJ/Z0vvDVupOVzuWsBu4mWIEJD6Uok42QNirewIY
BjVHanMcsutdzkbAKwBZmUvTo1cllHCE418BXDaKd1NMUOCTErz0Vik2U4+4HioMVDcyqQ1cur7p
kY4EGlbTKT7c3+S36QzVB2Tb4dCxbLwkrkfJeZ5VRakNl9oUYGeszsd0PN21eF77ec8L6T8MR73Z
BdYi4RLy5/wRJbRiMHobWvclHhL3iQ7f8Kkdded/QtWUB8pL08Z4a7sCfTXuONJQ/qlfj+eUNhJj
qRgvQU17368Qf0n92O3b9y8jfz4UGtrGBP9l7mBMDRCuSpkuBkKqzge3hbC4z9x6aBltmGPUrLS0
fLy/mCuTk88ioJBo/ENdl5v1j8WkQU1xJRXqhUI4GOOgfo0RcTjeH2Rlx5MXueiZUQjhRlmUBOqg
naheNurFrDS8he3IftF5fj2atVtt+T7cJp/QqSRLWVb7eO4tYtMcz3Qgw0aALLaz42gnjJC68XzA
FcaWFrLxgN7x0O+SWIl/TI21ZX6zNtk/f8DiNGRFrwVF1ItLW8PMdxIl8Q2hjJ8UrRz/w8f7c6jF
xytFDgYq7cSFrJOOtxcZvpHiRXr/661kAhIGTDaNTjpdwOWKTq4zaM0kLqnrjruKHeMPIe6neTtl
uyLS/kn6xPPbzt7YNWtb889xFwtJe38OmmEQF81KaDMadfqE9fMWlH/llpGAEMAN7E80wxdraCjc
+mZEQcfEiHtPkhvtA1sL4C+V4b+KKgK/b2p3//4l5f5826EUy5bF1Ahpr0m4FK68vMtep6wvLmYi
uk8J3fQjl3y7i+02/ETz7t1IUYl/gYSM9TASHeQk1+dddXEfbjKmq1AtfgxD8eqKqnmI6YduJJBv
aheL+xt1ewk9RDCLD7nYN4OdJ4UZU29JzHw86XE3An9oMhR2c8/d5+Gs7URhYFaRme0pLgvvaLqR
d0pCygvG2HYHLfTcA+AulbS7c47B3GxRc9+y2JvfCDUbzC05Br2q6+WopgRyjRkNiEd3le9qef5U
mZQa3LTee50RYjUbW3v0o6pjVvJgxyxOP2O6oaO91imH2U6rr/e3xlr4gHpIVYCaHDDoRXagtbml
Nb0qLkllhSfFTaJv+owa1Nx4WzyJ1a0vu2eEfqrgSymzKVfdHH3n4eLMlDCP8ZjnJSiHMGt81+qM
J9VWgmGXjNGWCuvayeaK4+1GT18ykK5XHc54YjpTyut0sNv6YDXYDvnWaM3mRldrdSAKLbJADGRp
WbSylVaddTcfLq6LIESCU5/fUCnbCMMr+Q/vfak8xlubJGGxiTo4tvHkmcOljG0ku0ZzJqNruzL2
iZvYTtmN2m7Rqta2ifQD4bOxijcaW1YDxMaVRb9p0LxvQhUTxyyePmgkRhtxeHV6LjtR8iTAPC0i
ZFLkWtFngbgUXqF+NJIBkZZct3NfFRF28GO01QJa/WoAeyUrVlo0yiv+j5ykEraiZWUiixdzHJzE
NGepL/q03NKQXZsZOFWa1JBJ8YtafDg4Y0hgDx1vXJArum+lGrl4b0zjK9KTZnUslbbaKCesDkle
QuLPW+2G05XNuHkpMU8nL9KiUzP0xde4Vt0LuufG55Z+0MYJWB1PEinAilIgflMP/mMtG9GkZTTy
Asgbc6/WyXSsMJJ4VOzC3pnu8OV+8FofDQIrgAOJTlrcLnpleaEdAUc1cnTc8TKev9Wt0kLjsfEb
bGd1Y7y1nUKjRD6iAEJR7rreKeFcaHbsenxApP81vxoKahRTYv6nYbg2qezB019aeRZ9kcxeTAev
abv0c6q14zMKm+N/+VTgdAghQJCA0F9PZopsMVcDrRFN6cK/lchODrbrxD+yYShfhzTdah6vLp6E
p/LSBYu9BPhqQWMOgjhyaYcpTY5K0OFW0Q5q+9f9TbEWqmTwkO94NIaXfZdUL70hyqLxwt3pHuwi
rY4I03ZnjK2s3f2hVvff/x9q+d6NMt2arYLyK7qA8Y5uT+WHWv9BDczHuttUNF67P1k/Xk085Nkc
i/Axe5iqVDW7D2k5+2Eoqv7gtbiSClQyDhMsp9BvKZEf3j9H3lD0qxmTM21cbxO96GGOJJwxF6Ou
w9B24b4dGv3DHIGr8BGS3LINXXtRccKkoBWNf0RMrgesrDJQxMz3A8KjY+FScPj9UmjZ9y6osy8D
vJ9Dlk7Ki+QmNn6lFO6//2HKUgGK/hZX0JJEFbmWMlYZzQtXjTDdELmnKjtnoAQwgEt1/LKRtqn3
x1zbtaADiC7SYBT5o+tZK4Wl9JBMxks/hPq0C9LUfiFBSj6WGdfkxr5dO4rQfEGDeTjlcB9dD5YG
uTcGKh0LFReOrw1nRNmpijNsZXyr40izZQIH2eXyNqAtSUHebihmZxqA1gK3yj4SzUYgW3swQt6k
v0tKDfZhcQskTWTUlWAUJ5zEJ3eeymNfY3SD8Uwy77XOKB+HuSC/zO1go4S+8tWgJ6Lhgjcn7dCl
vn+Vqs5MEk83AiAEh8OzdljuhP6stPn7NwiEaRYRcCyX6xKoojRhZjh0eS4sQ/jdMfIp9zMldw5J
oXend29G+mlSUQG4D3D/RaSxpg7fHS0mxwvmEFG5cEjLo5Kpc3TWNdFsFYVWAhtoSNjg+MxJ+6BF
AhYO7gQwCnZ2YDaauwvIoH6SLGi636tm/1v6S80n280cc6M0urI/Od4gVrmOMIJcNh1UVVSuFnLQ
0QxOH2p09p7Cosw28vXVUSgOcdXiOIe6x/Vpo6nUKHPHJgFbkT+mnR7upiLe0i9f2YqSkwvkB/6M
joHm9SiFk89F0fTjpWws+/ukF+1TCwbhu9IWDHh/f6zcezwZqYXSdCRUL+kIqdmGjWJ7bPveQZE8
7kxr5wUWOt9DnDT63q0t7f2HnPGkJBiVX/qdiz3iemOMDSbPDvr0bYDnY2bPH3Qjq/NdD2zkh+Dt
E/tFXkX5jnpYt6Xdtba8ksGNqo0U4H9zEv0jsdWg19RKM6EgkFX556FEH3Qf1dig7uy2G+uNuLJy
Iqihv8GEKakjaHH9MSk/JO4E5v+SNp5A0DFqlX6HFehcHrRUn+rHqkyqZyeutPB4/9OubFb5EiJi
U8dHsnlx9HPpXWi7kwrHx8j3neokz05rW++FpaPTylnnCnorBCxv2ARPUJrzlgpesakuuWp2RyuS
ioOqcDeGuoUmMxbu6oQyvhzlocVaCrNtMNHstEtsUeDz54gKKTiSEB9VsEgfUGmYxkM+JLm5owCE
FHwRFIqkCXaRnwit3VJVWFthAqvM67GFgX55/W2TabIjKlLqpUEK0O8TVRx0pdvyu7odBe0tyWAG
zYVt5RJp3jTWmGdJr14GtPQ+9krnPmgOKv33d8ttIAC7S4omi3u8IZbf0YtqcOdUaC+TB7Jg9LT8
V11O49+VrXSY2Zvx7/vjrcwKzqqsPyBpjqmz/Pd/nMKyxq2THrR5maZy+h/au9O0nzwj2krsb1MK
rj2qK/9H2nnsOG60bfuICDCHLSl1oroneDzBG2KcGIo5k0f/XzXfxiIFEf3+hhcGxnapihWecAfK
z7Dod5COtNMx1dDLMkyr1Hgd7SG+2KWSPOdZ3HzK8sg6Z4mlPxqtVb/7/AGc1KV0Fl9NgjuuZzgO
jtaUZtmGRRZlZ8da6cAjwuJ9ee9CSnwmOuYEmzjNbPE5wrAWGLA4VQ52kz0AGZ1eV8M5SsXkVr4u
d0LoxJNIElyAHW3ZJ5rdtp46DU1oKXZ/KnIn99vF+g0glkn1ozw7KKz5XVN+4jP8dX+CN8ANjC0F
+gkpaIirm1zdajNzqBe1CV1lAuedSKJI4TrtCZbp4JdVPzwYeeWcqMN7JyvXqi8G2lvv/5rgUokP
6WfwKG8Ro8ZEIWitlY5HeU1nv03VQQT22mVHRm/7gyijJxmykVtT/d4cjNQBPdYVSk9fTXe+QTHr
l5MdL66HXai5DKcs1pv14/0l3j+JZNjET9TcqSHs3GxrYc6K2dTQwWiWfARrVTk/2yUT9WkuaP0e
3OP70Qh/4SCTIhGswc66Phh0hcqCW+FX56J6NPpV/zhwVaOmUh7W6W+MJesiiM9isy5Fr6/HsprY
M+NUVKE7ZcmTbWewTssif1JWXTt46fc3GpE29Bz00cg4kR6+HirlOptY4Sqs1KY7WfXcf1mHvPt8
/1PttwejIO0LN0BS67zN9lD1poxiOJyhcLT2VFa2coktdwzdNVU+F22nHWApboxH2szFwsuDxeHW
XE4ka7QMelqHRtubCP2nRr74yhjj7g1IQGRBbMHsfHj3JBmM/AH4kAwUNyce8nhTGMKueRwcBG/7
dXjpgVeco3roLqK2o4P9v/90v6RjmKN0y4WscP3pcpEMlIrpqmG89j0zeuUhXpr5fH9S+5eIVpgU
GQM1bSM4t9kfdokuSG+ASlGzTgsSFAY+12itPJbx8sPRkjz2a6d0z3Scv94feH8GiBzIaMn0qOPC
Zb+eXRmbeoT4CjCEohzXN4/E6Pes0ZbxA1hZ492ngAuaVw9OkMRwbg/c7ExpBeWcml0Ti9BY0iRo
KJUfpLX7D/Z/4lkytwWnuRVGzhsBSstN1rCc5ng+QclxswBB89l7906ELAvCAUQ9wBsSy+u1S6NJ
4IU06GE2z8WlcJMx6Jyk+SiwID2NvJUH+dj+W4F2AE9PUxl5EqqD1+MpVpzZWBAZYWEruoeVqlHW
wRy1jfdkVqb96b07A68FjhmQGIoRSKJcj2a1gLAzznXotJ0erEgCPMTWnLz1uaocLOSNV5xQiFAZ
rCeHeqeY3U69nntL0oflGOVPbqZDohJJ/1evw1dHpTAdT1XvKCcJRvsghjotoZoYi3G+P+UbOweE
MSrEkkhJFWZzGBQvSxT+ZAD5IKpT3+dCebXRwWoPrpT9h0TqCnQpAZmUmtlmmakeZWVjiTFEbcik
CaXTRgQFrzwn/aQdvAn7OYGfolhALQn6DPnY9WcEUqEVA0rRobHG3klX6+ksCE/8+yu3z2RRjpOc
UHoZkpi22SwYL2X6iA1t2MyV8seUuPPyoacc+Ci6Kf4dyFumILJsLUd2HfLXX4eecNSoh0AtJFOA
G3c9O8NuNKet6jlcp0Z77OpheoQdLM5dJcQHBS3Fdx9BhN24uGCvg/Pk7bser3dE2xHicYMlS4Ec
Q9Y/lF1nnlJ4NAeh7e7DIdwDqh4CAaeCxHbzzo3lbE2weAyWFBnxUZuch25MxXu3vByF/AMeGWEX
j/j1hBKrsFswS0ZInvSv5jaur4/1u183BpGYQYki5eralm6ppzSodaY2RNcqaX6vC6ct4iBzkiJ9
1JbK/qcYKm9+i0UvyidRG7l7EKjcWEsk/YABUxqQKezm5myqrBVjLtTQo2f40KuKGxh6oh3UGXeb
UUqkS5c/Kh4GOdfmi8UcDWiGnhqOtIdeU3OGC6cpXfdqtk16Xuwpnt67HZkKaFaiVwrv9Ec3hzuN
xhoHDVMLcW9IfuDh434qVOG+FZUu/rh/wm8sITmy/IRsGHsnOddbJAJ15Grh0GLPGC09yE+IOgdv
940lxNuLJhZcOIzEtho3qVlExAiOFYrOnr8kqaoFc1UpJxwBi7MzGfnD/VntbmIaMeT9hAk2QTnJ
+PX2j/pk8aals0JEuW3vLIxao+rm1qD+tdUZs+f7w+0XkecbQAdFIVJFihvXw3lqY/R9plmhR8SA
i2KrYz4OW6n58T+Mw31IzxcUJgoX1+Oo6YyqJoyrcNCy8UORtkSRddUdPGP7j0WhDcgBjUpyDa6P
61GiBqZrXed2yMF7btWiPylWHTaaq5yyrPl+f0o3vhQvjE1wzLssaTDXg6mR26RuNVrSvjo9GZ6S
42upl8j2N0dMoxtD4cJCWZb7l6dli2aLo971RntxwlwBUPRXYTgl/he1iuJ0OlCWOgi0biwjjUCg
PlROaAtuYXvDmDjCQh4+tKlnv9D8clpf8/r80Y5V4Ol9qxy1Km5MkEUkquPG4O9tSlN7RFC2Xbuh
XQ3TQ69kw0OU42Y2je27EUWymyUpCshwQRHbwjx7O7dqdZkYKu3x+EChzRjPaNpgw1lVuXpwz9+a
GLA7CUuhfM2415sEaYhyXAbbC/UIBZ1BaX5LnTR/6nT94CDfGIiJSUk6nky4/5s4INXa2M7GMQoL
KArhnLqjde7brv1q9rFyZKd3czCQjvwFwBLU4/Ws4JblRYJfIWoUdm36aeQOfyhdDpoD/Paf7z5m
YOhklYJHjKRwM7EpidWEcDwKM92aT3NVV0+tA0RWae3T/ZF2ISMpDCUzQ1LppNva5vYAzN/UTqNF
od1W2XfK+tYF3XXtXDbzcuqyfn2sYy95uj+oXKqreFEOKrUKEd6nTLJt0q1lbmO3y6CFYugPwqF/
m2bukX78/kRzf0gvEVVio8DFbj5Yyu00jhav2Fr8UU3rN+DUCKhWreMvafPX/SntdweDubI+TyUb
IsFmz2ex2yhDyi0ca0101hqrfKYgXD8Za5YcwMz2qyeHkugQkI/UleW8/1OXt0avH5ZJsaBZp6t6
jviXMyhjMuC+P6dbA4G2R+eRxZMth+uB6thM2mjIHRjk5vKUJ5b1xAVzZGKy34H0USmUycocWcv2
nm9pTs2zWziyEpH72GAiwl//Oevqs9V7HyGNfbs/q1/egde7D54HZGBggcBUYVNdT6tQGjtNm8kJ
U218G7L2lNULCvYQ38aLpw4PqdmhT0R5ulq9N6ec4qBxjCOii9wPux9BnPrLUIXLf3PCoYhxZUFT
DW0073DvyJs80KlOPhVtghxmhRDzSST14kfOOHy+vwI39ioYcRkvSNMvMqjrBciEYlp9VDlyr7Y+
GBjlCVo9am6tOLI7uzUUH1WqRkhsz+4MVm2CE+7qhBlo+BdXFzYlNFqA5RRpBzfZjd3KifrFagTx
trszs7p0MI1hRatWtH8X8H3+bZ3m3fKPhHPcJrw4wKVYvM3akRz1doWZVyjmRHysnCl5a7NBOQhG
9nNhDCwNCQw4eehmXn+hPKrX3BJLdkHa14BtxYzUwEyq6Uh28cZABNzynmQjAjneHHHQv804tWZ2
AVKjIgmh5CcEAHX/vRuOyjSEUwYBT4cNyvV0UmUhCo+t7NLP3XxGU2ENhtHUHulotP/DUDKNAGQP
cHTHgTCSakHJrhKXJHc08TLbTjQGNBVW46lsouKIFL5/Y7hCMKMlIpB8ta1K51AgXsurLC4oW1S2
v3ZGHSitZbzFXQ5iryAMevelLEeUIkvEGlxi6vVa4lSQCNFM4sIyt9jMe8s5I4E6eKH35/Z6lE1R
NRI69BitFxcQEB66vnZ6gi3Z+3WT5gcTOhpqcx1XSlO1Kf4hF9Wq+4u7tvoHoxm6j4uzDO+tfNOw
wCAbP1lLQru2/p2lU5OEGQw1xyiWxdnk+B143IOL6Oae4FmRwTYbfgviVCiyZlWvisuYqYqPpeXj
3DuIg9ivQ9vX7649MCXSFvoWsrW8vSmwuLOyrjbEZSLGDrxiXM5RNKQvbjYdfaib87IlkILAYw+K
q+ZqLriyxCU11rc8z07Q1F+GRLOCdoyOaMj795Gityw+6LBOJQThepsP41I4JeXDS7VayTen61bD
13Ey0fxM6ybDH0uppuHN4zCf1tw5FD68tSsRspFz5bYH2nw9fq1CGDCKXFzaRjHY93bfBgKcXB+M
VHkOjsCNW1i20YhKcKeDEC3//D8RXY/jRt5mnOkeBdU3Au7qkeJ69Hj/Fr45ClBmuta4N4N7vR7F
Tlx7HnA7u6TT7GHQbaZPcz8eVRlvLBzqyET2kC4cKsKbp8tYVJ3aisYFXKHslUbOish05KJ05xyy
0G6NJREjEsNAZVPdbJKkMos8zpf8MjaLp5+1oo7/dKKoW/1l9Ko5GOqKd7N0bPhnDfK7/5awkbRA
KxyVLj2SoK+VYq3/Dm3pvVWZ6yk+b7tqvjteB8qN2BlXAbcOfarrdV8HVRuUPBIXQYnrJ6Dm5jxN
yvDn/a9743SCc6L+SOUT7OS2uJrNSpOi+igui2L/Loz0yQXPeVrxPIyFfvSRb20lakA0f8EGgEfa
LHyTJMVatWV+SXS3emiGSspGLIA9Dl7zm+PIzUqsKpmcm+zUZqNqwm3yS6NE+SlBTtlPnNQ83V+6
W9sIPSe5bGAeAPxef6Ammeq0H+r8ktbG22wqCk4/7eqPS/z+jIqkHoyDbJ2DOtuyySrLa5VpNPOL
sorpVHjO8rAUyfxwfz63Vk36lEvdFhklbOaTl3XSU//ML6XXFadiyUfEWQ3z5/8wCs8Ll6PsjmwP
Oi+okaAbkl8ASlYPkyvaszmA+/n/GmWrlkbxV631WMkvMLzTYBo7otR+OdLXuLVisqkrPWN4Q7e1
HSdmiknNKD0SsUE1Cp2bAN3t+3O5sc9IbwEX8Detq20TcLJKxRwqsbwsRdxi+4bzwfiqCqP4ssyx
caTvfHM0eenI9pQKIuV6VztJmpo2Kq0v3QTf2XdL0w4iTRinLjXVH++fmS2BIBQ0SfW2+iSJlUcZ
XZDlRW/c/hHUsMh9nfX8oeXJePCMyd99nTnLPir5COhrWQDZ3D21Oi3lWFvrS5IB9QZS0Iv+MrqT
Wp+FHaXmWSh5owYufq9HQcl+m0ifFduTCBQ6I9trb83XygTFrr+YOKV/syY0EDMLxsP9xdyPAssJ
GVX2igcoeFusFe3csp6YbOixvT7o0VI9q9pYvxfiBehYxgJ4rEhpj20srGhlu8bmgJEjmhcfKyzX
nwel1h5QST96p/dfTObKUsDuVxq4ZW7F+CkusyMd/PLCCYzaLv7Ulcb8MJixe9IWRfvLHo13g/SY
HzZ+dBpp8FBf2kQ7OmTrZRbMjz5muvr24A0nfeHzBWMKgt4ZxzE5ON835wn7k1IqE6W+eX3i3DqC
sCu9wI10Uv14dhIImZg3tBhmPlDTXfzMtr+8e7MQW6B/i5qOYe6ausUQWXo7YUeRzvZ0UaZ++MBD
/G4bMsr4UOEAO8oyO0ib65l59OWcolAZJVHAb9up/mREavN4fy6/ronro426Gp4BPJCSXrHFL3hu
WqqxgoB63pnd9JtIjLxEtLtquy8FELr0WbbzJr9Iq370I+iNwxSsmYnqm9WoyJITmRdR0GmL/M86
Os1vXgr2NlSTxpl8wyvb/Gwaed/64Po9C9XBtBgCgP3i6NnaX77MhI0gW92wqrdP8IoQVWU6zKRr
DIzbMC4w/8VHGR/TTqzVoUr7jStDZkqA0KWiEvqlm+8TDaWXWGUSrtZsq+cBUbPmyVPjxn20o07T
LuOEcnY4aubgfUU5r4yf+YUFFZg1pbqPMm5Zgkm2lCYwFgx4C9+KljVGIFGZvuiDMyiBuxhR+ZoO
rd6/9SKasqDt1Fn9I7WLInq2zaaakBZA5P/r1Ffe+O6WkhT8Iz+icKnRYt9c+tbSro3aqSIUdUEe
3S/pQ+nF+VtHGe18fxfuA2keTYhKFLxBUhPYXK8lPidIumRtHvaeOcP6WvNz27oqGAJ2T1St77au
AbUPMQP0H/UciHubs+XWnlAjfc3DMWrb4rRaUe6eeqwrPut6ZqkH8dQvQ4XrMwbbE9F4ANJ4EiMj
fz29iIYjHQqGKzDB6Et/HRpj+O4C0nNOg6DQXfpoW3sOhBsTCTC/yzorDiZLdeuPWLaDcsi0If1p
tDbitXTqO/tBZLFmXJK5QT0Guwyv/OqlmT6f6tjR/8GHNiqgVFslnPvYUJKz3VOr/T3XScYeFGOF
lzEnpPZvVjl6/1BvajJf5/d44TosaveYo+A8Hnzj3XlBV4Gel4Qm8tDCe71eBEimZbZUZRaOc2/6
i6NkJ+HlR0jBPaAOpBf7lbKMZPPSf70epqv7VRgmlLcWf5Tz0moIJ1ul9ZC1UeGPcaL7mN3gh1Ra
CPDQXXzsljU9gMPspwq1Fz/oX1AYSgyb35B0VUl4CzQfMQb9WZui7jctSbrf7h+a3X1HWQ2JKYlQ
JL+BTnw908FD1gGxihZZ0Kg+Le5SB1kR6Y+Wmhx1Tm5MCGYmLztIRenMusluqsrosL6w27DO9Z+9
JUwkXPCIuT8f+T+5OiXMh6yTUjRMbFlgu56PKJLajde1DTkKwjzXK0f0FJmpZZyUppusZ5XKgX2e
KHX8TYtPLH7XGcrRKyK/zfZXoG3C8PDTmOnm1kNQq2scG7ntoqmqNysds8c5K6ZHbBktQLuDEz+W
s5v/IyZbPQAa7W5BslSpywfVAFATjYjrBViooZotxmxhlAzfRmEOH6Kh+2o1rvGiZkl+cCvJ87aZ
qPT45sUkC5N289ejoWcamUqa9qFStfZTpBrQzuusQlM/rYqoC5apHMmXW3c9ug/384TGKfvsaOmB
Id5KRKGdZ2FhhABK0aLQ+Tw5guk2upY8jM1Y5y9tVDXNwe2z/6yMKdshRMQSB7c9LAXObn0WzWG3
jkQteTkp6mvZ4nGVnjq1cbvXMeqX6kNdJ+JrVXXr8nB/d+9PK3ECGTtxG6JYFM+ul1sqdmjTbEsd
Is36JnJPfTbVFdoV7nYHD/f+tCKlzlWL9jJRKm3e66G4GfU6jpADyvV0+mIO2fJhATp0kMzcWFFZ
7AAUCuUXytpmQvSwlFbNuUXtRVhKgMiX2vuKA4vlXFbj0oZYRznRp5YkcfRVKq3FwS2730YEXiCJ
2cEQARG2uZ7mMGhml1cwVuGSKrIQIuwuqGK7SF8hECHS2UIaOuJg7D+jTDJIbRCVRatiG2R6KAeC
t+3WMBZjdYqHyfM9FVggfI+v790w3D4UwWE9YQW0c66P13lAhUWDQppa9hOiEN3ZaLT4Uatn8yD7
3V8FeGXSumODciLJtq9XEpybWYql0UIntyJ0uga9g8yy6J8JDdPPhjaWb5OiJQdH8sZScg6RVoWC
D6Zii/6y0EBa1h7QqDd17hPiH9Hiz2nTfkoq9BPvL+Z+s4JWYjmlXStX3fbKcaQIWt5YergWFNLx
idAS0vwEDeKHRrqLB3EihuGDrRXTj3iqtKMO4o25kplIjvz/QRM3R9KJdAF5V41DU1p8mQudeDyE
5ucSQ8iDcwm4l891fbP/qjNIs0kyY2KM68+pjf1SrvFchFCQxvJDpYzZ4Medlayab/cosL3E7bhm
p1jTuu6Z61J1Ar1LTOX3vEyz+EszQEENTdADX8YOQcI6mOxVRctsMsusO/VutKZnx5NatamXjflX
O7Lpu46535UkqAm76CtpZRvIYDdY59h0/MFUxAP6GMWL4HF3H8TcdL+BglACYSMVXIzxH66ZjL5I
EX7A2tvJNSTcUYTwzbEZgiq38t7vRFtUQTHZzqmzl78bYVWvtDId8VEzU83AdGrM3sremZ88Kzef
u96KslNUqw+O4q3dGZu8DJb52nceEDzkcH27jajWqrWhZQ0/vnU/tnk9tkHhNfGU+AYIXDfoFM95
sTDvhLLTL5fC0KclGIZF+bftR+L0GHLyT+lNHgVzqnlvpds/pBOoJKTgG98dtPy3tjfI79x1XI3A
4UH147VJHg1kJoeAfNa1feTNfpaRZvi9jiBvZE/W2SVknP21LtUFOBrOG0tkrCCcrPqUOjHHxEXJ
yI8iew4mXEGGoK/sB2PJ0Y40S/Xk8owqASQ4oOZlhk/tXwP/wU9zaTDq7NpFmP7g6aIMjCxJsrNo
h254cdGxmgIEFOvaH8XqOU+53kMqt4vI6h/TeC3akyGQIznj2hFrT1SZou+mOiftiY8zcILLYZj5
qcm6Fn7SoQgRdKaq9M+DFpfLg7oUa3dwe+3OFhBLOEGUQFEdhAi7eYjWwZprzB5hJnRuQusJ3MFv
etZlpj85avfl/kWye1t5TyFZgZE1UbPhLrk+W15Sa/pkDmaoULU8W9nwLS+LIyX2XSQMNQaCHzVk
2jBoE21i0NheMpVv4nIfp+g2GpRm4mA1144prbn7SV3cKgpcc2z51rUiyo9KWavJQYC4e1/lr8Bs
lR8ARGzH46/cylBoXrrhbLp0uGOVnp/Xdq9WneFW7uEyeX9p99+RABfVSA03JCprOyuTaeiRkB3Q
btM6FEKdeE7/SsrIq08U2ptP9wfbf0dAzrIKQL9ZCs5sLmS16Rs1oYITjnopAgd62WkuqyM89W4U
4O5S4VU6tIBv3pIbqSVbccyFEXZVhuOl2cRdApg/Kr2Db7VbO0QQyATh8jqMSJ5wvS2NKh+jqKis
UMGMyw5yU8Rfx9Fo/+mtOT0Av98YCzwzD5mEYqE8If/8P53zxarGZExdA8uerlkDBNE6+3nJcl07
4eR5qMXy61NcPWdApCh1oO1HNEu4sDkNyiTrRsVASTGux4GS4uhFviqKYfrgRQmWp0tWeJ+BmKTp
k97o1Lyt1S3GF6uwxv7U4llhv1YxMdvLijVkerDyu9iJX0e/D6MBmbWyMNer4baxaHn44VFQDD7j
1JS8tq06g+xTKgo+s1O/Fi1srYNkeXc4Zd7PBpZ4JBA2W620md5ZjIOXHS5z4jwWrZdP3+O5yZ3H
oY7G6kwuv763pw6lgryNgiCwq/1mbkQaddkQV9yzo4gehOlgKtat7nRwD+xiNXA1dFLZWWhTQFza
rOhglok7RtkSFqUWnVO49342jX97tfC+OMaCmEEVmZ/icjrqFe5Pq9RtpXTM3uYX/Cot/WdjG5kQ
8HRrJRx70w67fspeAK6+u/ZIpQbaLGhihIVA6G2is8FK3VaLMpD6+L2wj63+qzM00dvqHVrx7Pcm
Bo5YZkMKkOybLRLUK4auL53GIxEU+edhcNzHpOzdh8adupPTq9E/tjjSpdhvzF/uFnw4emlSM+z6
PAx9n9YLHSIAzInxRraUY442aU5+crtFWR4TpS289+4Yqqs0xcF6yOSenXM9ZkmzojStyQstTau/
9evsPBlpWwTAb/BmtuM8f2pELv6sy147CD5u7BmGpg0kdeYREdxs1qKZKMSOphdGItLPeEMbZ0/M
xv8yCh01qn2sKMTr6wlCyEo7tbO8sKBw7U9KZPodujQHy7i/2LHT47Wi1ySr4u6mlzarYy9QYfbC
WY+qAMEp99TWU3uxK2rk73x++WIMQHpCdZR/3OwSp569cbWB9HZFpv1JbbF+Lcsi+ff+KLubhFFQ
auVqBpUKOlnGWf850E5SVf3qyf1PDXz96eDk8cFYu3L6mS+J2wWKQ/z7YKIrguahohU/7w9/a29w
z3IMZCTF1XI9/FJXg1oNscdDGaVBV2BWoq7DfPAA7YJFJsmVAreDMaAhy1/xn0nmS71O6JS4YY4+
hnmyE6cDOyfWZPCHXPUyP8UV60+j7puVXiVMR1ACYjpC2dz4FaBSTEI3qu4ocWyOIDE4ZEXSrLAb
Rtc668NcfhjUdVH9xJy8i9ENiefnmb6uJxTCE/2bWSRYEb97waU0L81SSkJ4a276LJpScTsMnRd6
S1qezShCWcwr+4NRbtxwXG1EWRS9oKRt69RK5Ey13rocRncsfTzMf1SRlvqaUf3QFuf9Dz09OODv
XJmyzbgNVJc00rMFNVE4cqP6Bp0jfgKk278ZLWZqjhkdETVvXAKy1E+sKpvPkBuvt1Mt4oSyWxaF
I8Z3SBFATsqm1POd1l4PCni/Vuo6sgMUTGAMMwTPSeCt12PFs4qqCG6dl2521+4keDOl3A1+qH4s
SuPT7Igof7ARtv13rJAj+GB7iZv6SodWap7o4xgkBrr+p1Gb6vFbVYqu+aqugkg7QSG38MvaXZyT
Gnux9aFmeecPWoVT/eNqOvNPwjqreCzGcshOI+If6mUoerc6iSWiRTfjKT6cBhvTiadibNCxNqYO
Uwh95Cz7Y9P2b1OvxGagOWum+cIb4uyjOZQOuBirtdPHmnbGHGgwMfrTCGbSPeVFZJjnqZvLv3IH
Df/HNW6NkUNqjlXgKZr1fcRluvQnrzebkwoTBeSdUmXN02LYa+U3nh0PKMnLy1kT67y8TKWDLK9T
E5kd7PH9zUn2CYBJ5keSorCprY6tOgBFh1rlxuplckY9sLvcoMijobyeoTfzUQJzXmliHxm634hZ
fhEnuTfJLoA+XO8Jgl1AojWnC8r1ckZ7YyppTaridRjS4SxcY/2oRcKND+LpG3c1OAaaLtBmZM1s
s+3FhDjmlPRKqLZe2n5VcTRhE066UhxE0fuVBbLFxUFeb8mG8GZlof5NidaO8SVxo+Zz0YxRerKm
fsmf+jZyReLr9Cx73yrdxvk0upAFD0qhN2ZK2gsNCVlx2ltbKhauk87oNDHsw2HIvlaLap6NarQP
qpC3RoGxKaXL5WWy5TvNwsZvlaMcTosZn9NkTgPT7N7dVEF7g9ydegyxF12ITcTieQ0JSwepsRvb
cvJ1J1+f0NmZ40BpyiM7uf3O5AlnPoicQiEDc3e9M3FgNKemKuJLF8/DZcSm6TTO7Mm8MJJnClDV
d9y1jhxl9+sIVwxNStrmxEk7WYB2nb28Gt34opFPBl7fxgRmzbvRuJJ/jYwilS2p6bPF/Ao6DO2Y
2PElbWPt2Szc7neP3oaf6BNl1/uP9I1lJCKjmQzBnGLFVriRwnMM0siIL6ZYg8ru/0IbBX+Wqn+2
qWKdXOXgwO0fNOZG0wbwp5Qu2Wr0pW6uJVEkkos3uWrsx3maB3QJza9eQxh9f2770ICnjK6xtGai
YrHd9bGolLXB/vZi9Q4tlHX+jqLU35Gtjj4srCNnpF9w0uv3k8oX1mrAqMnLaW1c78jZQRapbiMl
nNxGy4JBps2hbY2xymORKuqPSIzcnGh8JyKIgSshGQ2orHockYRS/S7JNfNRE5bVn3t6Lj+QJ6Yx
0U96hYpT1btKYJtLVf99f5FufBAp4sTvpetE/ru5am3U1h2ja2xE5VGWp8P+dwZ46iXV84P4e3/V
UjGCq8BtjkYVxZnr5Vk8nsfRE3bYA1mABElf6TNBwjwFieIaH7ByGMK5aOyPjZl0f92f5I1zi5wv
WAkkn38Vrq7Hds1C2POE0AC5b/qQ9bbqU/XzDvbbjaVEMIQNR6sHVM0WWLTS3xwbGNJhmjr2a7Go
NC1gYE/foZtE394/I1YR4iLJjMRbXs+omXOdoMB2qDgt5Tkuy+6lNtyjG/3WuiF0gRAyQ1CF2Wzp
JpvLppwTN6wHejU1IATCDfMovLlxTinJ0ojHF04q+G3m0hlgvzqU7nGYmf5QmvXTXEuhRXIH32gQ
03z/yrEPuRi4ZsnTNk9+ktWZtcajG2Lc6z4NVWaca8U6Qjjc2guIhMCeou+PzspmlHrUC7QxG5oG
ljP/vtAlckl4/QlZiH/vz2ePsQJhhRIUKOZfnIqtC6dXTLFdKbobmnhc1D7iP2V+8tyhfy4tZ4hP
Rium79VInukT+GcVILS+SwPVRh7rfP+33Nov/Azc/WT+Cyb3eldOlVv2+bC6YaIoGtlevASmXblP
90e5tba8+3RjqH56yCdcj9K1iQPfxmbCYzb6ij31j3lUDr6zTkf5162tCTScHFaqDdD5vx4qi4y5
rg0aE2Ai298LV+1DfTSHbwhb6r5b6d6n+1O78RxLN1XSBpPohjN3Pd6gL5OV57WHm0i/TpKC0TxV
qwaSIqn632jOFkEy1O8W4JdyDeTOUoWADskWIZd2WqXNsxRHcTPkjaJBeZ2qojq7dhP/D/eWbILT
qiChQXv4eoITzMwoiTh960i7NNZ6J+jW+siB7tY+pAcDYBYfEVn6vB6lSeNkslr2oTZ304tSiuQM
Df8oGry1OaSonTx38Ka2rZAY3du4LmZux5HdPpXp+DFNqvJ1dtTyKY7L+p/7m+PWvicvlqIXHnW6
rehbrTceuS8HPSO4elpizfqyqAgj2olpPNwf6td32AQzVI9ANP7qATLF6xVMXCSUolX1QsOaMYrj
5+QfB683NH9dJ7MPCscZire2rbTEdxUDnUS9aVbFjysl+4i6n/G1H+1Se1mEyL94VpZ/jU1r+V4j
wfK9jKrlI6yV+Edm9pkaVJ3yjVKo/lBEGaCDzpvqxylqrPnJ7Ou8ONd4QaO7L/LVOXMWtO9m7vbq
qXOzHsedtKC2ponCPMD//SK9bZdAYn3oeSDFyP16vQRODHNziEhn9DxxvcbP81kd/Kw1APwilmFR
ZaJlOcc/XT23jT8SbNDdk1FZJiTKFLBDqKIJW/KGAdT4POWT3QQYmcVP8DJqzI/acq0foq7LoudS
7bvko5kr+b/3P+N+x0gWDTRFoFmE91ttmxauctPRJLrUhp1+mVIz8l2xrhf8lvqDS/lGeIfyBMwu
WX+X4gPXq6UnTgkKmkt51osVMIMeawhKTvNTWy2V8Ot0cp+HeRnPml5F768XGBSWuaDBNFNy3LKv
VPSx1poqduhWMF28DOEBAuz3xynEJ7RvAEcRxoK0u56iEBbEpBmm+SzmlRoctWawGPrQF6esTGsC
1yF/fyuZGAKBLCSewKPumkaOU7RrOccwGTuKS3ZXpo9Z1Sj+XGNxdn+z7K8zENpcYwAdQG2rW/KO
ijd7oeLefMloFgH2X7ozGM3h2a1m41SJfD44YPtLGsArwGyVUTEv3AKj4jgyvW6Ry5nP4zmhrHrC
zu0oJLkxK3oNCNDRFabOs/1olbaoYqmS/GKJdMGh03xccgp0cxE9KO7sHASXt0YDRicFSLk2kCa6
3iITcXLl6RXYDE0Mp0Ztswe91BCA15o/7MJqH+5/sl902es7CjVoKCVQdmW1YKtoKWaSrSadioth
9Hr2SGkCZJUCga97iky3yC55V1X1y2zCW/DnFfrBaVoszwwSNTN/4sHsuudJrbr8bK8tyCKnXdq3
CR4G6GORTX9WqlG11E2L1KESWszFnwuBQntyp6H7adZUi1EjGJwvlsbL9P84O48dx5G0XV8RAXqz
pVxmiiqX5TdEVXc1vQmSQXf152H+i1OihCRyBjPTg+lGhYLhPvOafTFWXvIlBhQzfyCImZo9nJhM
PegZcl6HSonkJ9nYmvDFMOmNX4zcTjtDjPO/ERu99+e+cz/YoFZxmNRF/1maJnxni9QtPdkVPOH9
xudjNVZfjyyNrINIfTFyXT1yoxLrs4nbdkAHI95pxtzvi6qYD6+Pcu8SXoC5S3eZusBaykwD2lJL
S5RBpFjWZ10Z3a/hEFbfOzN5MyudDgFNV/5NnY+YZDlyf3WfdG/kUhKyDNRIt3z0DdKD1albki93
J0RIQH+VnsSNbF/iSC8HplkGEzL5R6Q6k0MJovBYyM2E4t5QEFwXEgLSOWQV1xNSFDtB/akpgzgJ
55OCpwgCsSI71ZAwNpbpznVEErr0qxZsOnCa66Hi0iuUWDHKAJFWeWxsNzyaFIE3ttzdCf01yqoJ
Sr25SqtiLAMFvfPfcgBC0/aOdhr1Kd24X+8NRV1vAdhS3blxS2mTslVR/2YztN0nfCPx7+uieDeO
/ZZB071P93eYsQrqszEbgBgSZkSRnp3BISS73FO8p9fP0d1R2NfwL0n9bogKkRGrQsEjPjAwyvbJ
NdWdrSTu6e2jMADgN9pgCBut4hjR96nd60YV5LkdHhT8iQ5NV265U95ZGxgtTINYheL/umtJySBO
RKmVQUGryachPjwUbvNJhEr+5gYDEjKAVsEt0uEnJVpta436UCddDms59gkNUi16jDLpbizO/Qn9
/2FWWyCM3c61WrUMejv/V0sd/YEkYPDR7tpyiLw3EngIql6wPA3EZa8nhNZh1UxSKYNUJu4RilLd
7VIjsj4AMUzdjff8zmAQIEnyuOnY4WubM2BfSZo3dh3obt6fkgQZlaoW+Y9aOFsSYUtosHqM6Ngj
arU8Ruy+Zfv/dXc7beSlnohFsEhxoDY8au+7brLPYsq0nV4kVpC7jbkVQNwZdNH2XrRRdcrsq3il
qoQTuX0nAmyBlf7Y2VEo93Hr9c+vn6pbQAI+alRqFvj0S0nsenI5WZHeTHZJ5jF+GFuB2Kb6K6sr
qJTpU1oZiR9N0zOW3V9fH/fOnbFUxxY0EloJkH2ux3VbZRrTsK0CqlbFNzHJ5AO+O+VhY5TlUrhe
O+II8DPIyC0YuTXUIbHnIY850UEyJZ3+SS9nO9rVJhc9tcWybk6uGqby41AbsXmRFvBAvzP7qNt5
vDVjgIdxGr/TZ5oYT12hj96l7KO++RjpMqkuc4gUmT+Pc9yizi/7r8ABxT+el6bRU2XOUXG2KdI6
J0PiIY99qFUTxkQs+cETADCB60GBOqsgsbWdOrSkRYNUw5/xYBa2r7pT9MfpR7yStLqvxPPg1PNH
3Sry/jjnpvIpp1SF2WybJv95oo77vR2m+net7oZ43ziDLTfyyNsTx6cEg4SB0YKlXHdRFOR56Qzn
VTDl0MYdaXc7acFtyDKz2jjct5vjeqjViYvzuekSM6mC2HCyA0bn3UFA733zEWMUitoLmotXeF1J
EeOIYKInyMHDSDlpqWHsatxh/odRqGrzcsFpxtPSvt7o0pRxgtGb4JKYZuehN+KxRllistONj7b8
QeutzrW3PCokpGTD1wONbLXQatjqYSa0XeOO7V6MA27wptLIR9yJZ23jdN3bEdzAC3OX0jJNgusR
WzdP+o6kNzDjzv3XclLx1ai6SvUtWhEbn/Gl33kzPdCmuOwQCt6wPh0vzgylawR6AcLCvs/K2vrj
6NbxdCR9ar5LLZT1Z3dCaYqKlK2V+7Yzp/FkhW7yTSRFrfrwkNVy75Yi9SAI2DPyxXMT/8ihX3g7
V/D27iBn6AbNVc/qd1k358Nn2+xzx+/6znKP8QyvwJddOXmfuLiz6WQi16rvIhl1EIqpiU2+6SaW
eeoiu5F+xSUq9zg0z8ouqjVn8rH606t9iQFZ5PouFQr5qDrjnO31Mk6zNz/9EChhHSK0BOaNNsT1
+vARFseimfVJkvpAkVI5ZF6a+Tx0WyIIdzYfXf8FCEOySyN+FaNXcHDsrjZF0Ex4fORtjyp0a/R0
pmb1NOfR28H1KC4gLY/y1mL5u5YUcyI9pnc4isBKy+z3jLCY9OuobmhcK4myhUW+cx8xtUUZGiGm
pYN4/SETlIPsOmE0VZ3bHcSxdOfEobZR5rmNM5iTAzgWbOmCnVhVsTwKLU1GKB2MNGs+sUmrr5kU
w55bKvMHI5ovTezlf15/Ie+c4SXPdgBqvBRHVu+wMcyZliQMauWj7vdqLjkD7r9mMcz7/2EktiHx
DJsEuZbrj1h6Ygwr6Yog6ibgeOhYCOt9UmCQdDATnpaNzX9vzQgwWC/00CmWrwIo6lVpqqLlE8zq
EB4MTJDea968ZRB5b81oQC1O3Qv/bN1p8FIzDa2ibgJPqLP1jwU1bfDzNsEtNK3dyguw+jbdg0IE
tgWiuI3cABgSP7H7IQORhV9/z0ybcZwdnCbo9b78mfE+j5GvwDNUfCWqtMyPy7ZD2ChNs9k3Ikdp
/CQzYnvj2bm3gSA6EBHQnlpECa5/RqNrVdy3eRNYWmUe68asPoaDKd5bc9I8vr6D7i0pDRZSP+ob
i5vQ9VBdgtg8NjBNIDKvD0+RFev2cQxRIDi8PtC92wyjxgWZsNCK133MRmqIi1sWqwp58ynKlQ5c
iOjFk6dP81cbuOUG+ObOgOig0Z5dTv/S0L+ema3MM+SYVgSp0wPyMZLfXlxmvhtlCRjlLdDZnSXj
kqaSTJOd+a3ryVYYDUAueBcqxRAf40zIQ9K27kdpjltB450lW94Dmn2L6CYIyeuJ1SkmXPrA9QJy
EGBzpub+WPbm29cLcUSeH1AXBFnr/luRJ9pAX5HXh1f8mVrHTAcoqfR31jDaX5Bl26K33/ZUqH39
/wHX3ecZTASKTbYIukrLiUXij1WeP8+AuUFUX8Bu/Sc8a6MDfe9TksqQydB1IAhfveYyKfmEjsMk
Z0VrdtM0e8UOaSXt7SUQLpMF6AYiiErI+ubUjDApO/KfoPGgpYZ1p/ih0MrdMImtOu+d65OhwAjC
z4JPsTaXUpJJacKxaAJZG/TSXXWYAi/MkseinrKnKdW7Q6GGWxCQe6OSeVKrAD4DNWy1KZ3QcsJ0
jNugnJzoQWatdozMoTtK3ZSB2bfiwR6KrYjl/qB0cOj7oei5LvcMRRZ5Zh42QUmH47ERc+/rMjQX
Zbtmn5S8u3m12Tm6Nb3mu6JrDqCGW5MqyeqR0CYjBWJWtUE/C9EcQyWrH10+9Uf0xkHu2lVbIkCR
l/tGNTIw1a6dBRCS8GJLLPjmr1+rd+4dwBMaLA/4iQtM8/oySCO4IzzZ/JjSBqghxn0HyHgXYRm7
Aau987HR9EPsApYaXOf12xj2c94MCN4FQzvkvxJDjX5ixVg/wdJPP3iG0hCEVNHp9endOaD0zeiw
Is7M2VlL4piiJ9Iwqy5QzDl7N5el8wSfvNwY5SXPvk6EKCMgObtUbFDtXc9N9waMOE2+oi3q5lCM
Wo44fmMj1oDzKF6sKaz1fN7nWdI90aCc9kWXT3s9L+WxKyRqYYiwFm9bWYjl+CcsDeallU05cxX+
t7M92GnnyLPqUlkxwrp8TGcvPlvD/Eb24TIUwHOy9cVpmL+shkrqBIBqk4xnZCEVX/e0yOefto9v
WsuXURa2PCEA3xlZt+utmmNjbTijGM+qkau72FKbI6HPtBHxr5EMDLMI48Fa4SKiObkuLUJRyLom
Seaz0VIFDnKvjpvT0EwOdyFtAlDuWttWD7VZGsXBxq70V6K0do8ZTi/RqqCF96+dp3P5sTTiOS78
LunsHxl8XuNgmKUT4NiqVYcMkkZzaCPVeaO1zPL7mQHsMfrgWJasSyj0U12tnqzpXI42lX+4GBG/
QYLKKox8Y+O/WO/8tfGXwTjTQPd4ltj5ayVcj0qoqXapca5tDb4YFbIG+eAJHRL2AX1+G924Nk8f
Uopmup9r1IePWIKpYqfpaSX3uAhZ/7Y8Rt2Xoajt5H2kZn22N0UZI5uqRPPJm6be8TNNkV87fRAZ
aVduN7pfdLVrHNqka7KvvTYrYm9astOORoxcCWNPabUx2dVVSZtLRT8HC6JF6wvU/qo5UIc2JWbs
qYK+d5GSkLLzO2f80c663Iid7oy0dFWQ26OCQ8tj+ft/VbeLDuq9W+htQOlI8AKrP03R0CqKlP3r
R8rhD1otH1z4peJAzQ2u4eopsmH0pnWemWfDQ9wFPk/a7WdFjXa5HlofeyMp/qms5o0uL8umQdJ6
gVEbTI9M8Hp6g0QjRal140wGptm+CTryNMP6K3yz3STlrF6Al8HoEEC0h8lBkXT5BH99S8toWy9L
Z/OMZJjBrRzPe4jUzUbjaJUsMMriscELwLkjE1pPCb6+LpzEMc8T0piPZh9Hz0Zuuhcr0eYH7H+H
Df7ZvfEAdC5kPo44m/F6Vknujah8IJqQJKHtA1uqnjQ7SR8NGYE3KJstwb5VcP0yP5eGCw4i1Kwg
9F2PF3ZeW6ETZZ35RfEPlN6GY0276rGCqOhXqPO8oz8/H1uU6zeesXW49H9DY8/yQjsCerlawLbS
XUiueAgKJWl8jmV86sLxT4tS1+OQxEXQaFayr0nJTlnolbhcevg9THz318/KzaFcpMKWfrdH8on7
/GrXdiU07IYaInTp3D5SeBh3IbyTvVJXWy3iVRnhZcqL0huiT4tY1zqp7ltPrWYRWeeGiM0v8krd
J0VV7ouhUh/0Rp6lZOCpK3D/i6too0pzZ61pf8LZASsDA2Btr1nAe8mtTseHsprtnUj0/sQR4sNa
aYcQUB0f4LEju5TJaePeW6Ozl4lfDb3aZrJuWlsRsX1uhBgOnTYhOZKp1ntTr53jDMJ+F7LsT/1Q
yl0rZHQyozcCrV5+Anf8orkF7/mGiGvC9s1qN7XPSVrYR6Fpche3YlPrc3ksrm9eml+Q1XlNEEug
27c6UAT0FRqn6llo9ugc+yakyNAJbBAPfRKrle8g8Fn7epto781W9OO+7+ic7RrPKbrdbGN0tpHL
3i47BCp6IiiIk83qa0ZrriP92eWGem7j+jzztI5PRutciJ/x7Xasdyl6GRux1u3dTCGCfb58Z4AX
6+cHjPWEOKfJRyis/KCoseZjZDhu3CC3p4krkgB1gVvSo1jXpecsF7T2QuM8SWvYyVr2jy1Y3n2Z
h9GxAhCNzv1c/0KnioJ83G8p1N2Z5PK+Lngmg7BynU+LaaZ0lRTmudIqC80jLwkcAA0bR+fuKDTC
uXdIod01PrDUrKLJlcE8E3erT3z17HMaZc6GI9ILrme1bWnQEQHxzlGiXlcWa9yEkdSrnbNaeXl/
FkmmRUigCWBteDLWbflOV+rWuiDc2EWXKbW90TfjMvrjzk4afmjrWqrcXKmZQc5zWjQO4h0aXNWf
csJR7EGBRqhaftGEzucYDPC0Qwg4+Z6oLpp3wrIEGFIlK1Tng9DydvCTicLTDqWM9B/ViHv90XRk
h2CBUtnjG4VkuRi497mg+H4v6cHqbrJi4HVjlJrnUbjlO4G+OVxqJ/vx+itzG5HxgtGxoZGC4gcH
8fpeoJRq1sgOmOcyCsfnIpu758jtoMv3wjjQeO6PjVL0+9cHvXP08XxY8KVkVlzvq0FNPXJafcY7
t9a6+kG3CwUzQ8N4IK4w8ZHzkkPjueku7kS2JQFxZ9/SGeVBpSNGTXL9uut5lWDKg+Mf1mT9HuUw
a5/JYksw9v4ovGcIOFPcX180asc+BYvunMd+yg90pswn/Ne2StQvnLXV6aCYRGxL2X1hmq0yhERr
sESIYYClSAziCqOAxxw03JnGpj0KO81+zJlqfBgHNXn2WNpfvHXxvm/a/hcS2tOH11f1zlZaUmVq
8xTnqSuv82WRY/3WKhhXAll9oityaTO8hFxIpLEMx3eeYqTH14e8jZGoZy2sTlgXUJrWgUsURbUF
RRsdtFIJL530zEMymO1DaY7qxq1+u6SsJukRq0lFFMWl64OSSCsSxILKOQfxYPuTdGp9Xzh2qm+E
9rdzYjlt8DBQm3ggb8p1bjjSHGuVs9KM44+CXD/zHdHoX8LB29IVvT2Iy9bhoVg6VxSSVgeRHp1a
erPLWGFaOjs1783SLzK3EnuAUHHrq2aTtDtEeyYDQf1Uf6P5FJecBfaNRJC/gt5fBwFeNc9tpJVR
gN2069dU1PfjKL6/dZcwCFqtJNF0yyiEXi9dnBRdZyIxGThtbfuF6XSfoYPOu1LG9kYT597iAb54
ASdyea9pKZrGmlV4FwRVVegPDVYPR9EV1lMVR9rGcbs7FG6+RE8YOZAGXs/KgMBIStRBd5flxyYx
6wdKyV9mJxcbhdTbnY9cDcjoxTUEYNL6iai9Lo2j1ouCrlWVS6f2xS8tNsv964t0e3vw1gE/Q+vo
RaRntUgyTMYMPdEicAp3sZmV5fema8Xv2rPad2MbdR8ECoEby3U7teWV5bpaJKlQGFu124sJl7DM
ToArumCZYAzxP2HZOb9fn9udYaBccryI8JnkugM2wnPg5e5qTOda+hq5mbyTPMmnt48CWpD3gHNE
nL984b8qDzEhThoK0DFhLrtdDRRzlxfaFoniZtsRPBMUgWNf1NCBbV6PgobsQuhR2kDP+nCX27yd
kZZnCHO8Fbn8YgIBOnopfi3c/fXlAA6uqTMAeeeu77pnY7bqn31tvBHY8TIK4bpJrM4OuKFRk/v2
Exk/KmxRMjyXM8qwc2J3G5HszRYAPAIyCx8NFK4IC5bP+tfitAQ03ENotXSjVu37Oo723rypgHS7
OCTS1J34F70t8KrXo5QIoniTgGqFbJShHZLZzk5e4RnDXq9xC3l9v90bjM4ZvRyEABcI8/Vgtomn
QmuE3jkZ5th+LF19pJJaFlPo6zBzNy7xmwrU4rS5vBIUhXgv1u9vrcx1NQFmOFumsH07bzO/suKD
Mhbf46ncEla8NxqGe2RQnFm6rauzNPYKktvRHJ5Bsug/x3rEzDOrlceOzC7yrch6Y/uaXbhw66lt
U/+gpbFOdFQpVU8BwhkYIJr2Im+6g7TKqUWPuavLE/HkG+X4lhEX/y6AWrAQqKavKgJJHlndgM82
fpu99QfVD+VDQx34+fVNcrvvlzMFb5l7FjLUS7Xtr32fw7bVaEWJAEUn/bNXh+Ib9CLx8L+MQmjG
TbHQKVZzKSEhoXkFxMCDbX/AlZoCnRi2NNNunijqwyzOUj9ZBDfXFTnswfBCsDsZeOXsvM/URBx6
fAyejBSjp8wepkNea28EWLJMZIE0x4leUJSA+XB9ynKzsRR0omWAWF1x1Kos3auNRDAa5sD+9a+4
RHtX6cRqqNXVLi1aXg094UAv3PnZsFNzP8UL+lszkn2Sj9kHb4rzx0zJhsPrI99mMhyypadDSkhu
Rg3yepZI/Vlod+syGPs2fsxi0HWmnVd76Wa4+4Rof/ft7Fdt6JxEq/QInsMHauH7gpn0c7ctNn7Q
7d1GwEg3i26TBp1hLZPJR6jnZpRDoLm4qYDdVN47iVseRiSsN+L9O7sKnB8Q5KWfu3TGr6eOiKow
OjMeg75N8xNcSdvPu37wtbHJ8bmqpkMvYmPjwNwdFPf2hamOgfuaWkBvYcgVRHcCzDHLpwiY2DGr
zT6g0C8+OEiX/07ddKsPc1MY04E9IIfMm0Hd7wYIRCITFU2V9YEdq0X6PhWl5SNa9idcTL5mNM93
OXrevgQwpJ16y9kUeb2zqgSXi3MDMltLXf36U1tV0rd1Fw3ozoXyODpTshd9RJYjo/FxY0cv53J1
mChqLmpUzkJJXpOIeo/awjgZA8ZTUVv6ZdQ4lh/JJP+oZYu6jZGO4a+SWc6+1PRY2eediZz/3Asq
TGGTRtbG6b43+aWjwBrANaLddz35WtLkRnIEF74C+z/H6r1dNygnTy2a08bcl7B5PXe2MoKeRNX8
dXWa7cXIxJbJGISiHi06JPXHNP+h564F2bZOx+8OHxy+RILZsN9jXOJb2HlttKy0exM20EEkPMF+
BFHs6wmrcGyroudg6X0Lhi7zPHmo7di7WHphBUmk/awNHaWppBqT72kmHmPV/WxHZpz5mdsePb0w
d3WEysEpEegabkRPdw4DjBeWAXEvzsI6KZUTfHwrU0ceRqlbTxZlYmsnqIc7fm5Ns+4nVvNZF6Ee
701kihKf+nw0bbRe7v0I3kwCnEWAgLrN9SdKMOLzeqUbA16hZtzbLnKOhS3CRy2lFeN6mdyJSP2v
cZr85+B2aKa+vlNuwyyiYZNGJjc+N9E6ZUFguRFqzjWUyJouZj6+0zHi3BVEqw+iFhuzvfO+sQ/Y
CyR7NNbWZvRFjdmDk6ZT0BRx+6iKsCZ3EVAzfHOK3rlqUfsIw7dBTey3lTatBciWdxyVBziLmCBS
9FzDBcMkjcMmLqeAumhxbNEroKviYuOSKvUHJUQA0+gsLDSEMIWLQEJTPXtqixNI6slW31c4GAbG
PLSnKJfDQW/sX2U1VzujrLcijuVcrE7v/2F5iHRemPLXm8JVhlbH8QMUHmtzlEhq+F1qmhuXxJ2t
t0gOs/qcTxrzq7jGqHutruJkCjC6i98pug5Qo4w0rAVm8yCHbEJnzRKfepk1v3Mnkd9e33kvtuY3
s0Raz8JRB0rTOvwtHOTRa94cwCNyPM2DGx10NVYQjkCTt6lC+WxEXvY54krduRbQPDdSaj/OE/OY
jIqzdybH8KfI0nZp1o4Hl6LqxuG480ZDFgdIoKPWiJri6sJuE+Tysf2ZAvw/53M5TPPz6KHR48dG
09CK1MP2e55rG4nqGlv2slG5kxZdJSA2lCGvl78RXdn1/TQFg+LVO0s2md/Hw/ie3/mJvYv5Y12V
B6cKvb3pLH7Xtdp/FrU1PvXUGUGcO1vaF3fOLTxB7NzB06kg+lZxaTtkyhQm8RzQrKAlrA49GaCn
SKQbunTMTqJx2qOR0yAZXCX78vpGubcKFFTo69hskhvKGyVS2ejosgStqvV/JgNRascg3m8B4vp1
7sWXPM+8/2URqIWhioFgNZSC1elAZy038AGbAteRajC5GkddtkJVT1mpqygoW7wevh4nKk5w+Rh/
UeBwlo8ZCnoWov9Z0/okXe7XCvP4769/kDt3NpETIhr8OFBx+mo10MwLHQQqpgAsK6IdaQpl3ddi
hz7H3ESX0Ri7duOtvHcj0VkgZAMTYdDEvt6SOLuqpWJhKDS3eGkoY25/muVcbNQ5b5EfXNHA/ZfL
eWlPrYP+LmFuZSimoNKpwO9D1/UO2hQRiytD1aaPniP0j6Wozf9sMAP/KQidRccGqhH4D6lrW44o
d08iYFmblwpiLqo219MeLRN9ZKWZg8ZI7fGQ1Kpt+vWApuquRXXpqGassIsD5D+eWaQdEg+6+nNw
xuJiyyZCEhBrk99D4jTT1pe6E1oRx0OEIj/iv9d1ps4bDCWMuzkIB8P8WqEvoQKrsuZDX5rEEZY2
FYEnPXRK0H/6nZn1aUaF6zHxIkpeEu7itxkpAR8VMMdvERTYSKle+hbXlzsEKjRlMHlBpZ345vrL
NeqYe1pZqIFOnVU+SS9Unnvqf9GDKUxqOfTos3cl96jmJ4qXPFtjWf5b5Yp1ETZGsk03DZ/xYfbG
w0JR5p9vO4jzjWaeHQWFUSAyMpQb0cntJr/+zcvf/6tSgsq/bTdVzG+eUHxpc8/YIYLoPb5+em9X
jlEcwi36rnf6n1MbLTjSUA0McBZpkPE8Dge3rI38vTrXRrp7fbjbxJ7HHSGABakLnBENqOtZwdDz
0shhDyuzA5bS6Bqj5tlM8JyZ3ezYdc2l79rhg+JMFcEQFcUFh64Mzzm6MhUOYiMa4q//pmXIq81B
DE1OQo0NGh+3ympzjGY+p6FuzAFgkKHy+7LMDwNIGGzNKCqcFafqnV1jlJm6ByaSyM+aGde/Xv8N
t8nJ8iNoP/OgLFCzdfG0GW1ubDQZgqpGj9QfUjy7/MgojllsjZQ2TaUPFEvPydHccZchZvWIsJV7
cGJKoGmnUB9RpvzLOCX1Ph5RSH/9991sRn4enjkQbdE5dOnSrZYtRd8z7Ds1yDm3hW/EaW75iL0Y
4/71gW7e9mWgF1Ey6IdUrFf7w1WVbE4Q1A2qIc8JNIp/onH8pjTKH2FVe4DNR1stj6+PeQv7oonF
sNTVgA8Sj6+eMDvMsZOGCx1MGjD1XScV+cWqmhCkSB8KDDpH2bwn5lUKQG+pkfpzYdiFP8G9VDfm
f/vo8FtMvjNXKR1fsB7XX3oy4pImzaQGjdl54r0SE0A9abyi70RaRt6xIO9L99I2x/AAhqy2UP0H
30MoKMEdogtsfnv969xZeiJichUafkufZxX/RZXUa5giWtAanTiHnio/ptbkbWXnyylbnUIKT8Tf
7C622loFUpOtHCvi0GAaBvtfuyuB18el0tf7MousYqfEk0ieVLwNtL0gKw93M84YP+POmzx/lBMN
Dj8t9RrTjhaq0hab4YWLc/X7KLtSv4FcSRbEJlmtCzUwhSigzy5poeXWoR60Sfmgo7UVmtg6DviQ
a3o/Th9K/j9EBb0UQ7Zj6BCKniuwxdlBdZRJHHKg/ZDws0xtHkSM5+M3KaJp3Bd1kQ9fEyM1h6Nu
DYrynIduL/64UzW3Fy9MHKvzUz0R1T/CSGkV+cjSWFa7j/AiKmZodINR7qOyxenenuZs/G2Dr4je
CbwuZFB2WaFsXJu3VzkvPqUjQmGeVWRQVhsjqe1RF2OUXNxs0oEQIvnzr5nZxo9xTgfwmb0uNBDV
lgfi2VRS4/uUTjDcGyNKi73eaXHxDDVGGBtX1bIQ1wu1lNhATy5NL7bT6qqCURmmTZLjJebEw/vW
6rqfdBk4y5qtDN772BlVA/sa7AgfXj8oN1cX9S3EWUiYgFaC1FjtEHWithSVenyRMTzmBzHUkXvK
kWHDUswUOUhGr7tAoYoEDvJoqW6sx805pZAKGJv/0JOAxLl6xvKhInCy7fgicm8QPkaj/Wfdqba4
Abefl91POMwjvuinr5HmTsUzM1pqeSkRKXd3hvSG5qOaId36z+TG5X8hmcov3KawY3j9895EKjzR
tAJg93A7gCJc5v9XPLQI++hVgsRKPSbuY6N4yqnCbvhkWpWyERTdfsolGqDSD3EUXNhatcjrh8Kl
yVJdJmFPDzoOqKcYffD96xO6HcVatO6XYSh40Qm+npAS53olZFtd1Ca34BONzr4ymnoj9r1Jz2A1
LnNAJoNjcVNn6vo59DK9qy7S9KoTKoryNLil+dnpe++gawph9+vTugmnFholhRwN9DaI3jWGSPfc
SuaGFBdifR1PUbJUDMwMMJXHyUrs8D2BaFJ9iqAdjgc0jJzhZ+s1cbNFpLrdL8BUoMSSJ0FFB3t7
/Xn72TMEEnv1hcpu9aAKfQqPMKprzZeOtkkTuPOZl87JIqsBvRAjsOvRLL0cKNPG4qKwpQ5lUzQP
pTt5D31k6KmvgTTVNrbPnfkt3GYqZhQvgeGstk+aVeYE1FVcojG18cxJAcZ7qdN+txxl/O/1Nb2z
VYlHFvgXqBiAkquxpDuqyaSq4qIlhuh2phFh+qnqkkr96wPd+4x0hoGlL132m+pKqmGQCPZI4JSa
qDsDG7KA0pR4p8uOzkA2jNPGgHe/IlKq/6cHQQHyet3UtnfdZBrEpRpI2MEWq09oV85Ptkuo+frc
7g4F8sxcLkaC6NX74OBbL2dLiMsQenaxmyfVqPeN5UXeY9w5w/fXR6Nozk+/egjBJxJGugukb2FS
rw4ARMJ8KLFFuiCIjOuxtxOGVr1HB7cIMLav9gZCz99cWwkUdfiVQqI/FLNXHidBWX8iyty5c9a/
GyVABx930v63OQv7zzCVu2nMnF0c5dpjDGXLLw0xtDsMMUgM9CTDJK3SfEPm8UkUOZqgXekl32Jt
CkRnOO88aWsk+YriV+Xi05t5+YWS9ngeW9N93yRxcyDa7XFJ6oO+7ujqKmE+XaZMioMa2y76Vg6K
f/MUf0smTVR0zlp5iKIYmxwp9/xR/VGXyo+iTd/ZYTk+1CoSbUMSytxPhFPEvhO1zQUguRbtU8Mt
PpWG1ZwRPcnO2Riqp9JqJm4KNfSRzHxfhm5+4FeNFxdT6mMts6mW8SPNyzH6llLFf0YGcPytiSLM
9vXkZUG7KPns6nho7XcOtPzkkxOCvHmq7ZmP5aGa7X2x8IxJ9+ABWZ6lO/d5KHut9/Mq1+sHb3Kq
3804xLHfqDX+WRUml9lxKmxK1H5c6DkrMpdEdnxvsxQXaN7a7D0lkeKU2BIJ5x/XHNLkwR37RV2h
K/qhiS8dT/P02Vahuj9gtmKG3yD5Ja29kynKEtZOlVo3PFhOVv/XjxZQXTceY/OIitlYnTptUTRT
kyxOjjPofmI3uEhkxByt5hAqOAfsjakdkiNaY2I+wJQdzwoUoV+6bGrMOivCvX5u7OgYa4M+7jqn
QyN56KZR36up6lY7qwGm63toNuOpog6tim5yn4uHLm/j8jx6eDs9WF2ij3syhKL8PMAW7E70j3u0
C8OcSjhqFTYBAq4XagCCy9JOeZkWeIHVaa1Ds3CVqP3W5WmjfDbCbPivMxvD+lJyHbXFzqTjlu20
Sm29Y+xlTn8Cck9k3es5xNLJcFtBsY039ohzQV8etCGrECIbpPtDNws0GEAqycxvarvGbYgKWHbo
LeF9qkuhZrukmcIC+7UwqXzTi4b8VA9ZLb+YELHnH0ncTsknkcvqZ4+Z0PQgRDKl+7JuW9t3Kqsu
PoatU0DLSVIHgoodNxTTzCklAbDQcokaP81kqu+wCtdjMsI2z38adVwKn95Ab0i/H+goIGmeymcE
lFzzSWZR/nUY8wg4LwSv9kMNas/IAVJoescwi3KW0RYTlFhU58KnqMVU7GK1tWMvJyh0u6fOwiX1
MpsVFdG2c/AkShJ7GI5oDk/5uzANY/lFcSv1P8L0Jt7HFlkbBwh/uoOriSnD7ELtm4+jMTXdc+t1
dbeoa+bqcMGCRxg+3kNm7xdkM/OTU6VqvZsri8K3LdxFSQu7dK8NfRR9+uzRnUc2kovSjV1TUZwN
ys9dYSvnDPUv9+P/Y+/MmupG1jX9V3bUvao1Dx1n7wtNa8DAAgwG3ygwxpJSY2qWfn0/q6pOH4Mr
7K77vnEEhiUtSanML9/vHZp5MbIVAUNaOiEF2dR8NaGtePeZGNoslJvd2oEyqKsKlD6OePItzoyC
mQjq3VpY7vw10aqmvFIEJyUhRE9lPM/E0+tm4rLAo5MVtIhFJsRDCjG6ik1hTpNP7D3pQgmWCp+y
NZWdbzl5Nl4TP7zWvroW83iBQVxd7BRqbSVkh2CtaKZH07mxV4zTAtwdTcdXncGU0cpzG3xv6zpx
NAunGsNSr9rmvGoVFN5W2aRRaZvTtlvlUFYfEhzIPD8Rhi4PY2fp8+Wa6zg4jFZFmpOGexVSl1p0
CQrKM5KRb62qnyybQRHkSZWS+mySuLZT1bWtDiDuJJGNG9CDb6OjfsATEMTBVjJk3UqpmuOJ8CND
RZ8+617g9V5ffcDwwFBuG1XPuxu+SK88zhPq9UtHS5Ysqhng9t5pS2MLwVIGPeRRu4a/dcX2yUox
3mt4vJmZMVsAfQdOb65W4GB7PvMOJIluBUQZ91ZYVRr+1Qz6eYycWazurl2XoQwVVbb5KbE1pWYS
FePqu7DZ5500kZv5HZvQwa+HfpOnVTNRR2kLtn9+LXvmup6DNfv1bDp4qDVhVRc8u6Xcb10FAjx7
bfWQLpSyvFSSwVq0XfcwCuFVYaPW0vJh0vefJWZBj6nrJGrkDLgh4YyI8P6ipSFDQmGqM+fnC0Q/
7OXarNplKzIMnz1Qj+S8qdEoKeVkrwfs47KJl7tpCGlomlz1B1iYT6rszD6QFnLJvdovixnOTJPq
bZO09CuKpVkzPy/PWclujR2mv1R5uUXLanfWTeEOqzj0xTigVBonxVjora4KznVmJsYssIfJK74I
czT7y1bxyORi0kqkj7ueO8SW0Rgfmg5pxOaLtV5b313qEdPVJdmUuG8rc/uiCbdoY3tJnKepsZo+
JEMMsFdX5bj4cjCTGmsqcmR3+ERkuq9JtUaqspJt6/f6Yt5u9VZXscU3vNtQ9/dP7aZhZoC4ChFL
wNRRNrGKfudTrm5Vwwy0bfUpHUj5AKVDxBPSpezTHeywAuLGnK9tJLgL5zeoSFdfWdrOCwhNos2/
TsPy1MGUWeLGweQkmBptIyKznj39DqHCWN1MuHq1HRzTKi+CuslHJUxRR7sfEKgbj9tsmbjWS2e9
qrD6hKBZGsb0QLbJ0h+HbSrGx8FeM9Pf0lHpD1CinNrPtQV2R+daWR/B4i3KHbZIIg+3VqLxoP04
boek7Lf8ca1Vp4t7Wqt5gAvVuF3O5jTOser2nRvOZuqtV5bReveOKepun7Sa3t8tIJh2oLdW0u07
5xzq3DYJNi5QWd3phtAVUcaF4m7KBYuJfMQNmhh6rylyckMBSV6AkUQW9txs2tkWXor7It1kc6UL
p3ae2P5RIhiDY8yRPbXKeEngnV7vUpc8umDryT2IFqspC6Yko0kvYTFU5Enwdjp7dJBqGTRLauox
jmyUgnQ7pi3aqFTO3WV6WoFbtVbm94thbjuz1dPyWjcGnCunOp36g9d3q3b0tswhpqnWYJ6vDH26
Cqss+jhTrdoOVa1op105bJQvUujpw+IyLI6Mfih1agayFpGmVq4XpOpNXbxoSEH9sWiy4jYxjPxy
qBytDexkEkwbibGWJHpqY8PNmWWCDPrcd2PVM7JQr5qEq3Wd+jTneLzGubnp1c7UKMLidPSa8dhK
qtuoTDOp3JFrZrih2feZUviYUUwUekSzeMkWzHpWrs+p1wsv94dSIZNJmYpGBqKU+GigAW9krHQt
LdXOJT01cAaZzuGiJYryYG5J+iUVg67fKZnsPmmJhpd/qFrr0u9tZBukfGd5sx7zOdceO8WE95WM
oHW+19vJElOEt+u1V5kExHR13d0OeuN5h5Twu9qnwOvbCHq+XceYo2Y4xxlW6bFwteODBe531ERi
iwPS/AG9Hnek2C0lIx8Dwbmbw7K2qhdtVmsrXMSwmPtm3JR7lQLM8Rm61hKOm+bWwWILQ7lUFrXK
Y0M2w7ExRJnEpaoYK0EQmVWjtVfqgYSXjmmg3ExillJLXaooYzr2jtijtMz2STXWB5txP/ib1i1Y
3hhFdVL01XYpwCh/L2dDk0ZYsttbfbuYU4t/m8WGWTrQYln7zHOOKUi96StKqd+RBWCIvdkWteMr
K7PPRbuttuebLQ6NvCYUwjue1JiEwDqTdtFUibleDFtPNNTiGrhLJJZcGGfOljNk8D5kJuoXWR1t
3WmbAwXH0ASC6GWSL5Jhfi023Zl32mZmaZzQVN98exnsLi5klRvRjP9vdsO7IKadHDMaQAUJRy6b
sWprPtRaupS76uxi4xNRidNUgB/pdGPkWiG+JDhNjaHWKyJbgqqV8tSkhfy8ZsLEI9DOk1YyERiD
e9FAi019QFSFqF/2kiKJ0dOdN4dNv6kZ6/g65VeF6o20n2d6o8dVZ9O1AwvxkmuPgsqIvUX10rCo
s61ffKhjSXe55EZD7QWPRETqivB6PzSkCcLiwJTQCC0937LLqemlDEU1OFtgC1iTAf9d9VfnyDRj
RwmHAJia0c2PiAyIY7X1gc6tcDbzzizkXF/aYpZLpAtKlEfE7tJc6Q0otvcq6KQNl0aeWYiB57HM
IVSpVYoGHJ6lsnQ+DIp2pPtYeb3rY2wxFS8wAzd588ce/X+9LP87fW1Of27G+//8Fz+/NO3akWQ1
vPvxP5f5S9f0zbfhv84f+79/9vZD/7luX+u7oXt9HS6f2/d/+eaDHP+v84fPw/ObH6Ka5XG9GV+7
9fa1H8vhj5PwTc9/+f/6y3+9/nGUj2v7+u/fXpqxHs5HS/Om/u2vXx2+/vs3eDnfwRXn4//1y6vn
is/tnrfnf3E9efvDh16f++Hfvxnm72c/EwRFWAEAOp293OfXv35DoCs9IvQ/yBT+4CPVTTdkfEj7
HTQMZieaJygyuG799q++Gf/6Feg44ml0ByhTyN347b8v/s1j+p/H9q96rE4NrnY9B+ZivoNWUIBw
fgf9OWYRGLNCWXuLGmGiaTtJC6Wit8ohnkb23VeTgetUI8KEre9RSYwaMmHrHXq9pnLivxzbYh1u
RqwUtEwaaUDkoHHZT4QwsE1U1libSVUB2t96f1wWcd0baxNDEcSniUhKpQlJpqe4HBfI573aF9QG
ylIEa51bYlf3IvMTXJDS/aDzqvtODQjD3rJv/oSx/v+g/Q1jgZ8N2uNz+/x2kJ///s/xCir6Oxx2
nPz+e5xysN8ZGjogJjIl+pq//euvYWpavzP+zn4ydKkg2p6pjn8NU1393aT1CR8UATcDlSbHPxqm
byHAcxcMfivEFxpSZ+7eHyTU73om6IWo6aeiPvFe6Beu0rBdLojutXOVSnfRtsBZoPiOw3zvevOV
yP1k3XVP2KyHpWUf8rn5MKrPdinZgY6vLQII38tKv7ePBcsznvPb1WLUn/uBD+Y3np7s59VBXEYt
G2wL7fK2r5YwVS2UgbnDAK2IJHcs8UxSOdTKTcmjOe3wXTJVzW+ryiJfsMwhGmes7EGS5uUjON8W
1kL/SuZABYTT2VigXqP/xCCleRm2To2rFTh/M5w0Sts7thd9MGbmFMDXMUJv1j+5zfpiwt7eg+pA
LS0z6DTNVH7qRV1dGr027kU37IqTOMFO3g8oW+GSpSZGRoV68LaLqUhvlXJzdxR+rV93WknE/KJE
W5o+SlXb/KFdXL968RqQkfnIdtjRD6vJHtiIRSYD4sfc1XwZi7qNKWBMX+3nBZATJNWib5wkoJeH
uVYozR1h+TMQEfqlkAo6sPUXwSZlCmzY0jW5ApAPEMaSaN832r7WaLT4zmB8a5Wuu0630Q0TxTAf
4Us8VwY98sopzMjsVS1gOy92nlF9FT2gSZ8megT3pvFXQgl2urpogZlMXVBTysf4L7+A+rkhMTFe
JHPRH/tVluFiS+l3pjWHLRlM7HDV/LLCTjGi91iHntaBsU29/DiUnbge3R5brcVcwkKZsg/5xE5F
G4rHhRRjf5PUAoVgB4eTf0avWIzxlkzlI01AjaVKq66aniE7tvJzOaEgrNdahJqE82fMixNVSfPl
DH4H4+o81YBY3MIzhCg9PRJGDSdzGLNYL607HlxOEypNjwMJpIEj7WUPEepmtfoarmqZRNJsVHw+
1uYuKZx0txTAs4ZaxGZFPUZ+goZMozZDd5774waOfFKHxI37bMUkw5zTJ2O2nGiosY4nJEYbAiB9
Ot7VmD/jkuRE63Qe4CMmZ46s2XiUpesbtSqiMV2bo+hr59BXSck9AIpVJPBHL6s0GOfV/JCIyvWT
BcSPVlrr5+3IowM39BsFTFJJnQnXk7Nspuvk9A3ApAr6VGiRhw/s87A5elQQXhVpvTr7pD/lWhxP
8zyRwLhRpupLdq3wIKO8AJ5zFSWlVnSzoNhYxnRPcWLcG3hfNRP2qGPXQZ9UWQzcZ+zLBDOewVwL
X+sK+VhmmvQ9MOhgVId+R5h8d6H1SxfZAq40NimjHrKEz0HTdEXMvVD9GjQ8omNOHoxVcva8HA+Z
roMxK/kCoSNJoyFtjAOARs0eqNWCFZ5asKaG6ReTSEMnne5rAl+DfDIenNJ6Xc9lIe5Rz6bLRAaj
6lMx6IQ1NZoT5E7+zTHTPkRJRTPA4oqUcb2uu1aBOJXmkddV5lXm8DKbNRuqFLAjkJsnIhr9kAJz
292tjeJiltHIS2B649B5Yg2tceGF1Nh86FOiRUgNoGMnZX6sG7DXzpkrv0vTLVqrufBHyStcF3KC
8Lamvl3lz7NieX5ROM0x5Yr9QqH14FLg7vWknA7VuD1BFiLHGcg4VKctC6lOCx5ql9JStZqoa3vy
I4i0jNnh/qrj/pbQ8OfqcWYbo6CE2eta76ocslAoo42uPmGAcVF5Y2jxQqjkv3pKdZ/YJKI0WvKP
Wu+cE98ZzAA5m/VHBPi5ifbdilXWbAA0re4QnX3Q75rqz4r7TcH9feX2jrTyx/Hhf+JecKZu62j6
3h6/mNtCJeVDO5kNNC4JNjuUTERfh5kbr81+1d+pBmjMDcpHaG72L5q2bxup59OjF6WfAwsVoQtG
7W9PL1N2fW27DCfAXrawXvRdQfJXofr95f3d4Wkv8kaS0Xj2J3l7+BXhIHNbOZ42G+omywSwwa/M
4X6oKbiE789xro2/e0JKN21KahTjqc7vla0ISiCVcQ2s8lcs7x+GHydCAQkHkNulolN7e6Ktn7R5
NMV4yr/ZaX/ZvRifh7m5lC+/4KT+zU1DSHBub59JOwhQ3p5H1LYybkminnBR9evQaX/VY/7hBHh+
QQ2ibw46AnXm3VPJN1w08n7JbjrxedS+rb/ipr2l5DCoOD6PHMQNQokKffDtBTQtEV4qT/y06FlQ
yljro6XZm8/OpP/iVp1v+f+0lP88EzYPbK/geeO2+q6lvEKbYsp0jFNXiM9KLh6lYbJPHn7F4fph
jNkoxLkkzAsgGSGxeXtFKKu5Illap7rbgTCE8wHFPe5M+3/4ukC7wckXEhOMJk757m1MNMKNpSO9
03Ru9novavYL3cbf3K/vT+C8v1+V1+iSkJVTb1yK/kqYN6J6/vk1/M3Dh0nNLA17lY3x+yTEGSKF
Qo/CPY1w7rLpwjzDTeaNan5rs5efn+qdAOGPx89J2OZgT8ck9t6aeMpI6OrX1TvhXlNFFJjIEKEF
90cJfdpvtta+hymfBO1gZzvHXtfYqvXxkaRR2mp2vT1vmmj/6YJxvnDGJM4F55iE9/4jPMNSbXLN
O0njONeoNH/Bn/qbR4gC5BwTC7MP6sm7MTK63bqQfZuyIOxN59SNXygKfn5ff5wfmN5wXMCenGth
kng72nVMWiArSOVEumC9hWwQ/vHxIQS6LOH4ZZxdfd8e36XNVuiJXdwQgbCmR+n8I6XCeViw/f3u
+O9WhHYYsQ/vOH5ZBnST/xmR66/D49J03szCPn//BNLFzK3K1YsbqKLbdqV4V3m++/kd+puRjb4N
zSnUcwQ2FCBvb9FmDi1Deihv1NzZZ3pGq2OJMkeNxtw6znZTUwCnR7df0ZkNn2q6C7WrfBwT8YsJ
48e3GdYulwruda6C3gtwWw2OKYtqcwPLuRpiL4vVbGe0wfwrUeePwxorMaw+YAkTkQ1T+O0FC6b4
bUwnceN6AFhKf+fl61M3u19+fmN/nMjPiewQHNkx4UL0npTqeGOeV0aW3+jDrbE9pABT2viSyV+Z
I/54OTh5sR7xglJckWPy9nLsDJOtfG3KG2+5sIr90oTur+4YICMH+X71Y309O83AAudNYr/9/iT2
Sm5bIcR1Unerb2iFjGlkfTHSzr3HD1X12TjZj53rCDydWvNQmHYbjoaSfa4J+/viOOfds4WeWV0Q
KA62EKdhNda4UvuHdLasK+b5Ldjywo4KkTv3aZJ+LUbHGoN8s5KXzVPXM020j91Sjo9G7nwUY6MH
9NBpuyEO+1hpi1iilN7Rddfo+rd8pj+wt/WuuqhxKL9Xpk4G7Wh7sTsn7gcC0JZbjCTxtGyV4SZz
lYcMOtbNoitV5EEK2ZUrXADEx0V2Nad2t1MXYUFxQaIVOVXbusGUu9MBOb0TQAtRfNcYW/w39DT1
J9s0dsZU2IdiVMyDSE0jbvtkvKgIuzsIjbw24nO2o2nP6cFsSlofmLDtlJYmXEkBGvUga2gZpQ7F
XU9OWqsudN2r6qCbq32dDj39ACNPPegMqvuIdWxybSOIlr41W9OX2Z3Lo7rFbjd+S7zu2cxygBVl
vwkjhH5a3WbC7i7I3L3JlMHc1YscD8JueOkbwrcHhJSh7M/+n605BPQsrOtkajtsuhz3ifaE8rVx
5gXlr5ju6CYpF5snN3aog/MZn8UxIHmpuoZH1u0KexWxGMZ+DZrSKj93owYdxVa7q8LKv26WlcRg
XmqA1jSP6cX0ke5lmA3nFiwiJ5mPyG7m0GLvu58zr92T3udEuj6DxDXQqDT6OQe9FDZHmaegW/Qv
Y+PWFwZK4XCz3Cz0+pmeeR2OTnCv5lpQABrfqoNT3ROR594WeiMuMY9J0RiZ2kXtpNr1lJTuLk+6
6jRpYxe1Wtp+ktU47la3dPD42pqdUybWpWak9KM3Wuqb3s3+qvctAMB5T1A7vOj4xxxLq4YOvhrK
N21Yy5Mnqg1bAd08dFUxRhNUiV2OJi+Uc6X4wqUfNKIBimjODlgdaVOoW/14gAiiHRVj7HYQeCBB
JfVGD06TgaT8CHQh9B0U+yrAUcuKfz6DvVucgU7ZgVAfUo6yNqNcezuzKLMxeFuiVreVelCiWv1F
Cfpu4uLwsIVhKeNCgg0ALYW3h++SwWxW1y3u8uJbJ3RsfPb28PDzS/jbcxC1BC/7bDjwXv2IdQO8
Oycr75TiacIqaEq+KeL083P8eJtQg6AFIQQD2jcCprfXYVmLCW5jKbfT7Pn5Tf0PQ5hBGM5TLzjE
2QgTsvx7grXMZ8woE826jdfiQc2MA63kXyy+P14DCwdNJ8gXqIp/KCXrxJqNFZL3rUEdRgu5+me7
J54ACjoeA/I5Fit4XW/vUdbk1K/L0N041Ej2FE2eGmhT9PMH8W7F5SQGxmgoX6D1UCy9LyZtdUZn
1DrdDRWnX1Wo1NKogUeVw9v+x2fScXQ5M97Pik773SaNznWSq/rc3qjWHNHzl5O6q4yHCmXcz0/0
w3M5d9rYmCNqQV+OO9nb+8b0OpVmlbN52q5cPRBu+PPjvweFuGdsnYibIqqGuoce4tsT1G2t98VW
GDfYyBlBrmvHzmICswYWu2asru0RC/J2uuh752u/LVebNz8UZvaLMpo9y7sK4/xFaMlDRkenAUL0
3oTCURcbmqjR3KiwDSG5eO5VKeD5LZK3qkcNeZjlrF8V2ZpfCFzo/QbX6VBzIPJZshMhDhrCFyaf
0DMPkYzUiP6peh3qaamU+d7EHxTCAvo0d8EClbFRu99yrbb3zew8ZXMiw7zdXgtFcRD5pXYoVimt
cMwcLhy+x+DPk+7ta/TOJzDIIkqVKokbPOp8WRCDugIEQ6LDZDK15sHvRlkHmX5vWW3QN6jcJrNo
d5pevLhDlwUt1ocYruSfG118nbWxiMQiSffKzxHQPdTPfJvtVwznuU5YcyECeGdXFaykzHR6SMxx
drMt67Heqv3cD6yhGRhtaKorVI5ed4Mmq8/ML929m1sW3iuZbx9S6RxcN171LmhRShhwTbMcNLgD
k9bXpfKdHJJlrq9mpBfQOzxNgglZkxIzaaDnMBstLvQl2duWaGE8li9GlZqR2tKIcDbWSKMtml0t
YXmmCiI/2n2S1gp436SykPfkqpAaYxlIGYs5wGxGRIo9WLe9MfUXaqstUT0O/QfQ9/ZQ0I3x0fyZ
e01LmidnSPudNcODd/Teg6Fhqb6bGc6x1kYv3MpSiTr2LiEOP06YdNPn3kztoIa69S3BY/ugd9Z8
j6RJd30oQePF5qZqsJpdG26Q31Ooy4m211yjiPJphIYmUw0oAXGEPyqLtUtlI0iyrof7ZrDNsKhq
sjfmBVuncs70D3pafZMaxFJja9zDNE4N7efOjrsNj46xnnNi21jgCBbnU7m7fM4njxpQyDJS3cSO
6GMb51Qj/CqstrvMC9c9VnMH59uDK5tlMMbczNYuslR+YbA4camvxlMKc5cwI2jS05g6B4lfpJ9S
aUSiW7/q88UMqj7V60fpkJXeZevqt1k2XREbkuwskQh6jZu1Rz/6tfEcJagdl+dBHHBo51oF5IQD
md/qY70DlRaRi7QU6v/QRnObXGv5h6k45tKnPdFgGlY5MIg0HfJLnu5RYpp7wk1NH2FmTmRjaWQH
UjCLAOz0Wzcrn+Vq1cHYOckOmah+1ZtVHbU99TM2Gs4jkuTV9qHa1HwVVqNi6bYdmZqQgWlZnsnU
Y0hSg3Kq58a9QHIxxIMlFr/WtWU3YrZ1MWd0cOyW7cOQyfSyd8xXxaOIHt3BCjQpBojfBvLhwvm8
wNUMoEXXQW27c1wqCcywQVsOWl4twYzp3yUkJ3ILEi25xQczP/RtQxdqkc21t4oESmVdagg6CJGo
aWsoVG00deHQUG2m0TmM0e8ptK7ygVCJvG7kzs2sF3uRiw+ruQhwrvhSwt6njWGagVsQj0BTrLup
m7a7wEP5Jl3U9HIWy0BqtSsDyMydP6fZCfbcErL7qx/SynZ8gx9jMElIZjDQ4kkglN2sZovaSVnC
Hj9cDB5mPcY7VARWW7ehHFFI5F6lxblOZQ02TxOg1PJwrpCuFPh9fLD5MRBiQ9miDU2UbV37kiro
EzA8JW8R91tn741sFgbLec0gyPlpf+6CuS4U5yEtA5hUNdY0xRJtpU3h7ro076a0CbNBtQPLHfoL
O8khH3bqFMypHO9SpTTiAcGxj/Fgc8zcrdtNNRxgm2AWGoTbGtJ3w1gVY5KTtuUzhMb2SYy5ERRr
WoVjn5tB3neNrxjZHK6GMwTJqmW8R1nqC4+eM40sL2pIMAg3bNfiSikke/Pa/FIli4rzmDoEuXQ+
dySABGZefJ3r/rWtsHRta/F1spRPRjuOAcr0lzphERgNLnRi3fR5Pi8WdCvf0ZM20MYxCRxDiHAD
CwDUaLM7WD2FnzhTDvla+dhBVPYVaZeB0DLE3ZW60Yc8t12Hivemwk5ldWtjZ28t4VuS7nGWZslF
k6DJqScUN34HLHnPH/ImlvmC6DjvmkAyY9znTj8EliXLB6eq7m3pWJ/GUakuSEmTx3Vr0osUiFj6
pra68UgUQOhMEBxSt1BezNT1wqpGvZg3xhyAAYIwegqpb31Sw+Hx7CPOoq+m27HTgjf6oXe8cr/M
veJTwKpBYtHjVlSri1IkGEFutwKCr2lGk4Doo/KexEma2Ldi1OadY8CzFus6XLWtKY5dxdwLwUnH
cLIuoHJnsw+J+huTUBtOtJWZ7qBXTDayuKRwRdxO3rqrkHfGGSJQhvY8Hsy0tNmtOe3RMCFPzr3Y
jjq04XDre50Nh6J9to0kJTd0nMUuV2BAzqonHswEwp+vQ5l7UVpYcj78DTx9zI57qc7pjVh6GPn6
ZIeTJ9rIa9xnT8DIlK02RzDCzaukbDD3yGka+7oE1WwhiCLkcx6d3npCX/GwYk+EErzMbxHEFNFq
s+m2JggRNhon3+5468tRSU9WLgtfVAJYpDeyACsMNFFzgmULtCi2klOOVdM+QdKzhZhvdce6NUsf
PZwVUr+k1zoPLehWcDSnqOFcdKkVD5jQ7mpyEgKg4xIXiynxyzatAscZ9T3+CyWGm/V2XBxziXW8
dg69J6urCTjniPGAFeqJ+VrJJY96Q4qjOgxDhBTEfSSahKYxSUn70srawKmkEbtIMUKKTv2xN70B
QjMNIljNm/VxW92t8mlwyY9Nqk231eJWDHmU1ZpZaP6slN/ajfkxE2eUXbW7oBmU/HprVgJPrKnY
22a/XbfUp/zawGIeJKUNRIPmZa2rLVjkmoYseMkdZjUmAFFPBL1KFGOpIL2xQWoeaqmX+7GSbsBX
1WJEXM5uqE3JqZShu3aKybtu6vMwXqX34nZO47udooVjbnsniDtuZKoziNKCcCctqZ0gBGRo69sH
vVaGZ1sO6V3WFDS8rGSrLH9R8Xg5BzepZgz5+EaTMvmYjCS4ZKNcsLLSkjD16jWy00oGuOoyKScu
pAJLqcbdNqzpR5QkxS0ohxPMBviTSehzkFWJc2jTKYm2UW0/mkmj49houNGAjx6TMqq7EuJMbIsJ
WMNVRSgg6Aazl31Vxeje2TW4Be5poGvARkQfbfLVSNVht3rlfMPwZkBo9qtqtvVR1pS5fVdjEsoS
nPol7OwvNGAspAiYHqlKgh+cgKeHkKG7VodJsZluuWCs4prqQuTa8FF667Pdqz0V0Ph1XXCxXxcD
35tOV8NC1b4u1vnJLVZ3g+RdHPCig2vRbulFhcJ4vywINraG5VZxmdpbmWlXmco9VGomVLJatrgF
ZWQAeVtsrtpylyxri38Gb2RWlvez1JjDKcrCWmp2BGU/r+KXVs0+qiqSDEHSfABGve5mCSFllqb0
1WUed2Xq5ftFkMG70WKIZQdCbhpbebHmSRk5JgPU7lMdhQi178VqaewlRDkc87yUt5asxF4uthEg
NZsvLaUfnrnZ6w7tlsz8meRiyPja2QBI9lz2Ul5A5RFRYRfJx6Zet92c8B1qxK6BmrrZoaP00MAb
s+5CF9r4aWhcPaq8vAi9tnYvlc5NY2ujZDJaezh1LKJKqMo5/Qxf2iziolvnm7YCuqVIneQThJUP
y2J9ZkPbbqSMYcxoHy055EaYtJb4o34jYHkpy/NARHIIUcCAbVJbUySRyviWOuE5kg+oSiOd1xPl
Ta9azaU9sySDhTp+1YjuYA1pGug00APYRNQdGyluRQ3a6blts8f6xvYtTXkq+6Eg1Sj34k1WxnMh
NbY0boXENevMrfaNvlUrtjdU1kB1eReUA2F4eTtgDlyJDLAUhkywJp1zl+XeCEnHvJsw7PTTzBPw
hiz3ZOcOTqyIyHzZyeosd5LO8ARzdlwR7KrusaXqOxgTLiaykNtBlOYSKJTTYcnZw3yavxqLagVr
hhGz1xdEj5pq5eukvQZpRb2j2oVHM701DqJ1Ps3pMMdKw4JATe/GNlOZX2fJU5kMdWAWph6Uqy7C
Yj5Pgkpr+bnZZCHudRaktzW7hAWeqYHuJNVVRaSLCL0EZVDYuQrfVKPpXXnM5cT3iPVyVApIR0i2
tktXa0+FLJ/G1AA/tTO0PqORsSyXHqGqlczuULp0YeZkbaQZ/4ej89pqHNnC8BPVWsrhVsFywGCT
4UYLGlDOUik8/Xye2zPdfTCWqvb+o1HtGgU5Wp1wwZacsYiamvSVEcAtfMTqP1aaLP9sJZaXVaz5
nn9giWIxpveUj4LpJJup0r9ty5jTQG3ecZBQ11o7+sHOF3uvbal+MzP3t3FDHrRsIjWcaN/DVqOp
BzHvORwZcIJ+WEFdndh9cOJBYdYfPhLb/hWl43oYmNrjglrwzdUcEfWraL5c+mG8LKlJYDQgi9Jx
5P+nSsezXcfigD4q25GXsfmm6MS+l6a9W9DqIUNM6oBklP7OotjUJ1hER6jI/dSy5Wse/aiTn7er
iIx5Rhtm1UZ2wWZGL8tmaqEad4pvJvlGQUyX7VD78fbqaPUNhykOR/Gvm2wCSMLEVVsnhlcbRhJk
hrl4OTmfQVqNbtCZwggad9oumrlqhy3DXJFzQZ1RmFjsF257iwTrI8Nsk7t+MOtIr0gd2bJseigq
c0LRqE2fyMuck0Vy6j3ZmwqvljnsSJaW7ylnzCnW3CIgFxLxKh1t2oWBVoQgJeW+w5nzBHL9iz+6
x4QvcUsOJcKj9Gkqd2hNc5+1h69CK9QPBlfJ4cLA05I96OM7rO/6sbVDbAxZoBEM6qljy7rXq6II
sjQtAmV13HejsYrcMzO7+N5i+wsL5vySaHVzGE2R8JpQOpIdklwr23uzU9uWzWi0/tLCXA5Fv3D+
EDgXlgrOr7aNReWpymiG1To098Oo/RABJY4Nkwr5jsg9GOzYwNI4C4tY8t5vLYWqxWJ91pY97vWy
ATGB2Pdk3uNFbIgMmuocjKQcq1fopTc7225r5WrwSreMdqIUkT0hJC2qRbs5reZIn5UxUIumgWxw
Td47g0/Xj0Mwb9sV2EKelKRT0c3Z1oMuDdBge6p3eTcrYVbh9MiMONk7HfailM7UJz4UJlKbxzJz
7gQxMp9FwVm9GBpGSKYn2KTS9ftRTuFcVMbbRNsz1t5S/+TYH+/0pmWK6obE+dswigcjZ+hJGjea
Yhw6v1DiN20osS+lArmn5swBMlCT7r1e2+OtJRXIVL7xm8owLmQdSAdh/gq+R8yuHYdz334vsu9f
wJqcnYpqb0f1Eoo/zMPBuq7GY22nL8QdIXIWCg543WmCJlkr/MOZjmdq+p0RQ/otVrR9OvVYiUq+
PSWdtEODAvXRpKjq1JuNfUriLr23yaLbVYVThNuQ/8FXt3wM9bbtiw8MOc1DYS+MqGON39swfsRI
Gv441b/cKr8u2fC+S5muT+we66ZY0D7OphtYZp34SZbR55TEzX1nzQ3h9aI72DVXXe2Cc8M7p7sW
c3CYKO4XQUOYzKZ6YSk0h69NgkcCkTJTDYRTGU11zzgo35Z6pQ+1j1OPZbHxJoyQEa6rAjzGYhtA
DULfWJcnu5psg0BbzSpkjcn8UlkHr23x4eP6adxjYmt/XYsgcmm3zW87s/bgrf9a+hv8jA905Kw1
z/NM/Lsxzjr3Q6L38Ja4SPnPo5e2SJI9fU7KnSPxZGCyJ6ehQuWs59U3kC8cWNv/pAuBUF47qfrR
Ik15h93sn7yZ31KlBZczk9uYTS/gbxFDvTWDqT4gJu1Cl+nQ0wypB9PoPkH/Onc2xsijrqTF0XU4
FECzpotdFo6P2MjwcYZID9ZXvJbroFylrqL8GvT67BaO/b65E6gU26jHL7dFs93YO4UDFXHJQCU7
/UThiM42NKwNLazGmCaSSWuwAw/Vxzha8Wlo5n6forjdx+qQXqaCEIAa7W208LUQ5jBrJ13y1SRW
wiGudGbYzG7jVXG+RU2OQEYjZijsF7X1dL0AjnCpiKP5403vCbjAdfsl0skGgW0X6zDORroju6H0
DMY1pGUDTttWzPtxIw+BSYyvo5xHMCrDOszY+pw2e+5w0np0G01haYxsYkqaH0i26O5dayiOGljt
aUsdgAiLCM0/WdrtB1Hj7+RvpycVA1tEbZzqL1n+kwzLzI8PAmxsN/VsPE7mbsmGOFQSCyONw/yE
KF8CwhTKQwEsFHCsFgDbrhJWWNggfGd91y2dEQrS4Y6UqNVPWpzb78vmfNv1wvOicN7EbTbi/c1K
bxG1czDMruEs6ernQThDgCSgZGN3R18tRPYhNXu8QxVf+mYmZJhOS+eLDQE4ZdZuSH1h+7Jl49IH
oBEiC6wxjp/4MghOnMrWRY1OjAfe0iXsrV746mCZH+tmEoHJgWH5BBkUbKrK/MJVZ9zQXHolqR95
SFsACUYguaeSPLnPVq7IrMKxlxtjR4IcQ78J+P6TC4VvHiyOyTpN5nFfT2X1B9wqn3Wn50Rep4XY
EauKHxm/qRI3C+t1MUz5mCMlQGccO0GHV2InOBP54nmyH/pFlEFiLw2Yxdj7TrwSBsCNaZ4nCwRu
08xth2L/nei17KAs3a/WFfNeSQTRyMs8Sp/UNdPcwVSIUJnbeqerenrW+gYnv2pvZ9etcq8neubN
Wo33RWGXmvT20yzS4YF/joV/4Ns8GN3yHgvcE1ocTz965aoJCO7KAkKOw3h03NwNa0hEb1TG/l2r
tA7FdjUE0kRgX7/zR4FBnjTS0/1irM0/h0OfhrH5QyM4/dixwtYUCYH7iY+M0g9/SZYqAi8Y/aWX
rJGdaEIh0Cd7zL0fuT2NJ8y/AOSjnT9JtemhBTowhb62d1Topfu5VTUG9XE9VPVcHQcrIN/Qc82U
cr3JajyNEKVT66rth7m1JDE4EBe71cheJheLbanPH2nbzr5m3FLruAGMJweIwBv4SjMk9dY4RznB
lORdV3rsKXn8SPDMfE4R0OchGHQ3vCxx1Y+7uDKWF6zPatiOcRu0ab/5CkUiyrG/PfALlfdvca8M
Aa9tHhjWEB+SFaAYNcIr7AFBXk5i7guijaJYE2LPYhMfIMZUAkgS7EPNOPsoipAaJEMZ5dMMaufK
5o733gw6p/2ulPq7aCrVl06yiIAwhUY/SbbIPizj6VI6E6YHR0t8ox1ytqVUCwnVSIF0i+8J+W4o
W7IvQZUhUJTJjt86ZW0Yohe32zd5QvbVJ5hZE5M5Mdn6uV3lzehAa3EW9dNk32/CWv14MLKo1S08
RustuQjjAxMYweGlJayfrUCvX8P4H4XR/IvL5IZEvvZvVX6ykNU+3T7AjlO6wQRunbCTOjnXXr8z
luqwcYt4+WY+dZ2xwbiuZaDqnRqRXAA7CoGEHNudwRPbmFORY4IYofFo056+JVJ4a168IFS9oWy9
usupxngkCuB71dTTWhTPGy98pGScdjn0xQHX87lxq7Mxr+p+q5l5ByX7HVP3VpV8suWlKgvPtA8J
AKdWWTd3Uhm/b0xjZ62C2/HtVaR/rTFPz7nlDJ9qb4nAXccb8Z2rG/e7kxsh1lt5pdlzOzpa9uno
qJRaZQoaQs69UZVAX7aITyk5A3zBdUboTcsJ07gFZ4ZWlA9Tq8wnpD1zCBw8e00m4sAUgNB1BhYx
1fSW5+rY45FiKR2FDjWib/BH0oZYTLXZQ0Yyh6UKmg9IVMJqcAqTv41lY0YxI1tN0n4+ZTusvyt2
5gqD/Er/T6UDzzhqwq1GH+/zsMChEMRhn8p8/eA81yIbmsPn2FMeUBZi2VRpH2noXrawjQwTgIeU
oOwbD5i3zeJ7lOm/oefqoXRDDr+VzY6k04oZNgOjWqxaVGfPCQm1ZhYaJErXIczGe8fx48OpmPyQ
Ws6zrTCIVK2+04TBIpi1i/KjimE4tSPuN4RVsKbANV4vcZyANc1Moy1KQKQwj3mW1k4kcbc+2lpV
MxATEoH1c/7UOZyCMm9JSK20Lyx+0K6a1a2kA5Ugg3SWVQ9a4qhnKJrmTG4HNINjfjdswAQfWCRd
3Rxpmwl6kQ5qGtSxCjNLmBULefmhJEm3l13uHkGZv8eUqglsjTdSMu5jvr0hXimqkeNT5ypAs3HR
PzVdvwH9YmEy7SR9lthkH+qq/6JDSgvjWhCuU+q1RUJWmwAoGhV5H7NjV2cx9VV7qrSiOivwRLa3
quNy6VaZ7wpptISFbA6XeFrfyXiJry1IvT8T1A3hO40vMxl7gZ4LctFd8qb0THtVMwZ/UIA+nEwz
P262Wxwt5TZY9/z+oUvZkm9BPl2Cgb93x3HXS7vfQ8dUvt7V6Y7pojyIxtU442rFcwHPgzg339Ec
v6bu7PD6Dmm4ZbG2F0Nr7t1FY1KLx8XZQUSuj1Jf5h1WReuwpASvzAOJOM3Sk8M0OFuA9XkNa42Y
44JqiajPrM7Da7ycxeY6JzvJbrEb7idJ87m3FCpov6JhcRz6fKdgFPTZcDkdwZGuqUp+YqDEVu+S
GFYk574yLZgXW+PxteSuHOILx4YRVXOsHi2CnvZyNLK9nepkpawbnH3usgpYZRIWS6UAjwEjzCtY
ldEQ8Uz2DtAM9xM8n2rtKOf5wHtHgInFC7IA1u7GBOhb5roRukwkniza6qgxAsFhJIW/qN1w6jti
oqj0gis3M+2rsP7/cyjk5r4aw5gEsL1D5ctVZRyLkny6FshTo9zqmutglOp5zG8hPoYug36V7amo
xbfo1fRoWSZdMZSUBA0pHQ+48PvPNMvaMKm59A2GTwyYlcaNwtG/1nrhjbEin3QJ/2LP7nBKhegj
Jx6H0CRxhpFJVYqLajYQv9vIR171Eufotu1d2uRCKY00mssZRnl72zrZ73WEp6EtjemR83mFHULT
k3dTudfVOLtrtb49rWqrR40uuytgogOJtU7MdRvka5dg9O7nW2JBvSdhAhxsFEa01Tcy2lC+TLcf
zquhEgZm8xwNq7Y+tXICYGKm8G3mmLpCCpHm1UOfWrwf7vyT0T33nsw1Fs3VWjmMCg6Fdk5+Krla
u8LJYhbmuYDDVvgLctYCUc/GlR0i+RpNvY46Z9x2+ljA4VJt7he5Le+ztFRJNuqIfKMTISyAgwk1
4WDgkGSZVTOJObd6XaeWqOOVm3gbijUCTu0DxvoOx0g7n2u1KvYcINNtMhR+I2EErUmse1W0NQoG
Wg36tbH9fAY/tXLzpWwnN4LS6UnPo0Qa1k4Bh5JalFqjw2WPv57mEeSW83LfLknzAACo+bXuNlci
//9Eqf7rWUOgo/+ZCCwOliPKt1k3iiuNJrOvUIsQ6ty7DzWwcFhImFzNTOpj7hbmcRRVFuVV8ZIb
dsnuqSqnwSR+rkJsSuNCYXg2DA30kqKF1mxvIWzVetDMOHkjYOinHruPakhSX+XS9ykSynYwpsrO
JvBmb4je9NbY7FG12MpDEutl5Npk15BwpqHH5UtV4lg/mwl9K8W6wodbywuZF0MkbhZs8mLU+9mK
q5sXQ7w22XBoM3m/8kXsQP7vbZycu02an1Ib08BcuVwdlUdcbcqUVsQuj1jN1Hs3XoarqgLRGcuG
MpYQ8R1Bic4PMxrBX63dwA8VaGyF0x/WQWyE/JmfPfPcvlxU1CMuwYRiWnSvZh3epWTu8Sron5Tm
Uk1hIjdO3ds61invZIllNCXSk8AeQwoZ3HfGRSvma9ICCGQ6FmTVqHlc2ly/TqUozmrrZD65gwnr
YtqFKpHTu7zp1QftRhW4NQuhsXAImlYJUCKN6mollrNT4vmtY0oPipIQcaCuEcB1MPck4cK2W8L4
i9GB3V4E/j5bhh+7OaFjtvihhMIO5NJ+uMtE5u88TeeCM3yfCz5OogP6tIPxim4g9ZNZ3fablMTR
bdXVmbfxzeJHC9wcCox4jPgkzDgNijH9QLGzeqthPmsyI32O5KVnp7FtPoXgZy/Ak3KlGA8tQSe7
wdoQR8nXJoY8zGdR+Wo/kXpEY3cA4BX7Ti8RZ5MffaANYrxQijtG1JnVz65M9aDNJs1XEzMFuWSi
9+Nutj5xJA576az6e6Ku44toncTnuCVjDJrE8Wds0syz6KUG1ilSH8EH144pKOut+AbjTNder7dH
KeXXKMGfSGTD5dqrxVm3uuEL/3F917ggvLFtx88rkJhndfNzUiU1WGwWQ2ZCe7Fw9sq/YnDYcjAf
fG9jjHFYdbb9kub2Tk91EEWoxkYYfoOYXuvqiBn9d2zmt1Qkz7FVufvqpsdZSiDA3okdhGjW/Npj
9ISttutdN8AYprdsGzL+9Qczn/tvZezkq6oMEhOtSeZavE4hywnG5ZH7dnCEcs+CmEREO9n+RAzQ
Pi2qOXDtSQ0TF7HBEt+00YmlPauT/quYbr5r5tGOFg2Lpap28RW39egNZqPi7qpdb7QciHRiVINY
Y+RJ16L3yYzv9qreQt4LmT/oMVrtjVBKKib6nHTGfqvfkT1pu0zaL85gaY+60Wp7ti3UOFbRccK3
K2PQKO6A6dfdOld5UKbxU0ae52kxx+JlMZFR1Ci071TriAqqv9mJ87eYlDaCv2z8+Q0bDyFUNkZh
TXnUi0+NYIfEucbjA4OBj4fcVwCcs0I7F7D88ysxhiryIQjDc1f/k2p+H2/YZMdLVt4hY1W0E9CM
R5SCVyQ/Ak/1LYuf6HUPVYZnOedpfUHOuDMtrFPWcyo52GbeSvOpVU+meWfXD0l6dLK9pp8yaCOl
6gPX2ZsdH/SuXhn6LQZm3M8pDSvZu5FjORP8evdbubeqH0z8rFpeRtBmMtwBPqob649yGoE76ynM
em6VswC9mr9q+9ooLzp7VP2QZtFgM8Gah5Wcq7j8reZ9CfA0CF8bIKWauxUkKTuoy2UEWJqgFEuJ
Sx2JV8Hd1o9/09YwJPwOAtX6d09HafUztQTex/db8k/FTgG0AY9dXOq03yXNc0IgQ3entvnBhJm2
jCuWwx3X3h0ZWahpmrDlNx9zDTf0einTLic0y9CEbxaIGVmmlPl1BY4aEkKfEBSwDek9AmW/LOe9
ShTkCuDd7nskNqaxV8pr3T7XddQODw65mCPo/tr5kjTEVr+D2POd0Qka+XP72qz0j82SeI2JU+zc
6KHpPDT9m8KJmbTFsSCbTz1t5oif5U1t2Jw5GiblX47VY0aLqg4skq4v56c4UQ6ECsPV/XAEeZV6
pKcqxI2xm1SbPhkVRU8CgkZK08HKXPwCBir+2cO0lyIt4pHhJgn4qYt016kXcau/+EiaCxHDY/qj
8ndbQTqayW/wLLSj6Zzd6kZ5fQCszPbV7XJewGNl/zPU53V5pTPMg9sYjHNMFCTcldZdZ9F5lRmO
6g+5saSKkhYqztlGVUN2buJ7Q+56/ZtLx1kPxEmtxxGXDxkpDWCXgcqrakQPSysNYqvM+gCW+6WR
5XjvOLxR/wfHnefqmajlMGPuGvtbLZhxcUzhV/rgFeXdFnPcZIFj3cVad0rl5qnlviRfYZ6yKG2z
/S0AmLcZDg45L4NSYC9nHbm+wWHnvsiOM9eFRcOQw7FsyBcqmgN4YJ9QDDrnIjIK2KP4VxkkKdQJ
dOeJOgqH8qeRggzWeXN4z8Vbkx572FxHPxcyidxi9YfxwVxeFPexiyOyHDnx/0AjI9G/Ktuj5r4k
fbSVf3NxUaCrmk71RsPdkySL7ixagf00Ou/S9SPrXrLkpEhlH9Oeas2KT0uN3zVdiJiAp94kcYF9
gDECgY2B0M0lirmvnwb1ddCZLMWesfbQaEPY4lO0s19jciHnSTziZwJV8Fp5K6P8XrCbVDn5z4k3
Zcg+AHDWmCCVkg1bXNAPBdr8uphV4Lo/GufFalxs6weZn5+kK/s4ZWnA65sWTQa/Nw7aFd79cNM7
wkRW6dldyXvQOQqV9MjiFNABFmaDeCUOEyyqJgrwWpiXJS32hf6pGSCB9bQzgVqT9rORCUqs57l/
uF2CC4ghyqugFPD+LcnPDcAOw2ilokJ5JqlEYVvcstd6PRs1f5SAyiV+M12W1jQ+xgqXUOyN2Y8t
TsmohyI/UU7pOWbljfKiWjNyO3hv6CGmVU78Lpib7dRvmr9aFL6bQaK/1s0H6a2BtrDrQP83VjTm
5EhufGFUmw4etTL4boyxIbfxc9RugtPlvljHoBLx90D5SpFCKRClth5E9TbN/0xlv1aRyrxUuMfa
/WrMS8YRk+VMqaTJjNaRdNqgNqO6lN68JX6hHqf5yo2aFRFwYjkLf7H/bZy2c/evL55t847NwjPb
j2T6QDUWmn3CzANTpt5vORL2/SzOzrK3tN/R4X24TPHTWL2L5gOMKmgN9lz7C/9iwpsy4qCqIi1/
HeQ/u26jFTEt0gKGgycDQ0qHkhD84WgWOYd17fXVl5Fc7KElz/MAG+PN6dPQvq3OqVoSH+ABhQ3a
u42Anwy9ovxuzQuGxsgVe9N6LJc/qI5m+EFJux9wWKh55SnaT7Uek8olgvcu77g2Ob5Hgv5sBIl6
Hm3V8wR8km0PlnnhXtsxSvud/I7/OpCSPwNBtgWQJ6I6ec3lVVnfK5Qg6ngSjFeJ7Y77m4QYMUbG
iUQx6y5HoxRush6PZAHbEd8+8fzkxIa1bqWnTi8vM+nefPHpjsnFt+arxLeWTiCC1b3qgjfmV12+
ZvMEBfbPXn4HRCZ50njmEkfVlhyoqgl5GPw1/xWwDE4ugxEV9ZwaAVrR1RQRUGKQpG+ox0Ir3u5z
jtxtsR7iEYKgMEMMajsXQVNpTR+rqoOHHCrnHXaALbrcVeZbGv9a96NLtEi1H76cQzc+WC3/w4k1
2ZNVNMK/bZKEpPRgSbSEmMnpfrxJd+T6onOqFhVnxu2AMH4qLqh4sYI4vdjVdUOF5zSPTnPJ21to
6weHGElrBLZQKlQGVhGZnC0OCc3u9pGYT8N0l7u/WceFf0yWu4FnxhrPtzcN/pmX6OAya2v3WfsY
a9DvxP40pIRk6m9D2jTzHXjJPHy7AGFQJhBgvd8ngpvvKy/OLUqDYaLjFYPbm8DrqT2s6qEnX7BR
9sZCfw7Xhu4cVQH7MBAffW/BiMzbFRkqCvT7tX9c5y9b5Yn5KLNPkZrwsUjnN/IwxXnqArj+kPhC
X5Efs33amouFSREasE3v5uy1T77AfwRx+E15qLpnRUdg+aXYJ8t4jOeXrfvXJIfNJG/uVOF12yLs
6r5R3bvAsM38UOYXA01tNn6W2chDcDKdF2lGZCJyCWNUeTG15yS/TPJOSY7rTRQ1vufWseGUJSio
LMNMYAfQKq+wHl3tftGuLRi6NHkf3zf1gSZmdjjyZf5xH8FsBzqXmRX/Llax0+s7R6YhzWvcjiQ0
VpHLim/gVy3UMNOI+MoNRBE7q8Migwoq5nJWUDXV52pdvKQ5TPZjrtDxrX2SsROVmgswDfrY37PL
+Bbp9ai9bvno3qJEW7tcM7UNGdAZlUGqmf2pSNkpFQtJel+zq9lcwE79uEkkss6LfotpB1xcui0o
h39kcwEP5CCzh0r9TaXtddpbzgGgEfg0VLkPAl0xui9wh8n8O60k+mT03CXrQz6QFQQh3wOsVXx8
dXgd+TvtfJjcC9YJRoJktxWjj12QIPPQbhFHW0+aVe6yeXicEnevbganTBL08cdiIs+fX+L2jFGT
WKnGa0CpNvNPDlWwpRhivuL0riVZlv7tXdoAY/YiyJSHwTUvm1vcYYgn6pMbKyG4lHw1FCr+fMtQ
wxzPFbwfJu2lK3mam/KoT8k/Q4efyn87ssg9E3E+4hluxD6wp6McYSGwG2hx4uvgzDX/ZI2SJZ4K
387RrPZPUr4bbWSND3Hzg9SCEzve9fWPDp3euxkE51/jhNZkRGocv6CIYQenn9uedlL96YhVj926
9ax28qeqP7TAoAoOHE+7SXfFu8iXQ1NPB4QlIKxL8tfHkePsVbRswiESYeEiS59XbQsg8Agh7u9G
y8TiupkI5/9ah4Tl/nW09Fet6L42xfJKZfAN/aer/lLTxm9O8RbJ/1X5PvcZuznqNjg/mOVN7q3u
0gou3vQ1I/BUU8OpR767fS+oQOLnev1zu5n8oX+u+jFhap34idO9sR1qHC0r+2FpfSbb2eqDfFP2
0pZ3k/XMVG1lzCoDNYHCwwHMpr5X+p+8Pk3dl6lfO/IKINfS5dQ1OxqBJzuS1sG01WO+BvgtCN2j
SJAZ0aqzaJJAvWj4NOU69qfJOPWQ4Fb6U+mmvwAjj+KgwYu2gLm5+mLbZynUCI2np7BFEXLo5ygc
WTJvOgA/u+1iYDbT66KPnjWNnl5eF+cnU4zvrSN5lw51grYa/RlN6q1pHcjnlzPeiO97cVLtQ5VH
U0HDMj8bJLm5Pbrm30R/B0xA2ZOe9zbbNL/NnEYYjo6CpwjWwLOLO9hm3fytE5LI9WdokgxVGxYV
a4vy8k9Zzkr3bCJLre/UnIeTBPdEubdaRF77Xg5e55zagaXHvJPVH/lRQVLoXg9UlT1bE9ySQqhJ
R5D8SzGbJFzcj10Muc9Y9qai81pzGDXAdtY9HoAhPtsZb1/9VMlX0T05/eO8RrK/ytpBak+8d380
S/5Ae+mHD43VxXBPQ6YcGpCSYmUC2nS/Kl9jYT4s2X0rTjgCYaMeS/tUWe/5ktMdgynd2lBQzg/p
fFQkUX0qLDzuOx1ctWKZTpnrlPxPIjVtp33S0lvHbk6Ads3tTbspJVd+CRWWUZIhdzrJQV1+j8Ip
6PLOI0R9P2WvkgpOPGxQ1f+y+csd+YRoDIT+XmvfXS+jVF8DXTlUsCmWzXO8OdOV7sR9l007vPSB
WqaEDNZhKiSlGUlgEYBgGMS+F/O3gYxvVYqrKKY7/FtHgAZS/rbqVaa2v3FSI5sujrELrC+ce/yC
/lbUd2UD9kFAPb8Olc6sbCV3jXBCTS35fdhIGZwCq5TRX3S5BZMqML51hAXWYdUZfkF1vdMjQNKW
UBjKh5tgEwKGrd3Jl1UdIaM42uO6Hw0e7puKyfAkMnhsIkhrDPTQ2z811h56JOc1eldDupE+jGGm
uvsFp3pXU1K/8rLb63xwmuR9Wpp3wxB7d5OhY1Fp2RQ7p92w+veehRkeKDPU5XIE3v8wGRAtVx5n
Pb8axRLM5JFlbdp5VLi995kVOrFyGB1xV1EfkOpiR4Jg7EFk/PbC2k3V8pisCrQ9pNWs+Zs5HAbe
msxFIl/pH+hcmCUmLC6bQ3B3IXx3bJ5SXQ/UXjnT3/O5FA5a8GbWDm7pHlUuXKTdVMLoXif0cHOF
65tzgZHvb62u4/BkGZIRGSmy5t62ufIdiojw82KnUkpq2Otx25I92rdL6Qo/092I2EwYygkb2HCu
Kyi+Gkp+6vdLHF+0DOaVXlhv2oZ7ipxP9D4SGF0HsaIFM7iyk2YnhwP6Rmde0A+el3w614n5prWj
J7k0x0LD04cKR0tOGJGCac1f1MUIF217GbaBQER6wtFCTmviu0seUuXpdbHCi7QhxxGECbpBQdK8
MOm5bKo91ZIBOCJjruUT6BHmWOc74eyLZj736uI3OCkH5dOlYkJtgvXmB1bUvdUvj0sp32Y5UdAR
B/o2pZ6aFJ7YIK2Rt8F0Nsx2A4j8hJdibRDsGg/K9DPFZuRqYp9xn5BeH5owzBX7ogVfgHj9Kkyu
YIu3d1y3U0qCZFXgdhst9aIrMrRsibfN8jpjCNCS+Wna77thDLJkjCZl8bO5hctSvXReD7ZGjSpG
P724vT/87FzMqJd/XYMkfdU+DipdHN16bzVMbFKbnyTo0Wi3u0SAxilAPgCNQQn+Dib1q6zuY+Zg
LzAJsQ+Y4X77hu/bqULUSKBMLvMPEjOdEXK7qbppfVhDsgKQ0qD0mMf8UMxl4PblQVFqfJx51C31
B2RyGcTbLbueNNK+h4W5KQy1er2DlgAYmZejBQcGdWyEUzwf0jwhUbIpA53QCggi90uzshNNH4ct
T6KYXs6AlA4kRBRwLu3pP47OZLlSJAuiX4QZwcz28UY9zXPWBpOUSmYIxgji6/vQm7ayXlSqUhDc
8Ot+vMs4yyPz5uFzXSYG4t6Kob1yBEAk4UmM0QFte7jiJrpUK9QHQntpnHMhGbY79gWf0My1brgn
gf8Sws70W/3Q5KxlShIHzZB99Dy86wrJVMxPLVR6LqqNPFqifHGn92rhljcWXSICMoD8dXJk9PIF
EfdPuQYHD58KJsizbrL9opisZslYR/QTu2OLxazZa/ZJqahvBxZhcuJIZvrh8Sj5fvSzfACUuRtz
XgrRJtSYcd9BsGkxfBtO+bRwkoY3QfYMGFxwaOa5aVO6RTEFtR37bcIMAYMatP9k6PgQ+TCPkNM6
Sx7yITo7SKszHdHlog/VFO6cChZ7RKGn394zZt6Q5+WmxVA8WUkmeMgdoutDQCyITCUEr6Ro0cM8
aopZDeAxKKG21mSvpv4mLhcgYtzZcpEhIY5nj6l3mJt//kimrnHNp1Bs2pb1buFmaBBkZYjHOQKm
gK84mjLMzJyYATGhdq4Q9hzyfE6OzSyOcNX2qCvddeRCOHZ1IixW82a8bD7zdRz2Dk68WNXvci5v
gHraCe7YB5On1AF7zTO1H6cK8wQ3Q0Jqpdd+jgTPuK+xYnFxwJbCvusph+0jftAatxTfEjazjGQ+
b19+IoF1UCVLX8NvUVEHFdn7NNWJb3DCpeFuDiIcBXVS1QFpMbnPFEbwEDG+kpCQ1Uhuc9qtGJoK
VVK2hOUxGSwM7CY9SJpOaqOahAZpdA26VQMyyHKw+eySD8qjPf6sJNPbfb1P3La9tSGCEfW0Mey1
WJMcmM7BX5cgSbLiHs49TAB2hE+aT6ldCRKEZPXH8bdjEJf8vBaEuSGQVx1Q/GXsg4u8J4V7JxD9
+5W/jGwZ6a4eHPC45tUt3TNe7pOkkaQoAEGR7d6YOosOTjOlGXGHJlqqMzjdC06JE5moPZGxAzu5
J3tiVGUFGREChMP+FDbWH6lwhEYs/YRtuHAQugBgS8JvHwEE8pjh8tl6jl2ub6q9TEzsdFlBHvD1
fFMPHJMDoWYnPMWaOjuufZL/NLCPI47cXdotzX4KiDbw/wroCsXEKOxlBqe797Ou9gV7/RfPHgcs
KWEPr/EUTp81vka3Lh8UAt2kc/bBLTGu7FoM/YnEPsudKQl09eB53UXMJN+65eQE5TMpb/RQFrPs
7C924FyEF//rQXPjLSJqk7cvnRWct+06uDA0GV4KHU+XmU051RKPnZj2BOX5KcfmNLt4C10OJD/8
XC0U+GkM75k9/iiMg0mTL4g8WLCq7V/YOqyU4o9KprdmJoSmJjyUefYat/puqmdCglj9fblxwdct
a7RQnzKtLDQKEoHW/VyUp3Xg4+CRQcRmva1SrEOxYMPXqjunSMFOCRAqWjD2QFhg2rZJJsD3ZYSe
7Js2H9kBpBLmAvD83cBu9ZBP+pi62NRSLqlObM6bUXMNx7vciU+9pa7hvM5nlmt/I+0e/aK81aiM
jeccZBZ82NlynNPBu1eqQz6MYFh0MXeaaB+yTk6DEM+hkoewj/Z0Zb77zcpdnvipzXUiGMb7vk65
gYtbVxb/Ojf6jSNzN3isZmR/9LyRubC9UWB388hNQGze+Fl93hwxzLz7NcJ+tolAaEoBQoxwBjQT
bXb0ZhwcFwGeqr1rHiHkIlDSsaPwHDlE4CVOvxUDEk0ufZUzyql5B5JqJoqZHfAzHLUTE/mo2xMb
ezhYrFxHYuOtHrqLl3uJAzeh1z5Dt4e8AhjBuGji0wKZqcVROWMwL1uvOcyBZz9bKyn8kuDcfSeD
dUdlHAezaz/FvKCyboYkzaNtP7Q4TyLqZHSsTTOdmiInubnU0U85Rt/2YMf3NoRt1BZF+ZVxWWA5
/u04luHw1mH5+HBsrz6pla+B8meM0AGOITfqCeiGbdPv+q76Kku3fuiCzbzfOlBlTmmetfRR0t6X
eKvFbcf/nBevv+oh/zHVOJ9IExZEw9sAKvRQNYxk6cOGZyv3mck1b1Du4L9DyHNgUtjRu5SD8ylo
mn50vHXrPdGDc/LQtBMrSvOTaFEcqiUtbxbHv5Ex3AtvIDZtHEVfQmGVwONacS0ydKTRUGnpkLA8
s4OdDn0VYm0aMevpgPTwRPoR3xCJJaJo413j/IKQwlNbtmtCebLzpfG9swTAAZ9JuAGypEZvLLjU
g77SJE5jh80Teeln3Gn5pRxIFKCRFD1qbF++dg0yXUD8O98XMdIxgFngLQ65nCfKjOCCF06mHpUs
wp+g8UGRrLRUDTpK3/gR5C3cqdTbZltM12p9Yd9/zDLp78M1hONA4y4JbpcNNhiZ5icSxhznkl+c
XcPoIIb0Rc2EynBEjeg6C0QBwpL7svZxujNNjZyca/4Umqn7V5mJ6y3unqpgZ7bOCwwFZ32t8EYc
1Gy/DFGJuyQQqCy+uGv8Oj150cJKHLLIBwwbvrL0p4N0AJ7yGBcyPPliIvg4KPHJujl+nduUtYff
VfAcCGteh3FYjpkjvasdB/PbRMNG0sSNuXBzJLeDB+uJp8N7bCEMHKie6//aWCNPvdHLmRIYIJVp
UPB2lCkLnSFzGcqVa/0FcF5fREXCdi64SRAb+P+DDqOfWRKJpieR3Nv8eVL9cCK04NyQ3NzVfSmi
3jn5CrcIcxwOZkp/1hTRdkSi9rOGY0kgA6MA1u8EZDebp2n9I0a54hYPjLN3HJYSksQpE1g76cvi
NFg8gnl+W/RC8iKOUP3suHuzO5uBdLE4lSuiK/auLj2ycSWJdvyLo4f9w6cRc1vsSBWH33Ex1Ict
4LXsMLSSOKyoFwhGBrFa+hrpImOGLvIoAeKokGg5cNrOj174IziQHLbdnd3MlO/a9KXBvGHtHGSk
6JASTuNS/Ja4jLAvK4SgtooJI/RsvPK+4Z+MvKdIrOOnEe4Y3XiEbPZ1s/KRHaE4UJRcU+OgfssS
Crs13LOVI+gzF+qhACjPeFhgigmZJUKQd7KrftzUvDaVJqdytxTBY5TnOIiZxXZZrFdsfdhoztnQ
cXg78qVkclJA/Dg8m8hTD37qt0+VdiM+QcCeuIN66WWGu0ocS/hvlp7RMU1THv2Uv+kqjcl+jMH6
OAE5vFAVEWHPRVTYa8f6s8RcWmcm3s9qpc9PC2e5qDfQAPly5EcfLsVoel54FFdmwLnbgzKWKVJI
9teNs/+YSMyd0G33WSMFeetbVksk7nSXA8xIgRUQG89ooqSA0G/S9N8ABvnZnqP0d1oDkbH/TotL
mEYPKV+9F6W84Qq/vnxo8ELucpdGO4di1p1TG0H9WgGy/7S6DLFeRMK0Hsbl4mPdRDQDpH90xJAu
V2OVRAfWbg7mwzjUQAoIs8ozxMEyqekam4Hur+xEyt4eSNgirpbawdiIVJW0Jsvp32iyi1X0rIHs
haB4WxHbM5bwrxR/8Tuk/hPlZvhshs8j+ZC9Slta6j1Mww4TmYlSVrILyH4r0DA0J4sxOejNJxzU
fO8py+WZ8P9bNU/L5BSHBTzSzgQdZlJiIoj3FqqZ0ox2VCWyIO5A0AqO7Cm2WDc6JUWdeUPG0c57
+0uJhjkbe9VUCIIpTc0cpzLg/AnRvRr3CHyqPA2I2WLs4aWnBgJTLK/P3BAUYrGNubrgyzOnbMlA
o+1n/pMhxTESZ1b4ZQg17Gt7zhhhYYcxsjGXVrGHPDilYyKLFfTQZv9LY7K1eOr6ZMyHDItC8JQR
CsmSXOKMmIeJJEjVlt3BrtN02C9G3kk1/dpVoZfngBEMz0FaPg7KrS/jAChzIIjkIZvn9+6EG4Q4
oqP+NXy3IXu5zncbhX/RrOKDVA13KUb7KolT1nxxttws4bdPDQTEnd6RIAwcCxetVSV8vpsPqiyd
J+IL8yeBIrK1UBCwGTj/TVNXuoeiVoKzeQIwlgEvu7AhmOhixVjjRWp57DeDo2e1boKfzDmEU9Uc
64xPLrkr8sfeCLa5djArjuJaV3p88Hs+lKXpKbe1AopICFR9RqYGtxNRzkP6C/tRVkneesaQZUhH
J2ETQDw/KvPqDgbBwAoWLkQ+jNWDNMG/dC62QdbXP/h4/8qNTq378CEOLH2X5il5XbCPfQJtfJkO
HpwSApUyGHk2HCIUcYmKr3XQnRwjVHTJB299xHwub2CwLHghYyrl/NG/bWZYDOBJVc7C09H+uyzR
VUDx/X/otq07J8fjGClKzYEEcUnRiBVG1HFMxVpQxk+ATFlOexbFc1mAom+xFIGMCvco/tNPWDPh
TuC89qnjRcbuZ5Fkzmc6cW9AVUk7WrKVjp3fqvafoXw9996MGiiXR1dZt+1Q9e9p6pd4HHoUgHlx
X10c1qw8xuVv44w2S2LvTU30ELZh8+4GXX5H69z85nPh4NKuUWZdsudrGj+tsnsmOfVaR8SjPCKR
fLk5ROlS6D+mUgf0XzLqeYEFoagAllN5nfrTuzhQf0jbvBoSgM2DLev3PttSYGvI/qpV1uYSYgra
6EcND4thExDxoYiQInbNMv2r2wYAR9miPmEECnx2zm4oNazY3p+XRLoWiAWbxzQ9Caq+D1DlPVz8
LpO1mkhHLwygSd9b7Sko5v98SCQn2BjxdaVkhJ80xq1AJ1EJQA2lcOU6lADggoY2us55djs8+8US
d4LuwsYVLFU90d5E5fjPcsPmUFfMM7XBXF2b8KdAejvSEPpHSppZ6pWbjqwtelLhrmx9NT1qgWG5
EUGzOLRr3vzIxm6+QJ9thu0KGfLgDazIwizEex94kuPaoaF0586hfBZOCfeUUZGSbTsqX9EvuGLy
8cJ/MAYZEn++9OctYVMd09xCQC0jLS5dSZcp+3nHp39l8vlPyDCDv3PZCC6DlHAjJoE9UHeaZutg
yU94Z23qb4xnHkWm5p+aV7s6WJH1odbgu6lY7cKDa49ZiM4swsX/XVz6q5PWUQ9qGZd3WI44nIMR
Q1SRb5CAtM+4D46v7GtfKdlmHkitkLyRMx37mr09Mza4a8t+d/OeKQyniHdYveh32epcajeCwGe8
/zAhwZ7vYS1dWjMGPyC8yiAhXEEW41RHa/MwrohvfRiPO/JrXJ1cFuM+p+VdXo1PZiDNx0jnYBeo
eu+pARHIvnW1WZQyQrFD5LiwytA7BjG/o3zBgFSMU4iA0r+tgYqeLBIsxyVfmmsazA7yo0B0jbt/
kb9yMIVeHh8tRYycKJEvj/hOmBuX0HqcQUf9hYGlbyfPW66uMw4XPQOCpkG6/Q484+2txqYUpLDn
W962Lqk9HjvIV+ocYEi6W+KgvxRREV3qgRadQUEyjGXQIZcJjwWHbh8GxSnTLAhrSJTuJha7WE8y
DKgLMxz8TM4QUE7L51rZFgsVX5/tOf+OPb/6XlYVXPohrp5GXaZ0yi/lB5xRCjWVRdFdxZaoDmOF
0bttqONmHGeBSzVzMwzrjefbPwaHmgXkbWd3LSmBMrYuC+nys5c588FHGUuoW8WnuELXE45tHeuF
ZD+5p/ms2iL4mu2ekh+/oD8MssHetsq3arN1yWXJzvXE8qaV+XzQhYW8Fov0KBbxa+bpM1iJ2NMh
v/5HgwvoY01WmyV8d5NqjEF9l8e8a5q/VIdG8oRECivnsXk1Pt2gUYA86Vk4yKyg/JYeZUMe09eO
OnLvXzj5vKHM00nuLusz4S0n0eyodsTKxM4mq0XOKlJX9jl9I2+KeN1IQZZMdFVsTvWl5ptgVH4Y
8f1D9GFYw1Vo074lxTHSsdgixvI3xb1/8hFSWspD/dW+21gRUacRVYNl/M8tiod8KvQ3Noj2sdE+
p4pHHfEeZITEtTB23Wtek0EYADVzrY+si+hx9vrx/C+iMZqguRy/3LiouZbjVLbkwijbRf63COSv
glAGmy7kzoD4jOzpGPlmL8gbnLQTY3/bttAgpvaPQ2zrr0164dGEpvnjxyOmnrAYy/MwOtWrJTGx
2PqpCzmK5umOdtq3Nq/9vYKyIlolsG0V/tNEmIZMrapE9QSwkKGAFtJL9NTSX2t/Ep7BkOiNA/cG
zAhxiulysYAW6r7gI8zTcZgl/EoPaOcLRSThxSdqm7iMt3eZ8LNfLjHlv0pyk3Ytw4qB0eKPpgG4
ZdxZuFU28Aw9b3gbGCWvvar/rsXIjgtCEwPiqF9h87W/XkpCKtdbEIPsBmYU2TwUuYPxKJg7BILY
7/9OE20TkAnx7wA/+9N1xkbjUkgxZvBveRolzAv3t+4Hn3zB3JxzOrGdK83x3fRXh1ZQHLoyGm/n
MKOcTfLTDHi8bvjVq1OzBArbU9m+NhMp0xAMezKUK5KUvToLQzIhpzShgdx1z60fYRcmpYLhAyFm
qY9Dwwl98D0d3WdjqdCuhXsllMh52KTr2WSpePFYquLKH+sjjQtmIymqW0rB2HsCQYdCYImz38Ug
UOsiP9RGWnsThipEgrJxxA8rz10YBTCbKtvHirtGH1OBWE+jZVbtW0j/rnHZMUGUclFU0wxr6Ipj
SaayOk9CfFU5n7ZVriwnxn417EZLOXyaqqDWrHNott01OncSR84AnUApP0ZiWNDlHUq6SoSr1IbM
pBdcNHpmXQfeyxyanMemVNn2J8Rv4VRP3yKvi5OPzXLvYEvbs1Nokmn24kNjqvqvidPhtpJlCk0u
rVWQjC6rwiEMxIPxZMRoMfhHOZX0NnPfu2lkPrEcZGdFSp7ZIhf+fZbDy+9tf97HwTRdjIWkp/Dz
rTwut5p+xDe4vN3ZdEo8CtcKkjgqp0fC25QoO6ahZVjoM0uCKpniIP6GC0fWJt2mDePaJ8Kx+DtG
PgpFWcDiopkVpc6u+c51IukV4juhcixdUSTOrBAZ+Ub1pcpRPlBt6P9AFgDltnUM+qhBRxonAFcJ
w308H0Mq3hk49gT7l32gRXNn5Iq3wa14nIAbSiQGmDMV9RHHdhUF6fYs3U9hkL25JQs7PjOW+24P
VnPxYzleJ397olqnP6HqsTAfbWqwdSseeQu2BRXCZ5NzqoBBGxDFmhiU0PxfmPGrHk2rNsW3Pgi7
yD90uNo3jT0Pr83ME4Ipo8GBGVRcmCzWqLVnWxg8cwkNFSByBPcE5Cw7s6od/hN50f9Va6NfkOvn
M7GT6tpnjbxvF/1jB0F2P1bYpZ2oNjfx0PdEqEx7jgOpHo1sgytRYfB5bCn3weTDnnGzlmwh8bkl
2hKrAyuRbun5qGas7+ICbayYMrGvaUM+jj00YFx/RmFZDv/kkIp3k2mJ/sB6OGYjL5tA1d9W7gyl
VbY9wOAb1xXxYyKBYz6rbPbexpxRT+WkNtplCkA/RvGRQoTmbKN07cpi/WBwRTLnJg2sA943ecZ5
3DeDj3C3ds1N4aNzWEw3LI2ylIHQ1ScPjuK/HLvZru5UerYbUqd+g1dvgf7BsoBrkSjUytxeUX6n
4+LIBs09zQpcK9Ck7mE7vHYh0cxdyxf60MYxW72lA2A1D/+tNg7ewk/vU67lh3SrahzAT+Fwyf8V
TLw71L/PdcGEPAype85V/cZwNSWRbb3ULnMfUDCv/8gCW9/HfWbfmrb461FDxA8ZZdl9RxHnUWvF
Qx7n6pE7p3dsq2L87GWNmu25W9WuYCWWF7+NiVgkF9P8LslK8o1U8mKvnnXJUo8bOFvaw2B7sPTC
sLkB4YfZJDcZxZUuQUpcr5H9zQ0YDcq1cLQwfRvWUxVW1sDt970nglPUcY+mPHx5z8o2vY/Gebil
SHg5cK/C/aea4oUFCPnyARfxhjHOd4bc1M4MxXfcFN116Yb6in2DHx3AEspBhp2aHmNxW1cScSaa
4Eu5GURDpgevfoFL5p5n04onNkb4wMcW19pSTluXx/Z7yETJxGImH+VD9+5/lJK09zx4ABny/BfC
BtIrhdsPYepioSg6x/wrisndjy5i6+Ch0KiJ6I0vLWcXeS0DPnRpwpzuASpEfFro6kyyfmAfG3Z8
iZ22Z6MEjcedRxdUo+NcjY0Tx83xKOPzxDI2dWQysDHx2Y63u/P0XM9Mpo5oXvTsPdZzJg92l6kT
3E/7K9yM50DA4u0Vop3R8weMvL59FyzWt6jVcCxGT/c7dI3hUJZiuQFOopJ4Lr8IZ1Ny2tg4fh2a
K03W28c47tdrbugoKRaIRsxIy7GfHZtLG7DccM6/YN80xwwbBgi0St92bcf9ZIoxPlncGPa5JzEH
2zgu4sBpToUZw0O21kA0sK+xxDaxTtzAQqdx8HlFg2blqadrTIh2vY3WFtxXyoCynf/VY85u4Dvz
zRsyl3gqR+UEV9l1TvNU1RO0c9ashADqWY9nB9TZrxin/KmgBOExzXEcD4X2HgqILIBtiNzzUapK
hPVy7Trs7Xh7yScRu8k3A/pc9gygvhnlTdrS7UnDTbxvkaFhnUDqcmT9a+esYtG8Sf2xAGeXnhHE
bIz33qcboQqwyYnwLBSAILPBklBQoCR41CAz3MWY5k+WQ15oFCi+mGyDvedmX4q7/tlbpHrKoSjt
y4EAhTX3RaI4m5NKx8F1abUH+6X9yADsH7OYKHC1ouDNdh4dJrG6r0NHS+6kaAAW1lQfnVVtnk1+
r43X/SmzCPdwZPFAL7xTrhj/citm+2ocwjeAmY8WIJMXZ5liXm57Sy9g2OcFAWekxoWwB8OP76E5
1ykA1GZyJ4gf/hhffKR4LHGxLROZpfLJt8oAe0UDhS73qleXeP1yGE2xftqMh0k8Eowu2njZpYEp
p51YuQXBVKnZHTL4qLoiKzKp8iZ29Zp47fyiwrY6u0Djk5BJ+zIClzo74RLdKo8owc7relZ4fUc7
4K7MHNpQl8EO1mtTOEBlF12+prL5y3kM7rwNtm1SVz7Pa6pf/GbuOKRK8p5RiLE8yB1udY2+9fRa
7bsci1CM5Yiu0bx4a/sSir/BApKGOj/mNhsBL0htrCHG7U5YGLyE78xvFm61sTOo9kkUJ9OL7ip1
X+0nFTL7yWHlaVED6bClwFOAcmm/ZXAsduGKM9iGrI3+arK9q9lb7UoWFfusNwXCtOVOycaZFInt
8lc2UU37QhJUPLtNiV/E5d9TFv+hQNBZsTYQIlTKlACTCBNsl54NSQSswhjvtEQHtFKWJuXCJthO
Ob/Z2p2becj/q62A1QMus7NDT+pNXIfdHpsG9usW8uNN3QiKqidr4grQMuZCOaxutQXNPV9G/who
OTpO5UaLNb216ynrvNbuwFWdVwjGuDTc3AsLLTiuKQ8YUqSHLCXaih6+rNd66YHtF112EqGA4bMu
qKA6cyAX6ZosaFD20LtpKvbcsTuVUem/KDeoX9YiA8wQynLjXbg7fySamSn2RTNjS+ggEOSD82cZ
Q/9hhTgLaFuQUU49vmOud1TeJXV+YYkue7T3AEZfkImXTOfju4gqnJwEgVDgxwklaszZIVtYJ+xp
Hm4GzypfvYjB2ZncAOFlng9Diy2tK+rpjwY8+dxNGYBPvudfUcHFsVqQmuCJgyxVuAoqb3QOBo8A
Ej72wHYJ3JOQvNAIKSYBBaRZHJb6Cbo05T2BP32lEFI2EJkeHhcBSoR4zZiIWv4Fjer+LrPgeGeH
dwicknt3BO/BWBW2DzIHyBhesEt77tVizhs6ySv3MCs9fbYzNw3mZgZvFf2QBcYEnqfukZECZ0zk
D6j9o56f8j4srt2M+CqwuGl32aIwrso5hET1J8IIwKUfj8O00sTX51HzUEdBT3GZ4HoAlWfnCo9k
UGC47es18BOrKqhngK1PfITX/Bi5xQLrbprf6kGF+9x2zH3sM1oQMjx0XM1pbYK4rlXJ3AYWa6aC
oi71L6709hxZU0gxMptUcIXDeelpG7BxdX3VjlKoW3ytzh1Hxt4zI8erp6vblRQzFlqRJiNtYYe0
78JDXSOJurhC7pyVGb1QJHfgWHEYduKXUYihza+3z/Iw3IwWAwYN3+0BuKQSxzFy9HMa4dkFyJY/
CoLpgjyYwnLiltFpDlVD4D3oT2lvJqgd4fo10BtBb3fMgQE9kK8B4VeWDtN7na8At7wmYKmwZVIY
F86CZdWrnrCc28o2d7qf6G5u4uAUhIzakc3nWAnHuncispjcx5yzGqb8W6ZmPPtibhLT6e/FFwEP
dVP8a6Hz4ZOkDk2USh6VqDySxoUL9YrVljCYfFkxc5GkKuDo0daBmxUvW96J0aPYDNWyLJyTBtq9
W90pPC2ZD6WhTKeDcSlV1il1Gt20UOgmVb/vttOWnvn2srhWehNppPRdoYf/KsuL/vPWgX1kF8ju
AiJ42AeOz+8D2ECW/WnmjbfcB+2BbUZ6DkuyOimtKofW7kqAEqF1rvKsPBTZbHG6Zu3BXbEz9070
b/IssFEbMMyHvAFqt1r2uSiJ2ZkerRFAB/+I3sC+dLSeM7ujkXwtomenb/IDkPZqR2AFf8Psi0ta
sQVUgRM9sSAaYAAFf5g0nFuaAqxrAICQoQUSVeJuTaski3/Z8W22K2o3k8IOITShM0VkKOhVl1Vc
Xmof13cNaS2IYTUjC0Bhrz/D1gLY2PEpLWoGS3f02lurkvLDn0HWBATVDjOP04PLSHRTQg1IhgAn
S12W2V3IYutW8ejzlZoUfglSBG1l9s3SARjM/W/WTO4jMfUfTIL+zjY6Oy0qmPZ95ganmDvhDf0U
4ho5Kzw0Agan2nD4lUMbkxNtFFApOtaKaoz/sNTTOy6XNsIdduE4oNKiXcsxKQZ0FB7ABMYZIkqD
B1OCGNkJqym/0WxBKBEeuGNkrBKu6KTVLBaOuuvwalpgLqFne9tkF76CEiBRAXMIQB2cRMIw+RZj
X/NTHihKuMqWyrvA+uErX3hAyDiYVGm8Y5mG2S3uWPyDBnnVcksMuaLzjo7dfFA2kB16xMhkXRyL
AdQqrrMW+WGlmnc3NdL+Z/L4bSAq8xbUFq9U2vrxUzhr+45M8nCM64IRi4gc0Xs3TFLQxpAv8AHS
iRXtB4MZJ0diPGcOqlwGemEABhKyxb13AS58iAy6NLeU5erYPB2Gztd9XhrYXzkpw9bOnkGXnM0a
4jULegcTJdXog73WKGLkHh2rrU9VY5UnZgOyBaNlH8YaZjBVm5TD2619QSMGY1EX8mqHnENJvDXx
uGoNHywbJ9GETAQujOBP1YUnOgjNw2iC9FnUo30LndskhUAziIOiO8csRM7YcyEhCOaZY+P4PfDI
9n1sWbZz4OYXF9hiSDBgZYiW4C93OprCvaK85uC2ffHhtSsVISyK8HmyAbiJLN/9wBblH8dtrFiW
RZ4mB90aecy7GnLn5xJ+17HReG+LYgHQoTAca6/p3qsibJ8tn5wuV+gVnxe6eVXL13jVzpFTAmAc
e5zzVNnhU51b3REvSPiOERTyRx2x18LewOK0E8RdWffoeoY3D6P5aFegP3aares+2nZMgYldA/G1
wvLcih6fyBijV0cT3wYMqNQoSNt686oGukWdD29Wo6FrsXG8hybNX/EkmydA71A8PFiTo5HjPvWV
hBZuo9xXQ32b1tK8dkxgtzIlYQrdYl+28y+HCuXDcYYPZgUgn1J5AoGEMdfHIrQLmBSp0hjJ3eJk
rFIqNSZK7iU4wdu0QcoZeoRK/jIxKmtX4D6e7BP87c884rOAOJ5DRcY3ltaLtPehX/2DDtrxuMIz
IFza42rC9AvHQzzpTH0RRvlvhIdxUSZf3yeiEXu2u8sR4wNiRTvFTAR5cMd+rjvRIshNhXQ1CAaK
dDLqkf5v5CJVDb4tRsNIoNDEu6piRdlsOxd3DHqAxHyCBt1EP9TFNrd9BARJLgy0tm3yO+54lK+7
eOWeZVQ1p2iJvX26ohlthh4CwnRqwGirH7AIqkRxtjEy2/Fu6SK98wUC59gW2Mi7NLzVjsRdUd2a
/mm0gaQA+Lf/+HL2vwtnY3CF5IkCKC1JCRz1TqQqTIK5Wo+tSYNjZMfDR6lG9IWQ63LA8ge1Jte3
uNTFDycAQdWyDmmnqWjo4HJwB+qRj6mTjcR72GjXbdzc4jltmKzYJ1i9tH6GzW3c9eB2WoyBpxxk
+pWdYXVwtDv+sGjJ/1odzMqySouj6IuFus8NjVktuKgxzMG/dtG4Fjm/F/bAqomhDe8uAdVw0ZrV
e4rqX8o5f2O9nB5Xv66eFaUjTzHQetz56wTiSlE+5vfBv8DDt8P/lO8qdL2zj8fi0s+ImEllqQD3
fF1joS3qob/tq7ZHQumbC6eVeXNcad2wFyIY2s8cMQwrYmZywlnDZbEMyeql9hdgm4+RBdoM7B3o
P3pTHb9J9daFiH0CUeeh12F0zfCoJ/NkuK16C7wYF19hlVXdXRmEW958arEmm86+OA2NciHa7cl1
quLV2QJkdijyW6Sz6rdx2WjbGNDu7Q5r6iBmfYgnKhG4ZnSPRjfe0aIa7QjIheKCoHovLLfvkvFc
dhS+rBAxkW0j1HbqUvZ+BmX53EQHF3ukd8mbO9KuAEzmNHIgDzokQkokiQgy0IZSmd6LZaNxRP/j
7Dx2JEfSLvsqg14PAZoZhXHxb1y7h46MDJEbIlRSaxrV089hr7qygRrU30D3olDtHu5OGj9x77lg
UNuxQJqCMpStAOq/SSULBP622nOQJPu+RHyJy8M9jPSsu9kyNZeCIhl3qcLlM6xyhx9/VYeUSXOJ
uihFGGtBcbf5Z1CUnQd3WRQbXsJ6A6cPjlrxS3kt/AI7hAEGD+iZcbP9TtqRe/LS6tFuuubA+JeM
sWC1QGhUQBsxsZO0s+lNj7q+wRUVf/Jgm27QlUwszoXAa+piwDKkCOyG1BT3zIjnl6HiKBB8bacx
9382zdRuWp8XGUT4qRYhG6Jw6OxgU6NEcOaXmRZ846opebBY0RwXJYEe5D0XCrfYVUpM9AF0PMBF
bCuGVsSBfLhmrzCQqq8i1PebxKO6IgJmb6AXlyy3KNXj9R9A5mGque39+yGLm5+VA7ZnjTiKroIp
cy4IAeudN8+oYWw13zRpoXls9/pWlEzMCPvLj5EJuGAGP0BSRPuK9Y9AjjlorxuG0PfsNxLQseUH
LpdoD1c6uvfiRpymAdBcWjBrpHYvLgxacesWsjoOCgxdaNrobmq8T+j15UVUA1ZgNWog/OGCWIyH
BbFTnMqozzkpaNTFVIWPnoe8MvJrxislBMiMveePsmlZJNHt3E8+boREMHZQI7CiPq31bTt0PD0D
Z63OcImkk80upOdXm4l158AlZoGL3doPeFVPiUaaRdMmVxx0eTLciaBwOabGPkh2cYJvxe3r7tGd
NYlUPCtvrIhMJnSQFsYd9rW0qwkPUl1/RGvdXDbN8K3lYD4Lz0SHPCgEFDrYLbEVDkfGmOUPe5gj
YmKcnl0XXNo0RefjK3tmcA2nMESpctX7OLRDgRFOSFAEzsyHlG1/1fk4C0ibnJ87v5GMGUPngqYH
J7kn3jT0iTT16YeV7N2bEt0dPO84YF1lV7egvhIsXAhCyLwbd4R7GSQcNTO1HOWxhfdahNjRdF4T
ulCGE3yoob3pg9wmQ1E4lxr9/sFTQ3BuiqU+WgIljlms9sSNRy3dMXJn55vsIlnoqxwx7Y6ijtOo
N681isRTh/rmsdFLx7VFsCLMhfTAVHo8AwbldvU7qvXZ1j9DYT/6uTvu0mp2rhfffZWDC20+56Ha
l+wrEGvqR4P97jrredRVPddH46Llzi2DRs8JUxAPpGjMgYN5tkHLRe4JNwmzU0ouS4G3ZQV1828Z
9JgpvDrwuOlo8G93czdz1HfVlQjwFSiDuxQUpwEWUZYn2Fs2OnGTsiF1m3fKVYocRBDQY7LccAQ6
dn+GxcWFC0bIQvdE51p8sBu24QrGzclNreSG60qdCW5bAE4t/g1TjKA8+339RjYS7uLBMv5G0I2i
cZTYUVrUIgzx6Mh9JTghUSlNWYtnKcNcY6FRf1TcUhx8wtl5C86WwWmxYiVh99K2bfdgdyQ8Ro3O
jtE8iZ2OHXeHpPe9m+sQYK6XX1c8aPZeH4FirzsIDbi4t0iC/FOeAhtQJuCIn+UvM/nNdVf7GUYk
1j+dQOucI/3eDGQX7UYxvk9DZh9x5OuDLhzzTW6RdxFBig4isD9B+BWH1m/RPIzBe+xr9HAt0wI2
aF8ogsWezQ1NaZJ3zI0gwOl6vHCXGxK1Bo9Bn10dXYeyTOAVZ5JKxrU/4xp0cnoZJ7Lw1geEc1WT
rLjPa1WcjKWie+n2xaNDj4i6vJ8Y2jOdvnApfTY9rWRdVDQLOubxEw72fpQ2GtRO2Bsfld1uwui7
ceYSfCE123ZaMG5CFK72JuJ5B/EaNd4KHEqCZDpOVizR4DF8YXIz9yRnwUgMXL+/pARh7PgpaLtj
G21HXv6WhCnu4EDlH/3MjNv1jfXejAyFCql6XIrOY0M1ectyDUCVHU6/KPHeEKh5TFixzRCGOu1a
w5BoHLyZ9UX1xYfjRmYQtGEYlwOvZhOl67i7TLnjbLq2aR9iDptTXMPQJIGG7QSLVVlu/Az/HDkr
LDEklrnMTW/dBVmHKDDZOgndkj+RpbKR4RyeJZEnFFT+jA6ZJ5m9gKcxZIGgs0L81PktG9BggIAc
6+ylD1FbasnCoct4ILj2yHfI1GvbV5bFnK1tIe+2HTKe8Y3kSebIWY6OnVcDH3vruM2P1qF7Zvcg
aGBKKpciAGRm47WwRwKIlhJzZYBscedZmlz5CKMLlxeJCawZr7Cn3KVZpn8iGkq3Tdn4BEkE61oX
MjaD/vg4SEWNWmL/k1Skm8q3uusW6Vi3jdMm+SRdnp7CzHW014P/OwrMELEhnaa1s7cgXWGowmTj
7qpxZnXYhEiboecCpEu92Vw8hO0RBV8aZUj9m6wlbNbT1I9sRsUL4qSX5poMSUZQilSfDl44soXA
HdiyugAarXW4l5CB9DaaHoCoZwFAh26I2i1yL10dMTxBsPHljZP5HXkgDZ1Rna28/tbMYI/o0usj
aXDz+tcVvztROLtBscyPJTc3HAkwgyvV1ObU3SYaqncRgwWynxqwmpuq9XCU5864azwbChjO3Cum
RUzqR0q1TcczFlucn51asp8AnoJASzS2FhNIOMKZ116zv1qePcISfvDvkmbQx9a+MIm1d0w84/RD
poSG0f6yDNpNZm/NV+aphKYgI2Rgavhq1IpHcAaM/h5wQshryr3yPUR/HRaXMw3ogB8h7c6ZYZoD
Xl7vJds6kCLKhx+SuhcpsoRsUKI7G5zKNYtRGPbDYMlnttc4Jx3J/NHzvYsTUkHyWMD2JFS0r4u5
vYEo7u7bpWjgRxAZ4LcJrjdOuWJSgINcXiRsKRzrasWDMItG1JMkW6c1kG08F/FnBMRIiyE5op5h
YYATHj9mOz6lY9i/SShe4FYZIj00Clo8YcfudqlD4MyqAbWSgHohb/JZswM/+OFdgPGBWm6NKbFh
FGCfR0EDMZlNnSAaJcI8hlR0XZKWxvkVURO8NiWrsGXI7esxLt171OrrhDdyH+26xsM2BQEGfHSw
KChbRu8u61xW3jizUIn7rhBX3oih0grN22JWjaUEVGsnmM1pFc2+75M3h8cfUXXMJJigO0eud+Zu
zujAqUHSllhY+pzORiBhQ2xbga2WRa2R2gFbVoGWipotuHGJJUEOM7XPNLviOOAcxyutw/DSCMGt
kg5UvyKdTpJHFvJZa7r1GWLbp6lBuEzsWObXD9WEyTccSQrrfEZhUrZ6o/Oc+63W/GyFTLiTXKD4
blm8IEJ/9nvP3qVDQaxxQqSwF2TtNxRfxE70t9z+gZftlmIGOEYg8SZo8M3OMee3NUEx6/lDt2lj
uY/DYpPIWS/jM3Ex8qjrfPyRxa7Hc4TLrpOsT1mUETMZAZrRiXSupEQCz9NaIFRRhj0qAyvH8Rtg
cGV1XHqlP6u0J2pTswWIQsRSf59K/t+p576LLSqQgXLZLPh/hpLnDBrpS4bH8l44R3c4/y9eXkvX
4QKxHd9X//o/9ef7Y0K1/D//Ev9XWA0e1pbMD2kv727tvsbN/ycf3ucVqnxmYXD++p9/+drxMXYI
QbadhFPqS/ev70DiGrKnFs5FjLY2vxsMG2Ak5NvOuvn7j7K+0B9vxMdABiZ9D9WZlH99IxhkqAZ1
lJDBU2xl/m4lP+h0//F7oJxUvvRcW7me/+d7aImKmg3S/Zgx+T4F1a2qHv/+Lf74wdfv6z/eQvv2
Xz9GKvTQL3FR3F/N9U+On79/dbH+3//4lpArrPN6WztSiD9+DipNLlIN8A7U9cbGqzbb96vxIAcK
OoDONFsE+Ns0fP779/3vT+UpdH6e7dqecmgE//qp4nKsJ0gq6X2zNeE3FfHmH7++4wdcacoj/FGo
P16faX48sMJN72EAiReakH/+8oFmv+FJFozK/fMunE019P1SPy5MHcLid9+Gu//NOxABS3klfOR0
f/2C8ipoFUvb9N57QBNPSvU/fnlX+gG3H5YYhNx/3OcoxQMjSz6ALu/D9mKe/v7lvf+6qrz/eHmG
a3/96+smKAJXuMl9hb5e/bbMb4bW27mX//hn9mFJObZ0HID+tv3Hz8zAeyJxoTH38Dc2+slHiPb3
H2T9Q/96e/z1DdYP+h/noaMlXsD1DZDXMsOCkPH3r49lcv0l/3gLrTgKhc2AgOzmP37p1FNYsC3c
R37Gkjpn+Mo4LUtOPaX6qZoYs+cE6L7KdI1XtgOIQx1cCbzqDG1R3uOVgCVzE6hdNDTDngcpdO4B
qV6dxJ9up7z71MTuuQ1sPzx4o4T8yViR7ZBWxJ8kzrmthvAaQz4exXGUt3ZC/9OZYt62+G93Uecy
wWxS9lDGdFAHXJvkFmLdx1v2b6Bt8eYekeXkqxo++k0mU0FMQZ2OF6ouxAjuABwOrwnGBMTUE8tp
TGjtz2VqBySeILbp6hgGIIFFIXnJELYdcEEhMDerlCQn68HT9VuNuPo41LQ3tY36aJJTcJvYcbHL
IshNFcbrGZuPBVF3XBPL1mCyNJgRnWK8uCHD1Nkw9aju9GQ1j7RLcDDLTv9CPEq6Lz7M+NrTS/PT
IRDsJmY9fUHPSjxIR3RmVo6Q9GTsfCQcBhftlmbnjQOMyBzzXBeSbzThVYBDkr5W5aMokfDAgYtq
gg2nqEXLq6Gnc0rZZ61z6vtIjYdWz5/FqtDqyuHNjysHoLPp90EuSebGBXtsEwPtLoofsa290qoi
6ekmvAOErKOfSqcrBqfWroctQu40zoZD1eR8e6FT39idBb7DGxqkOwMJNBGJFX0RBzdMXpdbJu4l
IxvoYiDx7F3UAqiMc+T4oQ8sGI2tj+q7NaeKoSPACwLOY7Lq4SZaFKPMU3wcmhlknFwyn9S5fhCo
P8kynmRK4lD/LHrAYI2VZmzCEjBVbOeY8Ov+LGjirkRunGvRjnCcvRFSZc62N3E00y283IAf4fUv
E5ARV2PUO4zsKNV3apCSt+hll5V2yCqhevQcG9E7qthvfzbSgcDQmu+uWF5LnYfnSbfjZXYVg6cQ
6Fw+YKWvVNBcGbK2fkdGfwyFgF6Wtd4Baccq2a4nxoKieyujzL6llGY5Cz/kJMogAyoyqTsiXwTu
XZ8gEeiGbCPRq8UVupfUp7T2ogYnnsv/LSii52Ba10ngQ0jmRlWFLqf4HWglmYqPxLMgmNjHbFqv
Jm7B8yLaNb8CckNUzPW5JLx3y74XHnjvsE3Eo31GpJQ/TmYqUJs6nXpoB4YpeH8XWkz6TC9E/8S6
ukaQ7/aHwIc1k2cdwqzZxYIVyXeMoCXgV1TivVN3J2PPLf/ckrvASgvCX8ro2x/gCKlKoQnScDD8
DMvJkjTveoa1Urr2AwzycudWUX/GAFjdWtPQnDMnhmAWzeR/BZqR4qjm63YhCaaB+3IWXhnxL1Om
i6pHDNTSQ9NVj3DtFlKwwB+RiYsN+ypofGjJjOQOIlqnbOuaBYnwwamJoEw9SnXoa8ml6RxvZ8L5
ElqQyd8L7+dIbCUZ29E2JC3+2qPWu85UDUzUKaEa8Ati/+wYDzzpkW1d4e3BfGAPb8ZkjyT3i8Ln
R688gER+UDm/JJFjO78bfo5rfE1J4BFAjYrTqNPp3ZLE4SkpWrhCzBdBBfvW3hvZhbeDmU8Fwga0
I00P2h7OVj6yyxpzre01SAhtFPvMh7Y2n3OBx57uUd+TeuPstNPizUdkgpXMUzezNaVn1WMncRTz
SaIu0BPnmHFRs8UYvjBF5wwa482UTFjXaG4ep4rVZjGbmzmyMez1HGyit+x3BpLd1aKnDrWEno5t
jCiYwpsElZjBOU+H+Fx5DQ7FHPyULKLqYLvAG7BWVvdiBEFdJKTblDgBaLdhecdN80UuQXAdpJZ1
UQkWQDsBfD1VrnuiO4YBWi6Q6hLsESJPkoOLLYApQPkpBxvgpXQYgvXML90szz6muehOqCmrB9GM
w/dCRAi+HOMwy/DM8DTUTXrFedic0R+6V1xv3hUyYUDdlUuObpYmjIWTR4IZyNxd8mkbztYPdxRg
HNg2HirjJojzQSZ3CiiTiVPWkAu7MgvzJTK5Ob1Fcg2p3uJbNSw/3ujVW1w3UXFmPV2fHG+K3sTU
M1CtMghf0oCwYz61T2pMe4oJLG1oZG7hLhUID51khmYWg7WqUQo7NpzooGnEbqyxBuRV2J06uT4d
Q448ukIk9blV9KBIMpT5yapezddHBK5ErAhNKPea5MkziL3sR4AViIY+n5GniNC+LM1k3/b5PVDj
LL0pRn/87ArfBqqBAqxNG1r4pnls7IqYHqyhhwyhJ8QKGvCxLINLmxbVFg2mfeMYcEoRVRrQQX/Y
9mn8XTPkPSXeojcuXrQTjgSJXrZggeRaCSsa9YEdLfqSw2jtFFGqd9pPq4+0WxVCsUecpSUnhImp
khAP3fxYrLk6M2hTCF9jeoWAnu/OUFow2fk0E9r1fdtRt+8KxkcPsfaAA5QjWLZsIAuZ5Ii22dk9
WO1CptE9mYFoU0m0I06SsuO2onrY++vGtes1CJmg9Y95VzG6KuLPKFp78qmRl9RyXsa2EjcIcT5s
PsSuMDhQiNXLYaGmUOEMHhSYqn2ogIGjed82uLWYca4IXDf0+ocSZTgrWte+FUmfX2k7ijHYsknC
n1IAlAXDJjY+hqyLFfvRrsPDdV8RSrLhyu9IGzLMEMOmvu1gkIGXzTp05HZ06AxFglIg533ijl5H
baVnxrVcvi0a3c6Vv1hlR1e2VwECLxm2JmElkLTNM+oS+F3NYLDAEVqWOmH7Hrvie1z/O2Ks56Lp
cfL04CtbSzOgQfWQeoy1BGTcDXDP/DS1Tf4d2BIuaKe5ZZX96aTxO0wA632gfz8YR5u9ldnyafZC
vTVuOZtNzdLrR+4gCyjDYdzlgYrYVKA58SG1AJWMkYUnNWIpPVtbNPvVvrOHfKeZyG5MN8z3Jrff
o6oCVRZH7YdQy7fjlta5RuFJFg+jGaKIUWNOeZnsvQLz9OgNH4oFxWawR44QRpB08r3hiUk+1S1q
LQJ+Z569q/2tJE+v0sdg8O7GaL5VSI9729m3DpDrVx3hN6aTJmnEjzbj4Ex3iACxB5j6t1Us0DKt
/hKZjjAKoVhVyHhke+tW5Fh7OFdXBS3CdGDoGQkFtedj2veYJjlBT46Bn1o3ZJxx4c9sHymVMzIz
5hIqEtt95k3VdlhcnDWEyFdba/aaN1XaCJv41doj+9TxOAQhZFsbmTxKw/nAEDY6K+Y/ZH3Yv0qR
5aeZuRahI15zUZkyR+RUwaVhBsaDM+Jro60g226G0DS5WNgX9jpTDnokyb1PlSJqJKJgpSFwlFbh
6B6F28Q/raBkAquo6bM+g4PcJkQLpzGovCUIrmPLv8UAz/qqXKznKEdvZYQjnhOR4yKFHBGAWHeQ
rKUlscdofNQGTI7Hn4axJCrE6qt39OOsCYCRCq4CIlT4gU7/CTEivB4NYZVJ7rx7guqLdLhpo4uF
GiFpo4qNbm42VErVbqnBVvSG7MepNAjQCq//mCcMNpPUzXXM7mUri1o8tg41LcRK8iQk1KSJeLhh
dnY4yvVdqofsPu8oY72p+jnFwF1Vh+odTnJ7RpzwUuve2Yco3PbIt79maqW9FySc/YLfN49wMLu6
e9bEMKMHQC+9q1j+3+WNl259B4KKTcjWPh7D+SwqNNZbks3kcwcI6hA4QFM3QcLFjMaaWEyZxRM3
nOkOmcJwi0givPfygbk2M+AbTrwZlW8OCsRN0ac2pLFQIVas9RLDhZzDcMsQo97A+ss3dVpRhREp
FIC9KyFOoZdoHrtOuZ8FdpN9UTtETZW1ecLJ7txFVTOsknL9xGaCLZYYeCw5Llv5konguepsZ2vR
SV36wHaPXcf92Ajgt8LWX6Uk5K7BPbitIhkfyRCOGb8qYOABotYSUzDmFkBojpMEu3mRpxBLPVK3
ioCRvqrZ1Mpsl5Q4M92mSQ5TM39kM8bSNK3nE3mk3y5BkDdBx4WPNj04xyiRbmc6qw0NC9CDljpS
OYN1iAt42FOGh1fWHfr5BSjDJkzl8mNKkuYuDAcBZQb06m4wjn0yTRCh3Jj6g1J9De0phtxUh+kp
n8XwkeBJvfGwHO1lhi+wyUvIbApdWFom8tIsA4BQiyzwANLNjQV5+dzOQMgIkQ1ec69JfxInxtPV
7yeIipaVHSWNF0pGdNfAuR7deEYAOnms9Ba0TY9K4HOnPK8zki0kNy8tWHWkbAMep1XxnNoN5R35
Aq+D70QHDs/y6Kpu3JVdqGA0JtDBRoIKAgb6KHzn8FDbyw8XfewRFwmS6wEGTtplrPFDarzTHIb5
FqMFSUddCctIRd0dcZ8gIxBDnhNB/2yL6DNqAgLMcwuVI/DwcMy8U65S92bwm/TR4yKCy9dErAJ4
glGppiz2nOkW+Y2DVGZ6KyShJnWQYCAx2IgCr633y8KQYBCIEopRUxhmUO56N/cuY4IpkUDEbm/P
vrppe/HbS2tCg7iRj561AFVPcGG1nJqQPByo+xEcV0C/BHOO7RVWwOyANAScDmu6az8FokgrHN9W
pdc+kJqpLqIs3f3soaSSlYcHs8vLU1vzIzbp1DubGCQhkZasQxfmtqtWNXirMQiiSutwJlLPFgDh
QCIGv/qiGba5cF48FN6nZiauyM5IhpQqQXVngmf6rWrTDNRSQx8He7ApWOKxx+zCARWvJO75xLyg
2EWiS8+phADgSMPpoBVHQML3UrKC3VW+g8EuEmz2Yu+TMciTlUgqM1bK4DKX8SYNYLHrDubCULje
TycZh6MbKfeYBKiinKYaT2RiQS9AwnwE97JKtsGyamO5P6eeyMAywSczjuKLFVm2xb/lXOOv+Vhz
Bs9DNqPuXsLprm+i6Whn47dBuHI711azS91gPSWrieViqQCZc9zHFkD5SvmkrskWeQ5oz203+zXM
u5SGKnb0ZTC+8zrOyt9NiXTfZGD0GUtU8cgXB/Z4mbLPZrLWy6L45QwKRX6tbrlZvDUWOkM7YPe4
T1y8KYpdnak8tWsrGtS4rhxiZ2SxMxUwFXizBOtaqxC4NP1q+GkRGXU4Avss3EaDyTGcxWi2R/rp
qYeA7vgLqmxINxtv6AEstAyQavxqnc2VsZSUvHFG3x+OJjoFogQMzV72giMR1jR8J6cBAoJR4Gw3
pTxxiwBxdc6Oydw7lWXFk4X0bFv39XMWtOHeKWvyqcKVHBwn6aGRwB2R8zJld7HDsqp2znUqXiHq
MDygnDuglgeYU2dMD0p4yCawzWvWtiSjp0V30LYaj0zw5UHaI/Nyv5LTcYhJcXKqEk0/3vTqPCLV
w5oDz0aJbCB/nH5ikJx5Il+LVcxrmxRky84PFy7B0XZvoZhwdFf4INHHUPzLyDr7lfmtOhcyQIvR
HjRKt4f/DIRL49wgdDd7RJwQbfymK0lDnJuzhTf02FVjieGqikg3GPRhcIJ2XwRDf8NHKIFSOjn0
oFFcT+HUo3ESb0MtMPtOxFm4CKqB2xIxmzqGwiH2kaA1Oc17GM0n5lir2hZqItdxcR10cf1URWl1
ZwvxuxL0TqLBBu4NkJZZXqV3AUSgE39nsC0yJHslg9X9MFZwUGskPi4MmPuEAdMVVqAPn/9wvjFD
yWWS3dHKzHiWdHSbzEtGTcTldSbsBtm1NQanrEZXFPX4gEcWqMQG8nXnXZNefGJ2XoPIlhjl1Iz6
d0Ld0LFu7xrln+qUOzONayA/vd+ga46QpNWTu+aR0HdDZPpJ3AwJpU0KsAwIxSnq5gIJZiru7FFx
I+i0PdppIx7qXscHuXQ2NWbIuY8Ccm8J2ztEIbq/oV9lUL7i0zROfUyBJ568CEZLk+i3xpH9sWQy
dt+gBiWSlyxJSOjedupNfJe6yXCsQvI9I7E+sGjvDn7Sij1MCMwArrdClbzXoQVcgJprZuLJ2xSQ
ih4iooXOytLeTekQuBuqsTkvk/R2KJ9zggExZEBWxXRQJwSx5FBg0ZtlOzPD5oyixDtFDpksFb7+
Pdckx2JfiAPYgeVQ6rr9GkNQIRan6c7jQt0IsHhLmKyjZTrGcWu1irRqhhzjMbbw3jXwCruO54dB
Oj12xjlVKpfX2ZCTiusLBgF4OqnjorK8KlxbHiIjXpFYMmCABkHGJS7QZEQLy3AF7XFMAH0sSd/y
7La8lracLn6simNokSBNEmp9LTWP3SB3YLJ2uB9Y31Y3S25jzfW9bNt4mSCNlRzjMeLpvljl9xJl
xZmT1hyqkpHdUpj5koL358oCeudHfX7khwxPQ7S2ixhSdxhxrFeVE+hQ+EisYuVNl3HsqgsOH/nU
xBzOixVlB8Jp7MNYdB+M1G1GMeTYRf5Il1DURKgvMsXPyHRsa6xMHA3KaBLK4Qy0Mq8ZDbfPdo5J
f6al2s/Qfkh5cNCVqEAQVdFuOuFA17MItM+oozbCqbErrEheOsmeKR8dfE5j/FJgsrqulfXk+QwI
Ox+gfh2NNg8II2EBIqmbdMdoamk+nZzxwWDhpB7B/EB9Wtp7yaGGpVbznJb+/D3GfcEAymY9qao5
3SYmi05ZYXJs9431EtI0XEuCMkkSQ6ZBYQ0oebKJ0GJa95gST1deZaljfegC4RNplMG+TTK+W1F7
t4wykW5g42DkZs03scC3ZgGWOuKM8M9T4ZsnF9Mgh49tribSSo6divpDOJUowRBk8cnzdRsBEEfp
pN5BRAeE2vlcHRRlVyOCpN1QAH1KYdC9JtlMjEou2h+mKTVam05PoHwzc1O50trJLFOwLCr5zHIG
pLdPOQi9HjWJxyScgWmR7MOiukQBkZMIJu/BGL20w7oHGMkbzuIK354c22s/YHZS6rH9yupguEN8
0dyBAASXjOntqImWS5ewvxrCuN1U+IfhWYVTxZw+Sf0dgR145SS1jmOi6ie5HPK3Qwx3z5VCLtgU
Qn0il73e925l35ZT8D6LxTs26SiYSxET19htB1ebMZgYl2UnOfCOKbbcw0hvv4JE8J1gRznQ5zkY
0leKkgftgZmHgokxxMWwT5bVh+UFUX3XmjJ6M1kFYNqlzuqJI0YHTpQ8d054r2gb6ZZz8dClHnTu
1mdexiAhInmMCF7tTO5Vn3jjreuJ7tCC43jpuHbvehviA42i1tcYMV6aoYx2WrT1E/DljSPMZ1gL
j5UFTxuFnPFdp7Y8izAe7zxKro0KswGi9WLt3C4Rv3RQ2L/jwLBZi9CXlVGDEL2H9Tx2069gWtLn
1KsMDmEmaC9wk0lPKyt1tEb7yVkzLCGh+Jwk+iCCTt1y+T1jBcbZL0ZTPNmmhgkd1/mxM8tCrGq9
FJgSfA/V2pzXer+swijLcMWQDMF4u8URTJf5xbFo7kKViG059Y/sF2Gn8TxgyEvxMEjoTUPFnMxT
uItnF397sGJl2pQQBoWWbdcsXnadd/LLHhO4FGXJlqcJh7vWhn4uGozJccc8MYxJiKib8cN1fG8f
u0V8NEqgfalBXl2jxXV3usfhg9WYvLWReQKmaupXtZYdEYIdDEbqurDn4V0sPJ1zy5FvfuR9TlEE
kzqPXXNH4rC1ryE6X4TymXbkFmwki/l1x4QUZHDMEwDMPCa3YiR0MpD5o8zy9Afs0eYnEZP9jcrI
LqO+GHYChNdbr9Ve+ojVflkCEa+V9sM5thvUWVAxCBBNw5jnVGI+cPk6ZybO0EVszfWpRxVcOJtA
8uMgewmSrL4oYGNXI09KonKWapfGBIhWMxvjTvSo/hZA9uy+9rS1LZMqK02xbcKCrmqpruqh7o41
8B9QhYRbVH6Gew13Jj5pCZ4+yMf5pxE6lSzRmNa2flyfkQYBvtG9OIIX0RBC0JsuVau/rXlA3U36
OU9r2i+5/g/Oc+sYIJdDIckOrc7qX6HqIRjK9GtS2YLdt3ydguVZo0D1LZvb0QA0B6IQWejzRCzb
J22CH1U12f2RyzU/WpYttliswX/YjAyeG0s4X2kj52TXR1JfE0BKqn3IMKtKvILHfxZdd3mlHmbw
4WtWu39BSjeP5ibRsj7aNVJM/qZl00xQwI+yaGDf+zo+otMV+MyIwN3Q/ZDxhxuU+CjEqjN5lUC7
IUgNb4Cf0usZifgtvlegkQITX1IQG6fYF94y6YDzl0G0KFHmkeGXBVXB/i4g8tSzfNISkUsznGu2
ELggirBdPiCIY6cY24iSQzTn2orjq9APyouNnekUh0xRjMGvN2H52IJwYgVTEohQsBt5cJZ4ONXN
vLqMi+yR3iziSMW5DO9iXP3KGS8qg32KZuxQ9GF0qAoyiSLICRsDUWvn2ISb93O1nIpBhTs9Sur/
yMkxzWty0TKlNiYLvR0m9eWARpSs3a+weEhBEDf1zDM9ZhCnmtWQFrS/4Z4taOIiB5lwKm12+mvl
psoox2O2vDtosr+YeMPGGHjC/xjaUmPEjZDFVnl/iDM4uKYn5A5mOT6CMGcZNZNIbGkoZz7sgSt/
8sEmrMlmBY+q7dQlX7TdxPMsabbP1nKtC4DIJBGjjBVUubWx18Ismt+1iOm4i2Wi/uCoT/QmU2D2
ejN/4PfGDtgSqZYM0Q+egM5zOM9EW6Lqe+FbF59BUxD32pJ06WUquQpHLIUsTDm/qu4z99BCKxZP
+2LC+ZQFIn+cTeC+4jWYnq3OJbBywJDNWAcCQzd09aaoB4D7cA1YfXqvblcBMitppAMvineNHGDZ
4GD+NwieHY7PYpLWaGDw8++InRp+q81m592aYZRB+LN8uettAuCmbPo1htzgmyWtehIRvQHjEY6F
zUQ5cmsUZj/scdtaohy3hdcepB77kxUuhL+UZjgV0RhdnIDAO6/05esMU9VeISSULYE/3pkGdrvy
5vjKi5T9y8odaicUmdXBLYkx5JpbDVrSnH06mSefRmobR3g7ZkPaKRGX1UvQciWn7kwCnIdctA3/
H2nnteO4kkXZLyJAb17lTWZKSlPuhaiqrKL3nl8/i4mZuRIliMjqRqNxgdtQZATDnrPP2iJUapHM
duUCLInEVCYJqbcU78ImKOGarkqVIgahAeLNX0OJhoCBFAbF4tc8xsoNtpuKn5yavoSmpOL27nLv
93F80x18MHGV+GW3BcAJHVYaQL50gSK83rtpEa98qYz8ZeW5O6FX+R6+zPWJCgHgE16VayBn0y58
FXB/fydZaP5ybZXqfbut/6apl6x4ycPIwwjoxYdIu5HEzPvVBlCFxZyXDQG4hudkRB0/tLlXg6zp
M3lH0qu1kKkQjxNJxqwW5TsEcM4BEVwmSnOvOxEcJ22LZlamOg6mcEp4gImZ4zlaGRH3xc5caxqm
EFaliEuTMEi1lASl2xMq7BfQ58neVWoHZy18Uvy4PrTow+dlrrxHBkRMC8z3U6PE5V4B14ozEa47
FvcDxDmC9lusoJy1qSESJtR+dQGV0YbbUKMEHPaPywtg1nR4uSlyYqyMCGQQVsQuHm61h1q2jmSX
dyv1VbMS1v0icWz/xWXiPAdh478TpKNMWMN/6kh2ES9Xlss6sAKMJ2NunSFTnEo0Se5QN+fuU0iG
j5h8L25hGSgYf4eDwRnw1DirsfA0K/noiQqZylQ/gKH3T7FZEJaRTRH7j4ql2lOsMFyHxaUsKtk2
CcJ8KeVAWbS94+GrAuaChQKSpVvoilgse6ouCJYaYLtnIgmMBy+mKjuieo2qHhwhVYNQektt8l5P
ZP27CxcHTHI4cHWHaxwXlRVZAbJ3hiMuSRdbu1LCzRny6x9Xh1DHDRcTqzRnO0kB22W+4+IQb//x
HJa6mijygUSF/D3iAaZRA881Hh5PDOCE3YaXjkcdhG423Zc0LYuNVMdMm9omCByBBQ1nuSTAuqcY
m/AoZRJloZHOKrLXhNJUG1uTrlxreRn+raHOf4NY3Z98aH5frADuoODjDBAIKWmI0HjG/A1GGXfQ
YkLcdkP8aViKJMusWP5rjmV6GcQzsdSc7OgZ8qNBirhqvaVWRXst6w6qEr+Vjv1DRJGQpPXyvvBt
UOZdqt5MBW2uKmObqOmaNlK9mVVgiLVE0WHT/uxs7JqVncNee7+Ra/WeqSoyQCvZgpNIQ5fqvRpn
hh4kkXOEAZavrWZz/+eVQSV52Ql2XlWiuMRAmKspI22uZ5KP7V3fP7YUZs3Kuk4ec4Xgft5y0ski
wOmo46Jd1NQoNakFxkkXlR9yhWtLKSTfCORBeKs1YsWQmE5RHNXbTtT/tA7KSS9BmoS1s7GGg2Qs
pRoOCVniblG4PVehIGugunrY2vQ64ag04ErLPMUEpZYgEKiQB/UIqhReLM3T/W6PRpVHrKFpdFiT
FaSXqjr6dKFUZE4tm9VzYLSb7wKHw/3fH02N4fd1XVZ4famyJmrj3y8FKxU6ySyfESes6p4QMIh3
1ifZn/sNXXWEaU9ToqJY/NTV9HfLVDULCq5eQAqFFQcO1RT3WxiG4myCWArqLopbNNGUyI0apnw5
AdumJaGmmhyGabYQoE5ylVugd6FW06GmKlk6Ahe/+23e6JVp6KalkiC25Kvhc/j7cpmAzwsm9H78
Q2nCiQauvg9LSpVUXVUUXTTNcafy2Gt74pH5C5yW+hkHPPkYIDuiqEgQJ6baqCnE7xcL7EM7eya/
7Qs9QaXhQvng5f2FmpBmQod+LVSmAbTKJuk2JMTyaAUX8KcdP/eNg6ZICy8ib5rszOZIxmVi0EZf
5aMnlmSi9OWGJimqdDkTXE9CaqTV9kHiPlSRoNp96qsPv49QfPgcFtuBrgxlF2cjpSLmgRcr27ia
qI+BBbw18yeWy/VxYfL7kshmpzEFNG3UB80KhNAya/mICwIpGQHLHjdaOma0BXu8rSq2upJscFuV
75o4JSm/GkCWkIjrgsipIbJkR3t5zgs+q5KmPxL0B3HELfqzX8gkesCvG4Ys6yaL9XIEwfW5la71
+lFT/wy06ujX/S80LnxhK2PByKIpsnhE0xiPnk6mrUkc4QmKm/nehWspXLdoFpSJfsgyf+jZpsNu
o6MnNiT6wP8gSrjsSFB1neboefYkS45EZkKA/58iVN7Dqqy2rh4Vc3TW/dJR4fHghKJiPiICo4qJ
uAp+Ef6pahNrCat2xV3tVHxQS463YdlBkq2JBZfks0jNVQgbeE6STjYS3r8Tvbhc+cPwy9ZQQ6CS
0lItxRjNZ1GwA7NvkXln8RqyrBiuymB5/4Ncrv2hCUhM8lCRJGP2Jn+c7mdLJq4iG7xFbT311qx9
z/uFXSyB+P9vjQzT+qyRPgoT1abi/kntyMmAOYAbPtf8xf/WymhxEGUI/SBqrCcuyH3zZMPIRkNX
7e+3Ml6CTCyqURAIKmw1VI6MikYQDVEembAbVySJiBOs7/+8bFpXMxfnAJ18ArXGKjDT0WCJguNo
5GnLJ0en3hm4H3nPQCIYglCyb36xPUAqVtV0HvtIV2BRDdMUFfmMiAHZs57wW59a7SsJJG3jkWIf
Hr/NF1vB6w9AfAFcb8gChxHPIPIgK/Cm8cZQSOegLu/rbQ2BdSV5cv/QeX0910qCLyidMP2NJMQi
VrENCXYvYhmwIRqyL7VcxQtRl9IFq1BAR5kbm0ToSD5GZDMEh5R9nMc40xsaARZRmiWOCyFElRAS
E8Xh9eIXxdqOe8TvaWzjz+eWe8Mrk5VnRMFTyWHy0lVV/mQ07OhG1r0m1CM8UXdZ7GOqk8EYSaCW
qJgg5ow1prBJ01ZYtE36m1AAzHA5K74YjYCIHBTtIkeEucC8yNzKZr4jwkXQDbPfZieo4R82DPPk
1iZKPL3uHw0zyraGZDXfPHQFpJJrLmN41+Jx4xDO7VSCbdDKcJwwTOtvF2rhnJsWPA1ZCVdFTEIo
w5/1JfHEdtWWtf8E4Ls+pfBQtVUbBf22yzljMedVlnBBI4rOOyedKbnkvXZqr1FljOkN4Zvfsp7p
235QK3eqLO9Ys3rJA9XI5ogWlFnA/+fRDTseR4QgecF7rcbYhuFWEDr/uaC8d9EYUr1UkpSSg6iw
/5g6MMMmP0iZSk1nNFMcd995MgIKD2fYVmySY0ei8I+s4400b5HIQD3XyeXaPYUkRaEbWwS33QOI
Y8AzcRjPUoyC55Zg4awnDJkUkwjbHkLLu0eS9GRh9bUtDLjHiiTgpt5jLdxzCV5EpRWtCbsTSugC
/AYKAEXzBtLjyYKltqHKJaWwv+ZEX0EuSfHDAu+KVwQAVam0VSh1equHQPs6lAB6/xtyizjD0Qaj
IBdXbrBecqoC+EiIZLkpUGJNdqtvSqPz6jX6YF1C291rcfmjqCzvzQFhvvYDVMpsmM4Tppztwvdz
7zEzNPL3Qi0u+qZUdg3M0wSzSEWkRFdMTqnwvSu+lnMP1sWakhBpjUmj+2Yq6VHIkwePsGUd2dGj
11fI+93BbmKRfMHvU/mRU1oPC6fI1r3luNtUippdRWH/k9Wk5gNvftJz/AU9kgY8BgnuGfre6yCz
qmjZvibUFbxhItVFoCBzqQHVifWMBDIRTlcL0vYkGihyKKb+nnftbxuw9S8hN+25Lw16IJKN5pOA
MpRSEA12ew+xPUPzNXBnwy3Z3mYnGm7HRaciXF/EVb+mAM1c5xnmLjO5WOBSMUAd/Vr+atbUh0RQ
O1gTSs+DLrc8dGp4jaEzssCOIsyQH12gMTtHF95TS0bgUMR/HFTCOJShTuVPsP+ihk1X7QDgbARQ
CHIHogdnoL9e2JbUysv6JglFoB4D/K3W5GZHNbLOV8YIXogl+dWUiZ03evtTJ+DyLuWOvHMCeC5o
WdRHwbXyvaB3MSRLNXuwExjGadFYD0kREo+3smLWYOY+66hwJnMvEWpRU5K9Ze87E+WTlycvMQdF
4fVo8Xzg5Y93xuiqBYreLoG5hS9JvJD1WbhXSM16E4XGo9OKRtRBRKeIkmGJXBtHZ6Ite3keq6n7
EmFfAnkK0vj982rcgMoLy9Q1QPeonTgXRw1IRaLhohiwAlCBYVRlf7ID498fRvHs6qDKaVKQYUpO
IRsCmbZ04ryVxq9TTeJCykEuE4qhBFgcPX5EEr7AR4L0JNZCvO9JUq4UIPewqvG8d4VW/Jubcvur
t0pUikaeHpDY/w4CoaJsSRSXQqjou6qxykOedUir8ZXH0dFUV2ITVO/3x3r89qCUl4uHwWtd0fiP
KY4utRhs41vN6+poA52zo2gtx+VOdyNCKgQVBeNLD/2b1AkmJBOf+WqUaFk1RRHjVY37+7hCutRg
LSZ6KR112AztUjWwV69rpDGDn03zG7J78toQe8YSWcEh/n6/RyuFu7zFjcjkscX/alfPuoDSb6nr
YhkRlbtE4VyKC9FD7y58bq5dtTNakY1q6kSzE/lR7Wvz4PVmtxTwcvrxv/VmuP+dzejKDBMKc+hN
CszHJTf0W6BGCmzK/WbGC1Me3qfEjliUiG2uwn5yJTQ5bnX5S5xvBHEnHT/988hxCe3wPgFCLI/W
ZYvrVpjmLsblWkhldjaXcnPipj367MQrDX5eokQaMrUoafLlQFFWais4utgvSMRIZZLN6wxynp96
AH2EfnnPq4RfieJTgTjqiBOHneyV3Oepnti56oZzl8I5Kgvuj9fV2iXEfN6OMppcUPuhvlZm+hx5
5kqIN5240e33CgKT4e4HWh6wcD+YanV4jZw9g4fANq2ycIm6MAnGFfQOlZC2pzbps+6vm/x33w+V
eN4chMrMVddissAzbqal+1yAhZwcLM9Z3O/3sP9f/QG8XhXoEyLH3Wh7RR/aR9ROps9NgP8qVl+a
WG6SLj/cb2Y8Vz76KYMCAUSh4gA3rIazRZVTapG6WCiRbB4MvIRHosALsa+epCacaOr2lzxra3Tk
OZQrqFVupc9F9MfNFoicVhDnZhY8Nso2hfgveYIy+nq/g+PlrEgKLtYismRSFApY0ssOarJPoLbX
sude3VAxTGZl6vk8BBMuv9TQAp9Jp9SJrW7ULTkjQ4IGKnu2uTR7Ckxbd5fjwMQ/NZoxsTtdT4v/
GlNNnrqX3cmjOnWoOcqepWZPci+lxDH93G7O1GfXYOsj8UF2ghD0ZRMoxDW5E8v8GSnhTDUfIhD/
n/4mTDZLYcgsi38aze0EupXnuHn03HxpENl/MhY3dIDosqVL0pDAAe9w2QElq0Ki5lXyLP9A4Zm/
feaPJ/DDlRNcPJEf1s6wv17+OrVafafWrsfr1KtWTttkT35XOxPXq8t1aUoW/GFVh31BkJx4xjiC
VQRSkYpi1h8RVzvYbHTBOvDyeIX5GcWCg4/s/V5dBk+G9pjBxnCrHu5I5LsueyU1jmYi84tOifuV
+uu++WYVKG2OcvHNBhgcUcd4v8HRbnDV4hhNQ+EM2Es5jk6WnAPwUf2HHLtvXDrfgwbIY5si0kCx
vYOFvo/S6jTR/PCZ/lu1/695MCwmx7FM/u2yw52CnZOJTfPJz3JMHbNvFd6zCkLT2vO8RV3bALtA
44IS1Hd65b/i0LmZ+BNujTngDEKVisF0VUdj7gW5IpVoN06yoDzhGfJYh5D1EVX/NZP+G1equW65
P9s2f0xabaHlnj9DdYQc1P/pC/om94cyDQnHaczW5XxPSczy/l948w8cyCKywnznKXQ5RgDvQCdQ
TXcKI+Wkg8anVhYol4qkOKaQVx9cbvXyNzWLEzeYm5OD3Iqk822kIQd22XKRFlgv+CGGRpQvFzgQ
wdvHuwVPCO0NrpRS/8DmUGinTv1h9xxPivNmR1tfh6TBzcH6n2y1JRqzyepfbfOjc06aay289huM
PyxPDkhVQTG4E/uudb3meQqedXo03LBpE0q8o+gkBEiIer87uq6HA7Gi4MYLiRqFHJ5DjUvNIHq8
3wia/oDGfNFCY06wepX1xkNKFbOWaltVRBjVYhEXKNnvxs0FhHniUSOotZKqeJk2NADe7mgOskWC
gGvTAuEOQW/V1dXfJKJSWIsdmDuwCIhgSjG1sXgX+LilLpGuP+E7ulT7/htVn3sTUDm5tRSmAZZx
ibvqBh8vhdmCkyERqRYbQYhw1Fu/hbbzqsfiEWOoOfQWLJTbGO1ut5DSeGdm0jLWs6+Sbi+sBCVl
G5tQKiM9WKY1pxwclZUKRmNuaxExL87xDMPgXJf/1Jn6k2LngbBdLvNI4R2X7DG4GsSe1Bw5zmvm
YWfkFzLWA9VaUuOtIylPukpoUqrqNRg2pDDUHMwdPEsap37oEvW1FZqH2M+WCZUG89ooiXc4z/cX
mHTzk6Mt4L7OFYLD9nKeswMQzyMMdyJ4fkQz5c1Kq00R7wq71pHXbkeFcER1r96v8WzYS6395nrN
XEKHh7rkZ1wJJ8o6p/bG62VAlQfKB51LgA6marQxKXB3U09N0lOQvWucAXwkFcGmIL2RFrTQDwrd
z7J+VfCA6fKJg+/j8L9cg6TV0QWoQNcMnhej89Wkvg/Bv5accmvr1e9e8tXsIRTBu0yso4rc0a8e
HfEHpRCzJHsiKfcrB7ir9THQyYONroEqzoVi/sTMb17Hf1sQvaGAvY4ElyNEoAK/yFEeWnwowUIf
Lf9TSefhXBnSzjwih/EjNzTauTzfScmvdempV8u93QXHwIM/3KAKmtgubuyRAKQkElESvETCMKOB
arxEymUU6Cc4z/KQNHDfkX+Gm1Iw3ls8Mg6epbZg4hGTUeFEsRq2b6v78/cyuvHRWXI6JlctIGNk
wUZ/gm54UYNRJMYs2Zeu0Z5jvDIiJLRULVnhb1UMJ47M6wOJLnMacR/S4KZ9pIDOXiuC6CSiFjC4
Tmzpv9WmDxFu9uHSMSBda7B/36IgjynhkKibK9HH/UN3iXbpliGSExrTBwWxQn6exekJfShwEBKd
M8iFz14ZId7qxK3qxIsK86H7rV6+YP7vIKuggo1hRSjyaDUWomsTtB8G2Q3nAOEXgtF+/rxlYP9r
Y3wj9ww7FSgATk+qvLbQ45WdOk+1L1TFUJndLmprGUvetqviiQk0rIbRYieJSmAMwQmxqvEtLFUk
OB62yYhK1mttgqdu6rceIff9IfwIs122g4oGzQnBVkKWVwnhzKNYR46N/FRI2qGw4zchqSm9CTcO
kRjqRhfQ+l7LstuWIMPRCXAfzZcIpOuZFQ1PcGliJg37+r2/ZxTUwDUr6nrTzLnfHLSC3YmZQ/UO
7jX5qgle7/f++pAZOm+QSmM7p+55tCW1oO96r9Aocfa8rYijF0jhbW9iCwP/7dNNSVDkiDUOkUdu
Jpfnmdex/3XIoU+V57/oWmKdAim1Vo4v/3XszpgYxevZo9GagR/pEK9Xx08xHIEqyadsndYGAxrA
4Ua8jOSJTed6k4M4SiyNh58o67yJL/sEItCrSrctTqmWL4uo+mmApNEUk10gWPpl8UDF48SyuF7y
Q5MmMTwWPU/A0ZIXutwIW4kmg76RQTNJwl7MhObr/Y81agXdGpuKqKgcWR/B8WHenO2mSRWYXPBB
nlSPpkyw8Pv9nx8fUMPvMw+IIVgACvnH0WSQjVIJobjrh7aGyRf3/j5w412l6xRKt1ysG3Fb2cob
GsNFg5XZROvDZzlbYh+to//guCC/MjBcL3sXIUKwdRtxluTHqLhhGIdUXFHkfBS7XZJRO1Qg4pW3
ljAxX0Zr+6rh0dpWRA37a4XAaIvFj0gSuITyQAZ1piPE59p0v583PiIzRCciwTQhxTCanb6e266k
8xEF76ALPzIvm1jSt7oD8Vk1RGKRuLOOdo84boHYeYZwYJR5KrxBBML6u11J+I0HQTYx80dL+mPw
zlsbfTXwJNTDYtN4cGQJ3hD2JroT7HNrShB2qx1OHuQVhFewdxkNWxS72JTZmnBI835bpcWD53aL
QVN+/+vcGjzeXirhYg45LqOXkzCzlKZ3oHYcZOre7KNZHrQaAwhYK1O5nhvzwFRR1hL7QmND/Ouy
JUFvgrBQBfdI4cAMo7fAmljON0bMRFtD1s9CvHd1ilAoaQBkiawD3naaNYu7pdSt74/WrT6cNzH6
+EacyZqXxtZBPbn6Gk/LT/+8BauYtxa4A46M4WOd7Xdinwlqha/9oUx6wKXpMorciRj3sDGPNh3y
RsD5DM0g9jj+Cr0kBC0VyCDbVWFuqW+pDvxwpWDlEv6wi6eCOurP9+m8wWFIz/rkJX3L1YoGy28F
FHjyLxMN3PjsFolqSR0y1TgEDP/+rAGn6XF2K2P36FNJKmzg9gnKy+f7AEmYeLNB+Jzz/LKJuvGb
uFEw67B3PYal8ef3Y4tMGy9KWP1DNOvy52NHw+m3lJxjm6P3qEpzlrntJq3fBSWNZ5XWv36+OwZv
WEJ61CdcJZszzu128AU5Nua+nfvy9h9+nnsPMnqLnXKsBA1JHrekUdyjYfwBfzGzJv78Wx+c3/3/
vy9fDldHetypbcxaURF1cx2vQs+ulzBOivn9jkw1NPouSWyWlOHSkZRjkYAaOL56oglp+GPH6xE5
u6wNqVxDHF+k4FOYnlG47jFpweYZ6UMUZJuqBeVnyg9hbKC4ibSFiNnIDG7X0ZUom8D/IZlYRNLQ
lzt/x8dV6WwV+Y5TKX1tO0cVdMuhUAItoSZZPlmWXeFMqQVLSVPTPb5l+sEstW8hnkJ7BFOUI+Ud
VdSZubw/+Lc2qrOBkUbnXxY4eCAlDAyH10qkzqmkOK45ODjmAL9UKRlt+qlH5s02DSJdlL0gZx7n
NBIEoLGhszAsvvwMVxueuzMKtF5aE9oOHJNiDbQtnUtmhiV1QFWVnHhIUiuKJbM8aimjoxCCp5xH
7FlV0ZdRW+6UGfAb1f12f3yujiJLRKpuIB6WJHI840e306he1JMfONp+9xZG6gvX74nj6Gr+XzYx
fnPjhKFolc6+pLkPVvxFgN7s/b7fi6vrx6iJ0Vf2MPfwm0R0jrUZoF4ka14tjPoYet889ZNPv+Hm
RlhmkJkoJMikjyVwNsVLH2Z22gxLzWxOVI8/h713cLQAJ7p0QgF2NXKjpkaHnlQ7eiDAHT1mhsL9
8Ker4JIyFV+7mgE0QvAFHwDRQA4yLhkwul50GgrID+hRKfLeJGQg7n+dqRZG1x3BbjU71Wihro41
Nk7ml//t90f3HUBDvhvq/L74J/IX2lT+aurPH71zqDWLyjjn52P7tYQFmE5kY4buj/fM8w8wuhbo
hS+KkSnZh0bfFyFV+6o9D/xTqIYT0+lqlQxfmrsN8gfq/ERxNJ1iPLQjGc8Zql8eBWvbkFkgr4Zn
08HGfuz+N7nZFjNqKOYxySGPTlcPukyMDEKgU+6j5dYz4nopBBgqiIFKTJiY3BxBTeXoIJtM8cho
BNMMh1IOF+GQ+C0w52iZqvZXNxHeGydb3+/XzaZ4fxJkoxwOL/LLW4NXZ1XsqaJ9iKCmK86DXHRL
Gc9pb6pAZaqh4d+fbTON5nmO0tOQHO48wARhuU2wBmqNidPq1h4DekjWTFVlSxu/q1O1bFSrbuxD
L6AtjvzHAVVedM7EJ/o4aMez/Lyd0YRoKh51tlXZBzyZXt3A+9l4JlbqUB6UqH8E5jdPjGKVgIwv
RXFdKtHEQXdrQvLdhuAWXw/N0+V44lMVxmhaeLGAfItR7AopfDLhLaw3Yfxyf5KYw3P3qrNnjY06
m+htmchAgQ8OEEVsV1Wc0EPjHc54tVNs3LKytNTnSgYSQYB3icQ/d9qNlQ/bFzMKLDLMROQp+tLo
5OTdc42vghTtTQyJ0UoUD7ZO7NrqAHZpUhkuclvBYjIUNBDAAOMTCrjmAjcrskWltYi4cc2CNHae
9SCwt2mRW3sqbjGTiEDbcjGw5nFQ2JucUlyuiar95Ma+BTBcsvaWE/1Mgzbfg28BoILKed20qjkP
2qAB0KMmT51eF0s7hm0B985+zIPwb4vgqfIqaJZaE+Eh4Os1CPoinedBB3Ffxp2ui4tyK1fQ9jSS
nZQFR+He73Fida1OmeMhqa2ACjrLRHUiIHXet07AZpBsBX+w3v/icpkPfvDCwcYNdtX3lHHUReMC
9QVzO1fa5q/mAQe6/1mvptBwy6AOkhSmygvuQyl8tiSVGuJTjg79SMn078wvymVWdSdDkB57KFde
XE3s11cHz6i90bami63dY+7mHA1s0ICWAYb4l3sTJg9D7BIZpaZcLgo5RV+RwmQ96PpX0EDzkqJ2
yaE86NlqJ9bfrf3M4o4xiDatQbp52VRWibHvAw091DXeBqfVvJZ/3P88VzvZMFxEn3jDo2olQHTZ
gmIzp6uSOWEKx6b+kaZ/ompiYd/8ImdNjE5QwQxk8ji9cMCJlXqrNNjc78LU749OF7XTMQ/U+H3h
pd0nx3/4ccRcQ13B8G4YTacSvlunWLZwED2Ubn1oPApmPjFA40Q/n/ZyjYw+M2YicoijFA/ANmoQ
/LvxCt2nvTMr1V/1TuP+ZF2GM7Ms03kS+bisi3K+DkTfn2vgm3+LaTkU/0XWUusxMMYv3ZrKbt6c
J9xJREr0FMrzR/PEKPUKD+jCOSYS7pDxTu7+lvbf+2N9c6s4a2M0UdLMjjUlqZxjSaVZhO5fan4l
eQrkYN9Cqrzf2M0OkYsn7ErURx/HeGUjxNnSYMwFOGIOYsBIXmWi/Q+tkFMk3UVM1KAWfLS8EEhF
ZsCNzpSEtdNutWBNEm79+a6cNzL6Nr3jueowUQ85DtjUCP8qvPan2Lrb/62Z0ecRwBunYjZExc03
pAtJ/xSl/9SERRUo9X9wP0errebtJqf4HBzqtIa4IlQbCTdMhKxTX//WniFB1SAqzqq+StaritMS
o83Zw9et9iWWJnbVq32bBS3phJYGHahB1PLys6eNoJdexRFRd9YTRakbx1N2Hn7wYqPO/+GrGMMs
5ppGXc/o43NI6S16RDYo6bvuvtvGxm0nrqG3lgpqWREOHUEybmiXvXGFpCuhtbE9BWvcBFR56aTL
f+gFsWg0yzBj9HEaNYMGDzxfEQ5FivVN5+TtWq9bex2DPZ0YsOHleXHN5EL9YdsocuoNmonL3oRm
28hl0kkHqepeAiuipjNxvvWx90LI5U8OZQ2IKHbw9zt4s1UCv4qscZRfxRpxUxZ7LSilQ1q5S0dc
+3E707Ivvr3M+n0PZPl+cze2Upl4C8kM4IjMjtEnowrOEerEEg928tcB348b8GywRVaMfdZObXLD
qrwaUQuhkcz8Y0mNVq0tdkDRKY88UEFs7w1KlebdgOfNJcqKMBxeUvNK2W2EBYPq42Ryv6s3ZidJ
3OG5zLjiaDn8+7MLJmYUeRM44Iyh02BX8S3Pn213yqzvOl3NrOERxD2WCBbJm/FLyE+xoysk6WDK
JxdQZ0WFJPQi/Lggmzr2kluNFfy637OPWT8aWNhJSGuH1McgULnsWmnz5AIgqB3UJMiWrYEdmqAI
7tKjgnYTiYUCiFh6C/ooBxiX9wVs3zKe931Z/DFzs13oqMCerNTNZ1ZqYO8g6uVazt38O+VkJSVM
OSTRrAseG/h0OG4I8rOc9fFKcrjqiF3ERM1a75R3+ve2y6INQD6MlNA5rXgsQRDCrACwZOglSz0X
3ZUAPnFZZIinZ6FVO3OM9ZQDvHj9BXIoLttSKr3eH6Ab2+zF+Az//uzTOyXW3IVaagdfUhaFhG/a
XI+4nlgTW8aNKQZWgyKYodrmWoiJtRyS01wyD5q5SaR9wvXMXX26KxdNDPvHWVdSnhrwHGhCwDmH
vHa7c7ut8P4PjbBIUASSrmP4LxvxIcAHjUcVnhm8qNLGz+ZgXZkfE5vPjf2Aotj/mhkO37O+lBmm
WCJE6UOoRQve0pICT27RZocUnmyUfTeTicTqdSbnowz3vxZHCyWEvZAUSWke7NCa96U5N3xpqUHy
LiEa29Fe7lYKEQxZ+tVGy0rf3h/WW9MDgAzVYLxw0UCMNts2M5wUM0/zkHnaHgPnve0Vr43pTWx0
t/YgFeUP1XRDQQDZ9stxdXEIwR0uNQ9Blsytdmln1J0BqtPQhunuTznAphsOwT9ssBfNypfNQlSA
xdDk5sFIXusc2Pzccj9/w7hoYjQxsQ4XvKrPzAOGcb+VLvhVo+YHkj0xMW/sFxfNjCZmFRWJAXLB
PCjt1wTfjSGUIq6hUn9+PlD6TGaIJL+BcvJywAwP/5i0k40DsJNZKj/X3mtoqv/QF4W0NSUqFgK0
8VoW2caBFCIkUmuo2p2F04Y8T6OfhTfRG/XWqFGOTm5O4zKpj6e3lijUomOfdWiKqFy1vmnM076v
35TIcqFNefk3Q/WElS2J3axsvWal2baz8ePMWndFhIcOHXBXtiAAePDiDGBIms4rBav2VHODnZ+H
8U4HqExgUZVx9FO675qetHM9S8UZRaTNomoLHEoz7KKJ1WEqOUuwMHou617/g91atm9xTIVYq2EN
muI3zbNOWxSVbT64ntBh+enlkFONFj6Gj07V8jmbisp7Ajvk8JRG+50WOkZbeWVOLNlbOwMyb4VB
G+rmxpdzX/QLrW0RYGjWoRH+1NVDW//D0jlvYjSnXaGojUgcNB7WoyI9h+VzYk7kWoafGF1DqFLX
qMlj9yEEMtrfVN9DmJF59sFrsx/+gJk2DW8iiHMrBqJSKw4rALQUhL7R5mZoetHHukWoywRCqFKZ
IW3mQa2D6Yj9DbiPXRHiJOX5a1vCaaaztrpQLivD/hqG6vr+Ar7ZYSJ8H692/ORHC7gB01ErSUig
1IWpBhHoa1HEE3eKGw8CLnT/rarRga/2udALGPsdsuZNzddqgXEtAOZil/anJvqH2wXPQ4X9SNPQ
+Q7z9OxEToK20bnyQU/1Id5G2Ir+ZO7PGun58wPHJUlGYsZkvwqqIEnJfb9Q9cMAKnGlHxba98+3
oPLbg16HEvxxiizSKt/vKsc8gOSn7NCafDndWrIqTnxgKyDCaWM9dGRXpBITl8Mc1UFA8fhGNP/h
a5w3MWy4Z19DAcEjqEMThXQCImyIc9t/cL79w0ANy5bKZogF45ybFvrAjnzROOTas2Afpwr8by2R
AfJBYpT/XtUmNbLH6VcXTF+Fy0fw5GAedr8Dw64y3nWIAg2ENlAuV7HvOi8Nn4Qs2FETY8S6fufm
hZOcOQOqha9IWk58lan2RguyrCOxKlRyekJYPSm5uo6dauPI5G5sa5eU5UQK8Vr1w531vH+jTSa3
LUcR8s4+QCDN5z1778l2jT9qgsVS0eUWNhYYU9mSA07AyP/CUflug0fd9HCrD/gpt2/3x/vWxB+K
klQRk2tOevlyVgplDg09BvMoaFREJVCns0ptMX+RJna+mw0ZXMRIn5IP0keyV7dsU9NzW04sI3qs
JAwWgvBJ76deVMSNbswg86yh8ZFCTYDzIdKwakju+EroK5kaqHXY2F8JM/YrkbQXRo3KY6sI2arv
FHtbVjUec7amr8BI5UtTy4pFL9XZrBqs9eAC/VbI7K2xZHZ2cU/1Iz5YEX4f2K1SO60um6hN1oZj
muDtc4G2Ut36rmHXcgxjK1q4RUJakHvdOjREb5l2mLiCdsohwWORGWZSTFKPVGNs1fU+9FpvGwYY
5uJMpJW72uu0Ff6x8a50FGulen2H3WEbzhRcVGdCG0q4juv6Gk+Tbub4RbMRXd+YkV/q38wOW62k
bnBizz1t40uSPddFMotNUYrPqkG4lZrSFY65MyMVuyfRduStovVvEf+vp6K2YDsZfb8uIvW7oYe/
+gCXARkG7R4+4IMq4ksDvm9dtb24K/osxUOoDedKBny7TRUR1BOFk17nC3unD+EVmo4K19vpnsWM
m18aOvk8T317oRs9/4KY6jLGH2lRyW7ypsVuvqikRFxU1HGuAQXiJpko7RxVevkkeIq+VoVKX1ZY
6G60NmkXXo4IWa/TVyswm8FUWZKXvOAj3KTLSp8jfSK5W6T/h7QrbXIUV7a/iAgQYvsK2K5ybXbR
1ct8IXoFxI7Yf/079H33ti0TKKqnY2IiJtyjRFIqlcrlHISXoyR6stIqASb6CDh0VLoDf3L+6Shk
9rrRArhySWpUt4NGtkjhvKJMpHsGB5+6oyO4xic9znYkp/0DB7sgOB+6Hh8Z/tM1JnkLWa8dnQYI
ex4aNuaPNcpo012h6KiRzsK3ioD0rem1EFSw3a+870cXzYM5eOSVr2RoCjA9wXlunSJ57UDu4fIO
gAWoRLEWqlPVQ71s+tl29rF2HMIA7bDOCSS25gHUgWCxyuaFTazVwYJVo/IXvI6tX3az8ZgWSf6U
g4LC67vKcSdetT4a7au3mFj1abYzqCBUqbgHC2riqsOo4gGdwEXWUONrKQ1BLrm3tL2aqKiNbNIv
NGt/WU2TP9tdpwOTnYLVp47sPc2j6GAQOoDaW7f9rqEAIEPfqJ+1oAvJqMVBc4oSVRCZV/ui5v0x
KbIUeFczL3Ym7wDQD6v/wI3BPCJbg4mCp97P1Ozn0ITdoR/i5KywJPEKzqM3Yg4Ap3ZYj4RsFPUq
mObS6ZBXwHrUIy0+akxx7gggyQHYFcf3wPqzwamljX6pAaysrhqK8iEeenMxxPeJzqtDP//qOwJS
g/4RBImmr9NKBne8duUgzWEs0JToHhI7FtWhtwazLMOX0gRpNHAMalB0xnv85V9l2D6CB/jHto1f
PAvxTl2KmDRgklBEgZYPuvA8xqjTm6jh4Us9Ond6jQpXtFLflU0Iq0Bkda1r5hfmZqllwoGF93kt
rJx0uwS8QfgSRz52pZIV+q2Oj9g2MLvQIQgP4Xr8rmGkYGAvf8lptyONduYT+Fy3F2zlrkI/w/J0
Q9gP6Y/l94sFs4rUbhyemC9pdlCTQ8FAT3H/70QI3iBqo1LFmCCiK/d2QVzQJLrFu8vxEI6z8LoC
4Bj6unApXs8js8DxrYMr8uS4gKxomMSZWdkKbPBSR7a0NUCVr4fvCd5jYJ1nJ6BNmL757lpIfD3y
lijEQ1OOg07X6+HBCjRXIPFlpwQssoOFcPb0YXsT1iYAXwS1nEjbYQ7C+uSaEoOeWEtOPPKa2LM7
iXMpG1/Qo1GrWm6ZGN/6xChwGCU6tGJI0EO0oJKpeODddDFUUQMQp6RMThVwYRPnIzro2Dx6rbUQ
yXz/i6W6kCUsFS47o3BmnpzG/UQDVX3dHn51KghrEQP4P7dt1KOtAHNrKtmpz6wzSrfwbwoKFjwz
/KKS7IpMlqC24Gg2qwXfGGxveeyNEfs89ypqoVsz80haGKDBpp+2p7diUBbMSIRvFxf7Jl2rqBOI
pibwOsRFclBDoAGDaTH8si1kTduWh5Pq4JEMMYKHHVr6pPajw07UeTZyN5OVPy7rIlwj6HZFVSyu
LhQPibEa4iQ6w3uFncLGckc4WK36XQuHXei8P49+JUg4+Haf2HYGRNWTrv2w7c+FQt2w+WCUkpqx
FT24EiPcVKBF04qkUGFf5n9KFN9V3HLzKXaN6MzJ1+29WVGAK1nC8VHsKk5TcKSduuqkh4e+OiXD
4S9ELBQauHmBOC8SoNA4boHwie1Pk89gn2fTzlQlaryqAcifo3EXePM3BbDGlJtFbFU4pWk2gb45
Z/GHWGfxa80T1a/1SpWEOVdU2lYXEDX0sy0pdEGlrdkKGzJzdmroDrgvdPcXS3YxvPBUVDsFkPRh
w04DCdEwwp6Zrd6DnEUSSV1ftj+zEPQ5jHveDlHLTnx27fCfKtnH1T4MJaEfmRRBnZMJjq0T1uw0
K0ejulfoh5JDBbx/t2SCImsU+9862BFwnrpVjUJL+sid/baQtcwe9h1OMnYdRlMEki05qoLBesBO
U6VleCwU9g+SINMFtL7pqSuRKsXbIo32DkjxPNblqk9h+Pw8SkvJfNc18M+XCCriNAAYLWN8iRX6
4GFWVMlUZeMLutHGMSo9LRghgvPqT42/vZKrNm7BzlERnUUyW9iuYUgVwgZsF4AD8vSJdK8hqOyS
+zaSxXdWJ3IhSfB1aDFriAD0uH2UnyjimwuJBZWNv6j/hU/e5IqJtmkcIqcpECCjNAVxlsw1WB4P
N1fcUlbyG70GqbxrIVOvdCHvsdt5hpf+6MXKt7kLF0g1lwNEu8t/8Hd3IDsg8MClCqQcdG7iZr0W
WZHYiBAwT08gcteNc0FP2xqwtm6oX1gQjpGmvmnWzcs5LmaQsJ3ooe5e5lSCbbRmdVAcgx5qsGvc
VspWPK4dwFJlp8b4Sktv2Dtkb4Yftudw2xGBRUIlDF59NnInN2nPLB1CUk+QsnSyN8HIgJL+kEXo
/gNEiuYO4B2YQJegD+624NXFA08MZKI5/CazsZCiGCkghU4TGgk+DI3EgV8b3sKov/vkFuzy670P
wZU8Fs2QnVCQOrJ9knx79+cvBUw4+osBs0TdmkB+MYOkNDmF3Sv9UteSAoyVz78aXjgtqDkuBuZg
+BiUoDTx47Hztyew4jZdShBdzjIvWoDOAsHABAkkb9RgHBa620Zm5VflAFIQIF14UeH4X28EKCbA
F0nz5KTyxuf2zxZRy7+ockWJ6x8Zi6m+MGA5661izvBaa8fGpT3435MKqc73v8mREVnQxvAGgMUX
7pOqMZMBPnpyAvMAUusfwJW4vSUrBx7v8sUBXLCZnJuSOCumUQYa6JNhgGY2/JW29Z4qDw16Vt4v
CCfPwNW1oLTfgDw3FioQZgjStW9FdiyT7w0oS1pZy/maEi8ljHgw4WF284hWuybK6Yw3+kAmH9xj
bgnWy7+YycILtAB3IZUu7MmsZaCeTaf4BCCLyDXV6s5mxZtuKXdKNUtkrWmydiFL8ALJVANDFK8Y
XCfEcZ06CpE1V0KfGOG8256WsHKYCxCJHEoAV4oi4Ru4VN0ZlbxKAOwEzIRz0dNA12OJsomG/7cM
5DGB0QDfBVWewqEBkzlVgVnPz3b+C7FKrx6Q46h/jDbAVys034w+Lc5LIS1z3sf1uGwVzMGFaCEz
qA8h4tn2gvHEq7taQ8za7m1ZjEvg1votBR0+KGUFeh2WUrRwRVVZdYNMzikz61MO+gmXWmASRgte
4xp5eGym+D5VIw8Jrz3+imcV02lMtK/GED+HFrICmWYeOIhkvJoOsYtyjT55TrXyTteZryXpfnvP
BQcJiwLXSAXh3AIzAfSERf0ujJiCSDufTJacyyp+zcsp8li7EJJb4Ilq1fw4gczFrzmC8hNYzSW6
/dtbvXDPEOZCoR24JZa4OWqsxCx9GqE6riv76Tykw7Pess/A8LwvpgH8PRVa3sb0oav6Y2VFX2sn
3psG90HaPlSPA+O7Vh/fOstEQ9X8MtXmJ02xdsVIQZH+5Kg7Xjy1Se7rOprmQNo4OU8TGsm0/CVO
w/2Ush2q7amrt81DVw8SQyf46L8dc5xYFGbiqoYHvaz5xZqGGUFGpOussx3yDgVVDhBS4yl96I3B
2o+AYDmmgyJrn9KEnVykwqMBEQSA7HEviTuJHB0pslFVzgSE6Pdqo6V7lBEr912p1fcpj7QXxUqG
T4CfRTVbY5OjHfE095o+TT/PVsrQEBDPzHO6ITsnVRs95BknJ3SlAIlxLONjCd6ebd0Tbh58MWAX
bHQ7gFsRpHpiIWSlZqSL2lLBef+aTn6X7sbmlE6SC1QmRTDWtEYzlTMWynlw7ECtqjIw4wKObRQr
j6pa6pIDJRjRBVUdm07R+QLMTHQXCvY6VRUdRs6qzyCtSEd3klXpy8Zffr9QrppnuVarTn2u/0Eb
GZWl22XDC/YA6fTSyhV8Pp12VnYoQ397z8V6iZv1Wbbr4vuJoVhqNIX12ZlP9kdHOyMxByLtHPDC
OijTDqxE9tuln2bldVuybGbCzdMaAF6pOlqfFeMeCUOwfv278YXrparyIca7DRsz7xiKjmTl2LLv
F6zKNE+zos7YmWJ+pvRVfSfKlLgxhvButZyutcoW4wNG09Xoc6VIjrvgyfy/ADxaljpH9EMIE+AR
KkY6U6nPth3U5WGkB41/396DG8v7+/D9T4QIwaOmPdINZdScwb23Ywsfe2d71P6kkIVJ7p1ZRXFC
v32dC1W2KY/bacZRBKq8U94N/L6hEqWSrNnvuNqFiFLPHCQBIAKOQUE9oj12s0TEul79WTPBYGms
ibTCgQgz8krclrKeG9n4y+8XU0Dlk1GkLcYf0rsGZfvB9pbLVkgwWJpCEy1FIOkMnOCk83Mwo7US
N0U2A8FkDWmemUlm1+fmAxlhnfztGdxcUIvSooMREJbwigFidb1AFcCI6zzizXnM+UEpdqAL9/ry
Mw+n87ag1XlcCBIsoM2VvCVm05wd0CWbBZgXJN796l4AGA+BL0BVOmIXeg5flmmcNWc1T4FBBCqD
+iWXAZ7IhAj6ZIdsNM0CG24m0b6ajSDtLb+eCkmMf9WUOCjlWcqYkSETYiEd2D7ppOqwVgegDwym
d9Kn+9mQBPNW9x7ANMuDCPW2Ija80XPFLkyoFtWOLHzQf82tb37e3vY1GaiRw7MbBZ7wC4Vtz40m
gvy5OqOrYED91EEb3UqWe1vbFbDvwHnUkBe1xeLyMGvDuY8ALm12j0r2eWyeW03iyC0X6NVjAecE
6AYUYDc6WiLFNjrbQbVZn6fAQh+ND8SpHxXVfjbQm5RG0TFL4tmlC4r99uKtnZlLocLhjKuuryOl
rM6G9d0lzrft0Ve35mJKwtZMUa4PeZ9V58n2zegeXbmO4bedJKy3KoXi0kXvL9hmxFbZIrIZ/Lqo
Pk+7OHmx4++oOJuJxA6vLhRqLgANZKwlk1W97apKgwKkx2qvm5LNX9Wvi+HJtZGcbd5PqqJi86PO
ZeQMU9/JUjerCgYisEWL8XQX322ATykZoSPeO7bhjnNzADCVy2x0ZqUHkt4Z78TE/O0/ALLwv/JE
j4sjtpdNKeRluNTzOZhqWQ5H7DX7jwiE91B8jazbDWST1eYzabsQRAvWXVsdYufesPfgIEyQ+2h2
+Tet9bc1enWfLgQK5yWJy9zMGwhsCch/X2LVy98ZsPz/OSHMjgqotaS10YAFp4AIUANqI3Gz+kcN
Di7rfnsmq9qAKqX/ihE0DsfemK0cYsIidmN+iJpDTQ4TojA9Z24Ewdvy1i4cxGGAQ2lgn8AYdK3h
dW6WRpHF1ZkXpzT8kYe71HqsdR8gTduC1k7qhaCbHLyJ8uHIhiD7V1I+6lSSQFrTAEPFox7ADChB
F1n1VCPPNVS7Y3gd8Cd3eedG+l/N4I8IYalGljgNEF9xUKscLZOHXmbM1izmnzncpKtphfQbaEMh
wARAZZ66qF3yQgrMrlzWALi6XBoYNowFYwLBm+ttBwdB3Nu1Vp7L2avZd7wc8zGRqNbqdP7IEOFk
e55aBa7U8jzrgP38NFEfxNahLoNtW1UslKsgrAOIBPy5nordZNnUJE55zgcfUUPz03v1FgE1OMOI
q6JI7iaX29GITkY2lWeSZx+iGRg62vS+QiWYFogA3zBQrsDqAuW9nkETcatjdV+eNRC82x/Tdmei
3zgxot32VG7POiYBsoGFfG9psRJWKombGbU3TnGu2EulfKdV5MOR8brkC0qYJZu/fPO123Qta7Fz
F++vZkRuR1XD4jyNX4rolwMmZXQBelpYeFn+xPmDZkgswK26AWUOJBwaqObwL7FGgXZpn6IOvzhr
dNeiebt81k0X5Obba3hrn7FBiBrCc0b8GNnc63l1GlBzjUQpzlQ/ojoOncb88+TcZeSuHn5si1oJ
Wl3LWjT/Yg2j1kChuwVZ5VDvshxtJPOZUu4y6+dcd16nVH5MH4rhh+MEY7rPQWy1/QW3RwsfYKP4
GtlTFBaowrUahSWaC5DIOufHpZlBBp+9smNXwwv66OgAxkO/dnlWq0eQC6jsoETHypQ8dm5N3fUk
BE20kUtDQw2k1Pkxiv2Z3nf06/Y6rUzEWCq8LeT/dAMwxNcblY11F9fGUJy/ZeU/oLZzC6dxZZ30
YjXTYiYMdIbDl15eujdIKSwyJsp1HKn0q+X+7C03sU52doRb0ClH2j2PE7D8Pm7PbMVkXMoUncXQ
nPW8L+zibEXdbrI/pZWzi0BalpVB6Lzb2b6an/j2ZaFDZj2GebLRPTmklksncBhPn/9iRhZIXUDt
gjSQWN+ItiuatgYOFXE+8tyfB1/pHa8zgKY4f9sW9btNUjCC6CwA3gKIIBeqkEU1Lw4wZ4U1qOjB
ObfWnfWQndO9vjd/Ga2feR9q+sHQw13fvcXG/YimlmQEQyPdJdmLUz6hKCUJUZrykk0vbLyvk/32
p92cbCRbkXbD7azDYcI/1182IlWE/mGHvCIW8Lkhb3ph/vp3EgTj1f5Pgl6eC+f0L0cXVrZvACES
M3x/o7W7IfUVx5FcliZW4GrvhBVafr/YuyZEjnBUIcHSHrPSjYBLYzyk/vYiiY3rv5PeQOyFbizm
FXSU11J6rQboJs/0V/T5225uFHcEkPhmr98V3fBdIc6eR/xMxuwfjXX70agDJx5OEcsOpg14TrSd
xmClY4ftz7rVDhNYWgseEi66W+TItAxHeKdVHHTOJ9N8Y5Igl2x4YdJ0Ttt0IBi+MXdmvn8fBzDK
lNDjAQcAWIMLyO5NaUmdJhUaXI3w1ZwByH8AQPG7VwfjI9gEMAN0q4iRrQTIsX2oaOErGDRRfiNL
T6+sDhpt0EuLaCY63MTSG1IA68hSufXa8KfmoYwlVnZteIrqERRygcD4JmGbUp1F2jSGr110nPaN
jOh0bXjElIEPhDYFWD7hKtSq0gDEaRYFJlq7CQ7Ouw8+nqkIXOvgL4fx0oXx9Rh0kZliKa+JEnlR
+aFW3lcr/lt7LgRQISE1Ajd/KsCr8xpNLosORSlxUxfLdG1XFrxU9G6jKMlE0Z7g9KDIEaHftowC
p8Oz3p1ydzL+QkFBS4LqBrCSLEH+a6NSqRWbWcWVVx79cJ4I4Lm2D8CtacQLG5iseBAh34yGwOvx
DaVtlakykgAWaIr2Kbok5zuHvF9Rr6SQaykaqMraRteTICl27eSh3XV7FiuaejW+cAVmU5SVHL3d
Qdvct8m98s6iz0WRrsYXdgFfDtc2oUkwfbTivS2DRb/xzJZqtgWUAwiUiH+KYUNeN+id0PUsULvW
De23sHhMUD+H5ASTLNSKxkJZwf2EbJ12S9OVJ10FUJyOB7n9jCdcqrjUkcSKb16LgLm8FCFctnUZ
MxjcmgepWUb7seD53o6m+klNZvXkpF3AuZF8MGmfumiWp7JoyJp4uO5of0MHH9DylhW4uOtby4yb
tCBNkOmR5TUzCkNNJTKeK2K1L6wyugNoDtmdwwAiweEQSzqIVjQR5Sh/xAuzL9BPrVJFa4J9PX5O
FYnDu9ymgsHB6BRwEciRIJQh6LlRj8ZEWh3lztrHZg7q1pvAf8b7e8fudkp0v32q1pQFjN7odnUI
AhpiMs6Om6glPVCOuyxySWz7tfFTR7xsW8qK8iNJhip31KcCIElUfjSBg2yrNJogbB4B7u6P+c9h
qF2n21myCqe1zQH52W8udwRoxPBSkdR1bQ9jEwxx9dqY0XEwdMmVs7ZDaLWCDIDQIRQr2NNIZZXK
9LINeh1gbJb+WQnJ3WDywm2Bx5ZZ2ssYSkkM1+aFkggCPwnG4ybopEcFsGoUCM21onOrwdzH5lHL
fs3gwo4gv+/6TwPrTsO8T0DSCqTou9yh+7q1Xrf3ck1jLj5ErJ5o66GJATjQBgC9BezCeUI5QFl/
2haydsIvhQhLXIOHL61Y0wZAMgDYdzodDeugaLobqgGLj1x26FZXF/0McJ7h22tiiWGSpkZaTZiU
msXA6DizMPS2ZySTIBgNqwh7jaKwPWhqLQJIhZG6Y3i3LeM2kbPAD8NVRIUfwkC4Aa4NIyhs1IEa
Ew+4cprDhxIocYl2cuovml7c0fCOJ5WrcVmh8+pmXUhdzsuFOQ4tnhfFNPMgGwtv6O8L+jEcjup8
nw65p4PQqY64L5npogCilUTtrKXCdAGmVXwQh2HG0KofA9g0476q3efDlzg8VeGhjnZ5fN8no8uU
n7yUzXV1Gy/kLr9fzDVKpkmrogRyY/pCUv4pRFvS9txWDxhqwEAdiAYhlD5ei4jLlg9KFfJAh79v
Ar7j0JL9tojbUOWiKMvioYB7qU8XLpnQLpQUdAw4xHnvlaPjMeds8hPpHsGD5Gn8V2l906IXpX+L
q+f83eWDkI76D0AIoP5jhUkwV5y51nEWJjB5gRVVRlS6tkmX4wtnzWbTkADeqEVpupcVHu0kD+K1
C+ByfOGYpX2ZZqnGYJ0mRHpDlqL4mUa1W1tAJc7HMXXjbIoDZVb/7cyEo0bjoWaZjZmV8wwj0rt5
KXEIlrURDxY2Bu8ERJHtG8JhbbJxnPMKmmHeOeZHm8PvOCfaj20FvN0hYJjjxYNibrjElhhHYS30
YmKUB9pe0Xs/I4O/LeD2EC0CQNmBqvXlkl5+vzinsxXRaKx7CBg/teGBqI0LZ/QvZCxBIIJqE/R5
LJO8kEGHbExJHPFgKA51usvIYZCl5m93A9PAywGeIKIkAD65FuFEY9hTBSJKlH60vgrmEWWXphKH
ZnU3LqQI5yUno950VGmCnH5m+ouT77YX6vaCwCwcNFip/1kpYRZgWYRPWxm4IOrPyGrBezmMQKAZ
s8ec3031s63J3KVlxGstxtsHntmCig5bI9pQpA9Q0kBsHkxD5SsghRtyuNCSK10ixBFCD1qvj3zK
LB7EFTAQD07vcxnG4q2lWeaBoneEgNDVJcauQsZqcCLgvCeIe7c7o/F69DIwf4j9RMaytj6dP7IE
26KOdpwB2gkeSnuwCBIveyaDSL19B1xPR7jaGFPH2awz3J5TixaSyu0sJF4M4pLWcZtG9k4U+4jw
pr+SJ6LPjUlPoplg+eLoNYS1TJSjWkUu1/zWvrOgiUr2UI/HUZMcqLVje7FtYs8CC+sRf+BO6tpj
n76QyKfOoZXVksukkGvj0BtdM1sGpMDbG9mXiD3GzSvuou3DK1ELU3AVqpYknRNBSqwcHcfXbc9+
d+mssE2CIR3N2rDrCWph0z0ZwH8lmcKafbvcjmWKF4a66cYWtDs1pjB+GkOg2ktSlqvjL4l6guKp
W4a4sqSlmg04OUM9e3H5PPMf23uwKoBQcH7AGsCUCg6HwmJdHWodIR32Kd6z6uNfDK/DUuLCBBWs
GHJoRpV1/aDxABCQeu0RyYtx9esvhl9+v1h+ijShPY8YXiXKDpG77p2It/855sDgRmYYt+XNgzwJ
ASMNaL0msFgJoMaPDQJCCAHsukbmm68asCWi7SAAQG7eiZ2t1koz4z7WBrZTzWivAaTQbciYu21X
4PU4321vzcqTDiYMHCJA9EKlxM1rIG0ZwsMmbYIeiMgTHTw29X7kHHTrmFpPQ44V7RVg9UnkrtoW
pAMQalieIiKirNUlYdSFCLENKToSNRuty89F/sU2JO7mmnVZUmmIjII46Qb4NRpYMplFjkhiipc+
DXdJSu7TkUrErKkgWTCE8eRBJllsX1Zso1MKS28DQE46njEPhyyZZV2da8pxKUSwxxVV+lbJaBvU
iNR1ZD+ZqcvrL2W/B+arRC0Wqys6OJeyBKvcWHUITDwLsopTDIwCjubRZD+pwHNUA9V6RPinxX9n
qtvPoQ8UyG356+vpoDAJVem3MPGkRy6yRy43MNTYm3n3RMP+y/tFoNYNvX9Afl7pM+alluocBHWz
zdxTaMg6pdY0/HL85fcLqxQPSUg5xfiWHnsgxwWR2rPV7Qr9sD2PNQ1H7RYeCQvN602ENastuyN5
2QWovb6bAUefo74u62Qc0qvTWShKlyQhgACEiJk6cSDmKwWmYxI3MvfO5BHicsTotqez4pHCDqF5
1MJdB94uQfH6YdSjKFbHoKSVZ7bDbtbuh/reSp4JgG1lPumKnqGxAu9DRI8J3HjBYVQYkB+qvJ0C
M/rReo0MXWZl0QBrjcp9ExfHwvZzrQMNM6feiK0Rhtvvh/2c37fzAeZ0e8l+h92EwwoxCHqApgkb
pAqGAVjTVqb0M9YMYMt69IZCe78AUnd6ptYzaAmMMvZQpQYEOsC9TsC+a0C8HvkmfzaprzeyjPXq
rCkFbgsuMTzBhXdLSdXSrNtkCrr8UM67dEBJwpFJiiRXd+5CiKiPKe21QWUTDFTuvpXzXzy+NTTO
/m8SwpomPcIuRlRMAeP3QwQyDFfPJCdXtk6CdkwVKvp6PccU2HeHefajYnhJL8vOyhZq+f3CDrFR
mebaxG7E/A6USwk/b2ufbBaC80vbUYuAcYiF6o6otw37p9l5dKzdv5OyfMXFLMwpBcdHkk4BWHHM
WPGMPndz50hVSTp+fbVwWhecMOcmrlOSPpzUuJwCbvua5ZH3F1ohnQ8k/f+OL8wDNQAa6DehVtoM
kpE7lkmeCiu3wdX4iw9xsU5hZudI0jdTEM27UNvXvVvJ0KxWRRiot0DTCLIBlrDhuh3lWdyFY2BO
rl7t0DZtapLdXt2FCxHCKtV6gy7EPJqCvHk2B2+uX7e1STa+sEogB0yNeMAUnM6zeh/nbnv8tSVC
3aeOZicNjIxiZbU6jrPdt2QODPOVqd+nqneZDCZ3+UbR6C9MMAAJxy15A5M7TcZYjEmlBigCBe51
EKFBhLE7yzom/bjfns/aeoHCErcLXHbMSLBUGq/ivBxaFc+SB64qHtqgZHfYcimI00GVE8qEkIQE
s6FwEzfqPJYR3ihBRMvDhFNepJrqGq3uMSt5sdh8UAj/Bm7e48xkBWhrPgfmhZJ71cKpF4O5rWG0
UY2Sg8DhS1WzzY4EvXx074Q78m7kBDDSoJ1n6bKAQ3BTA5onwzQj4kqCjgKCHrV9DfO3N2s5HOJK
XkoQDg+f2z4EWAkJhsGPntl+/BXlf6HfSLQjQQbNg54L+jAAG3s2S6oFau5bIcjL75isi3dN5QDF
jbg0OhNWesbCkI6zEc9BSRQ3T5H7tiSTWJUAXUa6G+2cN61OClOqeAaQXdACmz4GEM+P7X1YMwLI
PqGIGX/AqCos0qRlektV+JZGy4D58hQyZae8u40K6nQpZJnkhb1PQJRFtbaagjl0Q90l5C8s8eX4
yyQvxm+zaWa1g0no0QE8AaPhby/SmrJeji8oazaR0GAF7isHzyOtQpcjObdGvqv0d5ePLQuF6n5k
I/GMEYvUdBKG9ZD2YGllQMYgHCf7/VNBcA51dpqGtNZNJAU+1mgN+jAgDJXuQTDxpLeDm43GDvUi
kufxSn7VQkfLwtC7NOvfhE+AMK1nBsB2gjHkha86o+aW5UBdWtjqriB54uk94R4oFtp9TSvn3PGx
/kDMQrkbEQ/3pl4de4kJX9nKq28StnIyVM6UFt9UFwl47H/0ymtNnm3167bGrEWsruQIl3cCfLBa
1Zoh0HPwgaRnlb1FSQKsplNtn3tlN7Rv1JRVGN12W1hYcQtVD6ifhGso3hGGhthrk0Z9kOoU1BpI
KTYu2uSteleN4GjJ3Jk5nlp8oPOp0SvJ0q7c9UBghhmxl3JmtJten0LFyQYHeK5doDlfmZa6KIUr
7F1RPoSGJPW8uonohEBqFn4F3ItrSXxMQ3QHFH0wk1+ZDUpI1MRUYHZh7yRcWGKqqFJc6IHwcFXx
5L8WxDI+d4bW9cHQ7BUQtMlg5FasLwpScT3ZKOO7DYtYeq3Y5TgO4IvtPLjMh1kDK4wuS2eviQFI
Pp4K6DZD+YtgH1V9ysua1mMAmK88ueP0VZM1aMtECOeqaZIU3TYQMTpuonqKdrRkEQSZCOFI6YxM
fJwhQlf2U/KAxjFNpsLLRSR4JQiDwCouAV8dOYbr/Y7zuQStAx8DgCupvq28/zK/HP630bi4p8A3
U1SqjuGHjzZ9btP3P6uuhheiDdRs8zGEDcVdvgPtUAEcnOH9EfErEeR6gdQy6tEgiT2IPoIfaC6B
GgSWIMkdJdkF8XiDzblweNyMQWf5C+bpzH5uW2eZgOX3i31ItBgUkst5oOM/yres+PUXwy9F5gjZ
ob5HE4YnIANSeYFTDZBTUEqlu78ZfnkF4AGyhASvvz6fCACnYz4EFZAP1ST3ZJmkNUOO4tH/CrCE
U1DbYDKmIe4u23rOMm9EbUo0574yuqUtqaFe9REWRDs0vQDtCqXM15MpRzY7czt1QdYEmrGL+nud
vTngIiKPraXvWnKIkhodv6AZq9FD+nF7KVfeVIt7AtOIHmmU0AkzrSK9KBuS1AHJJtcB59mQdd5i
xGIwdEV408v2bmVpEW+EfQHkIWK6Ym2iObEWPzhVoAFplYd3NH5SmtFtwAiWmrK23+XrBWt2JWyZ
/YWa17YeAjXFrgKKVzc41Ppur/BzlP1I4zcr1V1z1CUGbm09L6cnrGcGB6SLk7AKwiL7zFuYh5js
Wz4ddWq6NTjayDwE21u4cpYR3VkK4IEkiGeeoEAJdwDCrWpVACKh6UcpGX3F07gaXThreq+QorMw
ev+SjR8n615LD07xtj2FtQqNKyn69UbxwSloo0PKNN0NKQOEwiceJX7n/GpQ4ew4oCc7hPzIqYyO
S7Z4gqUymtHOTVD1BBU6sxGI+4sL72piy5V+oYEK53U+ozUsQElAm7vAo9leueX/FzUcQEcLSz38
GkBPXY8fxnnfIuddBob9JakfiX1s0m/bItaWCD1t8GvVpZlEhADJ2t5KQHlXBdmjMvvGKDkxawYB
4JeAaoC/DggtQX2Lieu9ATc9SMryYUzYvmXcTY3Kjbi9I9UgeWCu6fOSRwdYCzA0bmqjEXct2jZG
Y0BvvyplCMSZDOBAgSVpDlnZFwNlbhS5HnjNN70pWaJUEVDF6yD5hcZyDgZJycavGBp0AMOMmhQV
ATCl1xuP6NGstHNWBxlLU7dR6LEcUsAYdvvB0XxQpaLj593AAqg+uJQpHJYUoOBOaOd1UOc/we3t
x9FfhN2uJAjqnGtWWJABs6qAhWrn+9SW9Y+tqNuVhEU/Lg5kPtglUDswh7Thbpzsu95VmwOK4S0Z
BMmaCiByuLSg4LID1tW1JG4r1jiEUR0YY2C3T3XodsZh+2iuPbIBQvI/GWKj/6j09cAorpuG37c8
9gzlLXM60DWeKDjy+hOrTwaR3XErBgEoIXgRAorXRmBDmJha9mY6WwS3qu2H9kGXwUJJxhcLKpOW
TCBxxPiZ/UR1n48/t1dtxQRcfr8jWJy4TxrNjGgVxO2SfCEgk0kfsVj/TopwcUZxXw5RokNK7vH4
nhI/bL3QlAQCZGslmIGUKHXW2ZhL37efQZj2GFbsbnsiMhHL7xcnBpnJ+j/LVcU7jtRnK7kAZNsh
nPlEMTktdSzUzJET2Sn1MVLcWXYaZbMQzn0Yhq1aq5BiRYccVG+V/+9WabE7F6vUlR1Ri2hxJPCs
Qktb1D2OuMk+bktZtV5/jp6Il9Xwajb7HLNIa69XHwkaqtU9mOWYrFxFW7VeF5KEQ16iVkLXcxxC
B5mPJAIl9gxkehsYcASw/LvUDsGZnJJDqKb3ttIB7pB/yhL1rlbKx6GPiNfH1pftyW8ryg3QFis1
YCYUWOIy38WF1/LH9Esri7GsRRAvrIMmRqDnOk/UDORCQdhpmq9RJXPDKur8lCeDG1cZWLyo8Zpi
s3eAkWxcOwHoX/d/pH1pb+M4s/UvEqCNWr5K8pI4ieM4Trr7i9CrFmqjRK2//h71vO+0TeuaNz0P
MA8GCEZlksWqYi3nuIR5EYZfJQZ+WWtR0jOB/oS+f0GrtNhyWc/wWgrrNS3Xiqx3eOn1idX+ESC8
kFygME6IgKtjatQvNjCsElPZOIBIYI22MvV0q5juuhvIfY9V6rG7Rn5uUzP18DdH++dnCNo2qXRC
pRR+rGwf7C4GL67hoVsXz09bEjct36B/JYm94EVs9BapIWky36Z4V6rPRbwto510+mj5Av0RJHgZ
F+R1bdthZzs9wKw9cBRxKW7v2rL7/3N6IkkqDWlfhAXet6wcUd4/WeUTy58S9dGsHmp100ffxnhc
3RYqW5fgDiLd4RXSI/D+7oPRPOUOnrZ/5Tr/bN38E85sqc2ZpdezCMXQVlrdHgjwTsFwt67BiXB7
Nf/Ldf8jS/ALUzSiDYARuOn4ies/cvNk2299WHsqB/ZZ9b3TT+74JSMbwIpIVHHZnv0RLVxuG6Ri
WQc60mOjbRq+Vt1TARxHGQ3t4nkR9AICDAw5LZGnV8mMair4hPOyGz854IXgS1zffDmFNygqzH8k
COtwQqKneQRXQeo7t92CCIxUr1RZs3gVabuxkVTVFm3imTjBZBld7baW3cMHWt5YechZ3VYJ2fcF
W1RlNKoSCxvG6Oadyyy6ZLPE1zQaC6g6atisWAuQEqqfk+hnmHh2+RD5f9PFcH4yhmCDMjvpNGNe
CtFjzFlFXiyx2xLlMoQgl2Wa2VjtiJuardsIbcD7obv7T8ch1udp1g0x0PnhGurRe+nSQXLcy0sw
kX8DVoV1NQNb6Xk6jC78vVFvww5Qt84mmmR9M8s69UfI/Pczi0aG0jUyPse49XZMn3vyNzE6QEH/
/yIEi9lpedMWJb4/kjVJ7vK/GECEIv35vmAlG0zSwUdjk7TmQJV7O/6sRxs7/yB/1VxtvBAjWBLb
RabdofM2RauUbAoLMZXkuBf9P7FhCNEQg75RQWND1IiAOYGEtzOA1/0XLTYkxayL/aVE2H5bcxft
+5ko4W3WoeqY9AQJgCjdjuY77z61GERvbMkTcFmB/6xI0K3C1uIe2MNwI9Enq/QVa0dlxE+yTRPU
S2+LlBYWwtCePzBnhbZ1UJbchw2Y392/sih/ViNo2sgKwC/9zpq4AGtG0cOXQvwsnotlArNVw/+u
hk3yvlIGPG9g4BkNIuPBKR5L9mi1H+9RJWjmB3oyqufa1bDJYOegkEkHGN94BUAzVXbui9HfuQBB
lW13crM0hCNs6weaf2vLTWa3QOt+4faBNN/tLgvKTrKopb07lynoNDMNfUicrjpaZF0UXkjXur3K
6/fbN2dJ386lCCqNGklMtRYr05V3Nm7SHP3K60QLJhkCgmw5gmKD9T2tm6zBq90Njznv7xmr15kW
mx4F1drtRc1xiRgmnS9K0GzbbkleciyKlF5M/ZDeT8NKH4JefXb0021ZsnXNG3zmb7QhQqNAh3Vp
ejAmaM7dTsMjHf4iyX2+IiESK1q1McYMGo6xI7sCQzKSqJInzvJCANg7DyQDN0gIxjSmDi514BFa
y3ogVfWiOf0mQWQJMKO/6IzChf1Xlph3LNswGrQ5Wqrvoq2Kbt3Uk/GLLcUB5yKEgEwBPoqet0hh
OPlG40+O+RdxwPn3BZPQRkk2gVYFwRIAbFT2takjyYHIViAYgGngQ5vGkGAfjcnTPt/WW9nXhYvf
ogMIfQOIJ/NyYzWg6PsLl3y+P8J9b8ERHlnRrE7qVmnfLPpcV9+SWFLTn79yfdP/KJJw00lstSnI
HKtjVD7n9E1NXpRu9d82SrjgyWjbaMfE1RvGdWT4spryYvrvfKOEq03UkHZuiGNuKQ1YmgQRfYvR
vldUOyV/Nod8jZZaz7G/mcN9pz/G7k/DWOdgVvhvyxSuf9kA2sEGfPuxRT8Cj9Zqfbwt4LZ9QcPT
paGMqqo1ovkBo2uHwdwm+XqI91r6dlvKbbVGL/allBDh2VTmkGLgpWdsjVESAsq+L1x7DbS/WV3h
jaQzNP3fZbIuwEWFNtA1ix4927HEFgNMyVhOVtV45uUdGjkNzxnqb2ElY7VYXMaZGGEZZaLpo2XA
azX1c528h0Bq/4tzOBMgGK9k1FMGdAvEsRV8Ff9plZ/+mwDBfk0O73k3YAX5EGgTEL4l1ndRXQHr
BZ4RlK5VcR4b5PRoJQKYCbpn/LT2MmujKausl8TgMinz38+iB11xkOtuZkeIlvtBW/Xkc4mQP7Nl
lUSZIMGKuV2RdHGI7YqiwWuiV7N47QATOfZvf3EsCB9AlwKzBArZywWBI5baUwqzPynokTWhv1Ka
58Ur8q8ITHdeiiipmiXhBJuvukjteFP4XsuS9YvX40yEYEVyuwuBKohbTr5PABr4+V/2CGIuFxDa
ijMMI574PHpBoxmVGFrZjxeuXq3UJtMLHIFibwoDeNmSq72oSmebI9y8kBt6ndjQ2cLaOOvy88GQ
VYZkJzz//exWRFWXM2suS5PMH9MnVHNLmTda3iQAVdkA6Z351y5FqCNHAw7BIlCZpr1PpQWDxTXg
AoBIFy3XsOWXAhgC0DyjDHmiPPVAu+FZ/S6xnvpYW2uJ6xlJF2jli82/TeSehg8VZtZS9wGdg5LT
kv0O4UIaPWdZ01X4HeHzyNcW2DhkCrG0lw5AMmc0dJC7iz63SENekK7P0eijbd2sCMzm5+0bs7SI
cwnCjSnDKR/ctsuPk/ErKp9MdmcAeOGDMhwk3YBYodugGAK2jHBtSBbqfTc25YlWSrKNy8jaIdtj
31Wj5Up8izYf/kXY+lsWcZEXQ+/rVSPhQAHflZVTecob3U9TDKwMPjA5gjbfts1DmxleqVC/GUGm
w+kLKA6SrNpqSfFg0soLbd1vEorOa1WyBVfJAPwsC1EHuouMGTxB2IIahGejUnXsFDW2Z1h8paSv
JdpitfQndyQv2isrIsgSrEjW1Q6z84GdHOc9dqmXGaUfp7qXTDKapSvlESTNfz+zJqNqUcZQ2z1Z
Ubga49SDqq566UDM4uY5mG7Dexj9e2I/P0x6TtqSsVNq/lAq5ufaPolAcT4pQVHKuE6urhzWhFFj
qKmFf7tqZWZ2mCbA4KlOwIN+IzzZdTSWKKlMhHDnAMdrmQqKP6eQl9+o4mzbMJTkaRZEANAEfGT4
B/Ofv59GZydjjh0jSl5UJ05Vv3p3ikayhgUluxAw//1MAAoOuqakZXXS09Cj/T2sxnro3RWR+dzr
4iaAQM6XIsRXEYoOmEqhOJBpT7QYqJ7cA5aGl9VNMJV3oBRYp5wHRhZvWjf1aP3RUh0AOxzwlYB7
b0bfE6eHGCntroz78mRMxV2Mxbaq5OWzoN9zuzhoxJDLd6/oKu280shYx9VpGMJNl+qDF/aT14El
xcsbEnplQyUSF9RjHuTWTOSk0OkhIks7ihPFaQiJhaLDQ38bZNH3kgCQABhAZJ0Ha8VZJbtDISYl
pDy1/MsYs1XnytCWFhTQBZwTID8cpNQs0aJy2vESg7vlieC5qx68QEvebrut2X8LrgQSXIxQg3Tr
GoorI8B8H0q1PCVgKjNZ71nJ94I0O54NvgZ+XM1ZDTKKoOVV/ZEpmAY6cCPDUBNc5YDBRvOFq6+J
Vvhk2Nxe26KcGVUBGmcjlJr/fnZ9865qgRrQQqnR+tSD+nMVpWiN6yu783MANUrc34KjcDE5Oncr
Y6YRUyKX4uKmzTKg4tHT1DOUW7JVj44kpn4YfA+AWIg5cVeBM6miEHopRmlpobihm868RmNQygbw
lpT6/PPC4ehRPLVAhU9PVVYX+5qY1b1tSdN713v1u+kaNCNzK/wV+lE95rqCXvn4xPt4rcTFCmwY
q1qTIX5eB0oYhbQwY2oCWB6obMKR1MZQgghm4KesbYLU2I70ix3fE7JT3XWRfbutbtc7B2NA0Gw7
wzoAckGw4Y2Vt5MVIQIcx8hv0XOdSNzRtQkFbRCwcZEXcdBNLo4QdHbZtv2kVOhzMdekfyuzh9QE
js70xe4/f3gtF6KEqzP0ScXryq5OueW5ucdk0xALe6WhLxE0a+i5BiyVECpGRgasMHTDntI87D1H
sTKvqQvJfl3ff2gN4EJgmh0ECCL0FdQqHbnK2xN4VNRqbdWY1fYdGbTbwlIwpjBHvZhaRVQjvJAa
tBZqST/FpzDs9ad6KPIVcZJKkqm+lmIjlYRmbgQ7GIYXu+EIHmFTHbLwNao5CcAXUDdm8NEzvxQh
GBZHjZVeAxDNK4lf8uHYbP/b5wXDEip0ZBwYha/Vb63N6IcnhPB+xLiIO1dw54qxcNnNguTdwJnz
GnZsNT5Fjbn68AouBAiXwjKAullHtfM6OVBXB3RyH63ZCisQLEgN7kMTrw3ndSibAN063nc3R5w0
fRgiFrGePr81QFmiWRi3vnQhCe3Vsaic/FSMu7GIqWeMyHfrH9fZSzGCQo1DX47A8slP+obFQ2Cq
MrCL60uBLjmM7SDBigcnMiWX6zBGXZ3q3qUnDXkPZ9up/Ydd+ixgzkTihiPQE0+chCE1WoWeSLbv
uk+p9iVpj7eV6tpIwV8ALhqojPOQhujOi0Yrc+p0FGfBMTzql6bP41XlUokxXNirCznC9Uu1MBvd
CHJC4nrV1ySVoWnKBAiH4VC7qZoRAqoB7+TB9LVEMhF2JQEwiSZyHjNVkoFwWDgNGjFj1DqrfwVK
Fp7KgTPJcLKuwhJIICrmoMF0i5kzcRIod9xycLJ+eDXbgEdBZK/6WhKULi3iTIR49/DSSgsrhQgN
hbm9Kxusv1KnyxVckXzy0I6cHp8Ptfv2Vwjiaae6Lz88QzFLgYVFJAr83iuStYzQ3AJpw/Ca3Csq
yERb2QDb0jLmZygqm7BUV1N5gzo1TWJM3et46Ky7LjyF43sro+q7HmaFp4CJwlTmPDB5NR9VQHxo
Ob2O4Xp4jJ7s8o75oC99nlpwRAO7V1HCtTmav0qMaqmKzOFe125/yyfIlwFTY8ZMurRfBZui1GG5
DiSKzKuIFhjGNhtHHyU8vzfvq/ixGx8SHoGldRMCb3JIthZ/aWV2+nqz523AbpPfqP/iwyVjMR6A
aacf7TLyOeCKmzgLbMzbFcNHY4B5wRoenGBtxXaLLaIMMwlqzEb9SN7VbquSj2YxhM/Pd+/swTf1
GjgeKnze6IcV2upjLmOFW1YZ6AuQj1Ske0Vkb8KUxnEYwQp6PPD60isxBB0mK9PFbMIKrcKVtS56
26uk8xDXtgl7dyZ5fuucLS6cempkk6kfG/W+nh77aOckh9u+6No2QQTeyViePsPSCfqIYUvWlrGu
H5PG62yfTsHt7y8omq7iSsPbAWAP79jLJQCQI4wqhOwoaqw422a7hgHVX+LoFvYJGMTIbWIJMyCc
sAgzVIw4MQrzqNT9XaJ0D4kxPDI2rW+v5SpxMqPHg/jNwdsCvD9i2E/rWOWaWptoEvvcmnfE+MUx
DhO6+0ZfZwwNSapskHjhdNDzpGFOGdcUU0bCwhifisItDHIsk9iv9cPAJPnUheNBLkuHKcA7ExUM
QcOm2q4HFsbWsYkPfTd55ZcaLZ0Veb29cwvrgL2dUXxNIARqprAOYky2XWYKOXbuWld8Q7IK2eeF
VVDdZUja4vONeiDIvtBJUnpYEgC6aRSogcUB5FEhrK2Zm9RqGJKjVZfeD5vKeh8WFHjO+Klgz56L
KeI5Uzfs6qLNrCMdTnUSAu1AC1z7w7EUQPE1qDA4cDHRf0VUk0+oU5WDdVTRSe+Wfhb9+PAp24gO
oFAqeHCBQ3l510e9SLShZ/bR1NZtHJgysN+FU0AOBLuvujPsvVgvKXS1N2Kk8o45ZnFQVlylq48u
ACjWmBWCEYEQnMblAqzWZdkAdMujEQZN4bPsw87q4vtXgWAIR5UhnXBUtR3/mZUS+3R9mcEHheaT
+R6DwNQQ9r9w+8bmlhYe+zzxmDs9uUPzZHdfbBlpy7W6Xgqa/37ml8zaiTsgj4fHNFqV98qwkvGj
Lq1kBi4Ha7NuXKOJDroddxHL0HTiFr6WfrbMU9R5WqNKHMe1RiEVBRl4YgDc4grwhmN4WkvNKnqd
TL8Id7F5/LBC4fuouOkGplcQ9V1uVFYNOmtaHr0iMUi7bSoDvFr6/YiqkMRBHgQXW1BYp8cmlUYS
vSp98UL4cE8Bmih5EEtkiEpbAGEmakDW9jpinrZX164t09trCehMx3vesQluNcLiy11y89RVCldz
jjxA7zWXaets/S/qHcgSnH9+VrYzbTX0pIiRFHGOI131+uAbueob7RM3bD80ND/6+HMP8hCNgE8b
8e4VsCSPkop1euICTthZW9xdS+z49e27/L6wHsudsqaoQqxnAhVMELaP6sf93aUI0V+PWW5oFCJ0
a61wr9Lvbt+L+b8Xj2SGXJ5hvAzryp+G09BEk02Voz4NgNNH3FlunWjbh09uGEkiXGG74IvAh2ji
be+CznDmmro8/ng0FNTUInc/Ro+aXXhN63EZvqCgwf/ImKvSs1vSkUu4lMFctXSKkrp7Wx2fjWju
m7Ely1gUMY+ag9QWtl2EInMba4w00jn7WI09cBRMSfSxi/7PIs4kCOkigLraWR31zr4CKAYcyPr2
mS+ew1xxxDUHMYU4LYAaU0/RauvsqXo3dD/rZKvLnmqCWv2zAtR9USbDSw3R5uUxhJXWa1YeQgRT
U59mYAQo+kwNAGem+nXd6htbp9r2L9YFfCckp0A3fNUF1AH4ugCSLISOndeRXdntBufXbRm/T/fs
wvyzshlOz5mxvRG/Xa4s4pzQNmvcPV4Dzzpzv9Wj9mki5lvO55Ywuk+T8KA6fE90ftCUej/UxpOr
TSCMzqYAmdRPOQqi3Eg7j5nsIXZ+AWll8BRQhd3+pYtqiproDFGJBKr4nrQs3qI+Prh7ZVyr5vPo
SK7Bb3hCcSfmtgUw2gBM3RLzCWqlge4sxk4UuV9rfp95pnnHRp+aR+DRsM9qua4Mjye+qq8m/rGS
zO9jOBc+r/7MlTh8HOvK4O4+LSf2zWU8W7PUkVlHwWFdSRHUODed0kgJlkgw69ROtqe1z+60LbIn
tBh7biwJUsRZtX/kIdiCcZzfZmKU0qMbAaNVuPhWiB71yXRjD13OWhATmwc1rTXPyZpmV7hTs9F0
5txBl+rX23qzdHUBNfvvbxCcWpZYjZN0rbMnvPP1dIqhpy5wSnSPUf2QERbclrdkjRyEysgCItV/
VSjsSpSVlCpz9ibDKEvKvCQMgzqSzRYv7y2A2eCEUMJHFHipMVzVCPgwIGeIiqeIoJNSrcsdR/OP
1xnxc1vaX8ty+MJD4ptNLtnUWR2v7sqZcMGiqxydLKWbOHtjch7TOr1z01zScSO2Mf1WHjyJoDWA
mQcOiuD6KDOVgta2tSfqs1uUwRTe98NBn/aYSvbQNqe3/SrUXR8wRRuuySaeZrUQV4ieSPC8oUaA
Rgxhe12HNyobID3v6rUx5b9st15PJAzyTJYqWTzKc1nCblJrhJvvXGtfTw3zMFu64ZH5qhfTK+dp
7EVDeYeJlbU9qJuJG7L0+NJZ4nGNXtnfaxVTEHEMkCQ9Vax9POyak8E/luH45xjPPi8sTg2zekpj
fN5k1FsT/N9H75uOMG9OBM9ggnhkX94Dhq+DLKS392X1o+C9P+Rbovy8LeN6iyDDRlsgCjoz5YEQ
tdYj4Ri96qw99VJyp8vm96517fLzQpbJGvUyoi4+b8TK50LnTxErH8CosWNWJYmPF1fizCQ3yM2B
W01Q69QAMy6LRms/zU2BGBekP25v1bW5xVrmEgQA2fFSFxvlFIAGkMJsrb2VbyKMb7HpywC32VU7
w5GZ2sXFnMkS9o2VU5J24Dfa60W0LtGzTNzV7dVcO8zL1QjKFTc1HzDXZ+3T5hDbAUAk/cZ9bEf4
sfan80E+B1wVILlitg1XEew9V41MU2bz2B5Sa9+l2gML3c3Uv95ezz9wWZd2bU7TzZlGsH2C5kSw
qpEyOgM3x+jZKlVmA2rRKLYA/EKJEt66AYdES+4iUHaucr2vX3vAMgXpwKI7DAUMXudG0zOQ4cid
yrL8uSiqeB051HxPkxQEZwVwU2DB+vfWUcgLYle6BUpptq0Mq/OmyQ19BhqCAJjpMVrHEY2uqKqx
FbVBYdEUDc4wjM1NOMThA+Os25R21m2zQs8Cx+LJ3mhi4Oo3dro2OvCWAZoivgcXex379tDS+9Tu
Pte19cuG9F2jZeozt2q6znWKDpfM/TyhfW5TZ2kXxDWtHpTWBMtTSM0dyr+gBw5Zh+iuK0cg3lrR
nuQN9Sc3yXyGLMCaxOm3YWwoIFtivOwrow1MFipP7lj0D9RN6Kp2eLfTKlqt3V41gynpy8Ayp/Jo
pMCvVbqKBmSC59KTOF65YWqsR1uvXsIWSIFxR+23ULHKdZjyfAtAebpmrOl3FUstP50G/Y7Z5qeK
DAB7NB3MSpVTdLDVsPPBVsN9rUlQm621fKcw9VuEzpugaJRj3LXTT1cGFr90w2caTQP1EB1N38Kd
QCIwMc1ei57DjqzdjO5ApeNR3Tw5Y7MptE7iP67jKXSwg9UBcSH67q5eQdxuNNJrJHq243idK8U6
bKJdZn+w4fL33YNnNedONfwj+vuIq1asouUOU65aC9To+AGHv+9ba337Bi7ZLJT7MNSAdP81PkSX
xuAAQx/uvnTK7yYBOjDXQknotCQDsHGQ4iAIRQnm0iXWXAfroNsoe31UPN1IvTqTZIoWQpa5YPWv
iN9/P3uvaG1uwiu2yh5YZ8BrqdzOQ+vJNuLuSWftwartoG3GO4As+5FCJNKX/CWy0bN3cWa+S8GG
IZ/gkMSuwv1gZ+s0+1pxusrGr+kk2cdFObaB2qUFniCA1FzuY8IHo1XzKdyzYvRoc3LRntDaL2bx
6eM6ARlzFK9D/XQhRKrGrGqshob7MFsZ9JF+sMNi1u256ICnAtTbUcVeT9BSJh0C7HDf5i+OV+Qv
t3++WMf+f9/HjBoao3FXxZdzokyuU4SJsodp0KERneEXihHdT3URPbYG7QK1yR0vjjlYDtEwExT9
4Gw1w0iC279kQfEBeIYaKvJY6NUWo5t+AhttoVNoZRPYj1LQan0hHABlE9JwGLhE0k9UvNKse2Mw
jHA/8rha6cAL80vidj4pphTRlJZ9GvuiCPSCORskdSq/BlPlpkpUAosdxj84XNZ6ANKYbzcs9Sut
zTYAavvs1BHgaLUQfobS0ctLJVplVfsrccku6cjPlrbm49TobdClID6wyShrTlvYOXSu4ARh0cGl
I6q63aAEULGa7B09DXj4wLUPAqzNSnIhYf4FZxZjiNqpa5qW7FXzEJHGS433Dx++Cd4J5LBmnqer
KmRjorN84ITsddBPejbQSf7i+3OzNECkMD4hbpFRoBGlAez7Pm88vs2//7evC9tT141rtBxfr9hr
AWamRvagXdDdmTTDQlg5Y6qIKUy3HY0uKpi1rzrz0RzafTo4JwAVvaYg2xrtaDuQ5oNUdL/PHIXn
eRgTKO9X98Xu9V7rUkYQ0DbDj7Kx62PZDdGq6DCNfXv/rsIEw0YmxJxvJxoo4Fov1Su1lFhJWJsd
VOO+Lt6sbj21kiKrTIRgpnWrVLquYtkhLsburtXBcFK3cbYvdefjb3JE6SBURNYMTvaK0zEN06gZ
CaJ024uHEAA7sgbLJdcGdZjrSCCQQGX6crvargzVuG6iZwzMeqU6ebYDHl27BAb/5vbBLHkHGA/k
r8GQAaw98WTcMhzGweDRs55iJDcdNojvd5VTBcj0Am1HDZq8P9SW+ZVy8PBlqiSzenVqc1/CmXjh
1ADJ3CZDMuDBMzqfJ6K/kZhv+k6GYrEgBq4BbdDG7IEwxHW5oSbTiiRVnXCv2IAOToxVlNkHtSi3
t3dzwU5DDPqqcK0AvyFmO/Bo1Cebw9UaDsbcstRnEgH6XLUSHojnEsSqbB9VWZ/hMu0xghAUwLAd
TL30S8N+zifiO7zYtY3i1XoR0EnbmHb73BFnN/buNrKKO4u0vhLXG2foHzWnWVHwbmlgvLu9C4ub
DUAS1Hrwlr2q+GiEMUwxOvDz1aPlBKUWeWyUvDsWnjloB0EBXLexH1e83VlN+rFSNWU/ti+heiqy
LNBV5k0uWefjy+31LNjmeRTHnedw5sKlcBstavakSLLoOalwquy74lgoWG/aZDNi3NDiH08C4ZGD
XjOA6s3MsUJcm7YFawhxlf0wPoGVlv24vZpFFUKuDOqJ5Cm4AgRbjHx72XR6r+z7gWg7JbRUPyZG
46dVWnjpBBiLnLv6YSrr9CG0Hb4xUSAMIh5+gmuPgqk1wlVuGNnRCrPw+wD4C1B8m53X2wpfG6yz
d2bNouPtX71wszBnh19tzmXEa+KGeuzrLnJM1Cqe2+qxOtz+/ILKIvzBhswtG5gfnP9+Fv6YDe3i
toIrTC3z0R3iDbFghibZQN+CGA3Ryfy4RKcRhmMvxTA8WMGkgaPlzgmYV76hZ14dKqvbi1nwHudS
bKHyTUaF0iohyl7VcD389Evb74BH/xdC3HliArO+iJYFLeUOYdZQFDB1DXED5K3ygCd9GIR1rq0c
VkeSV+XShUe2D7E9EslzJuBy66Ys6pFaKZW9YqVehTpR7/7K6BMHR1WrSi78siyUNWZkAzxjhQtv
GHHuNiXWpszZnzbytLwNysnCk0Dx7E7WabNkXwCz+q+4+e9nypeZpV6RDEubUuJF2sYdOWgy37h+
SGrdk87KLYrDWAUBJoBpXZH7GL3mppjfQP6hwLAO/IBHXW9jEoDTyaaPFjYSj1vQqM0lgLkGcLky
0nZxzTQ80du43ypR8qULjU2vJKu6STaA7Zc4hQUjcS5OVPy6T/IydgY8ACcQjD61+afbOi/7vqCD
md3k9mjh+6AYRPIccC23v6/N+yF4dzCVosNRx1wxmlYEM2Rz1Wi0osUCGvOHbgdR6U0b0uGNuoKz
wfRW0sOB99ZKzd0jcLO+qHnnES3Dm9N+G/r+gVXVNlQTyV1f0Bj8LPDgwVugUmvP+3KmoNY46GpS
4mE9hesOfUEZu1e61qNxjDHLHHOWlmQjFvXmTKCwD9qYdtRw1HDvKN0joe49utF8xcUDexyDSZEh
Kf/ODFztOyqJaF2Yp3rFlBxYQsKCTj32vSMAISvaR4AjrNXmi5UdS4/5xthvjLDbVpO5ocCKQErN
khjtxT3+3V4+T6lcVWZGhceOqczZrCT0TOUJ6LQdBln53nXfs0LiTRf1zDRxlGh6vWZ4rSvwD9I5
RdeqwODJyMrRHiI8Ac3EC2EHcuf/QIqzeKaw3Eh5Ir16NUikdY46tmUd7mPrpRyoV1lakHDDm0zN
s/nBHj4540YxYw//7aprXa9rCvDnJj7G5nwFgB80j7wyRqpvegQqTuBGvVdr5lPqWJty2PK69vPJ
8Buie0O4VXrA5Zg7m+0SdYSvQO8U35dZ7qnhxiFPKVKvUf+UJF9JuCX0ztK/Ku77SO4mdhcPfSC5
10uHC/WCyUURFxsg6HMT98g5dUm4j4YvTbfKx32BmQE7Bljn9N0aC6/VtrrVPSvkqehTDJrEeHaN
K90dvKpXPUtNPW4729u/Sl86kfkn6Zh/Q7gptpaFZjZaWq65eyt6HHQeDO27i3cLBdsvY8YKeDTe
qK2raVdWXwwdPmlsPZN9VtTJJ2Ramem3qMEQFfhEp+HQcScwC8tvxvXIMY324JZmEDLZQ86Yt0q8
qgDbsEAbDGT1q8cFD5ndpilx0XYFkte0WsVQGRb9Kvop0LV7pX8rTKCAkXdePZa5vaLGqkMaX483
hrrOzRQ1EcNr8i/EAlJyuNOUbJPVT5P9WnWbztw35aFx33oT2LxfOp7dWcWPnA2oFznbKr67fQAL
PRSY7UCDsIPaiY7UmOAeHQckEHETmmh+0bwuflKa+5zuxvpAoPJp9cbZTzO5Q/WUShEsrs4eEpFw
nh8081ytaPGmqCzSKEa2RO2jgPV8o6apDY6yEpCeqfGjjYrN7cVeBaWzQEz4mXgTzs8b4QpoPSNG
6Fb0QJP32LrX4q8AefYS2QN5aV2YaQLOK7TjGgkmAudF3rYuPaBro17zOF9XTrNzqv47Iqwt4fav
28u6Ukcsy0AfOeoceO1e9VCxyeij0LXooRkt7qkxfW0ic4/Jp4/mSWY5c2cx0nSAPxLvaqbnCIyn
iR4yIGDVDXzDd8bfb6/lykoJMvRLN59GSWym4I46IJj7YZrR+2RY9+h8QG2df9eBpmahh1vi6Zdl
mkCIgU7MeESXMidUqsZyMClUPvGa+Gj1VcCNLyhdmd3OaWTV0cXjMv4VJ8JJK9nYxRUxKIaeogC8
2p6KMdDob5QCuCDwrcgD4chmJT2LlzqFRujarLNDplO/GID8PrqHqZflWZauFFpqMJuLjDrG1oW9
650x1Iy0qg60seMXM5rIO6BUN137moTIGt9WjkVhmJCZZ7msuYf7ck0jKaIMkXx5GOs6KE0UE8vk
zu1zb1Rk+HpLomxgO6DPYsbXEQtWmVkZSZs31aFtYI36t3FmaJi+w6vfXtKS7qEzCfOdCLjcq2de
TsqWGoZSHjBxoq0Vqka+MpG1k2o/LD09wsE8qNz8IJMiBh1mWz+XEjFJCEAcwRDGStqodgqpXH/Q
lAdXEqtfvVGEz8+be6Z7FU3aImFRdQBtdBqgkfP2ni1doPNfL6i2lZaNopf49Q7IORBidYNvSUyd
bAXzsZ2tICVAF7TmFUzJSmnWHxwavNp/8dakZp3XOT7fAm78SdM3tzdo/s8v4hPsP+YOZhAJoBdc
NaOp6O7ogIdXHbgybcr8fujXVf4pLV8wYU2AjjHKBC7clnmIFxViAKJgvnzezrPtauvBKNq0Lg6F
ytCsyyPlwaag5XFLXQmiMdUlGrAoD9MbACiZp9lFqzPUUxmydoA8d50eUbD+WTir23v4Ox4WNhG+
DrGJhQIIMqCClpFRSyyli4tDbuUzrsGQKn6PO+WjScmxq+c6VlZpiaH9zD3xXFnVJNlndCSxjyag
nj3rBHXeKvkf0r5s2VGc6faJiGAebgFPe6oydo03RE0NCAFCzDz9v7T7xPlsmTDh6ovqmx2ttJCU
SmWuXEuDaLWnd+dqnsfnzk1zwOL7hJ2whCCCnlxqHGAHhKsMTf+gklVfmGFlIattdcPKjPs2/pdD
XJrgSmu67FmQzAUjH/KPTW0n4D43YufQxT35UvIUy1wFkDANKXIb9jxvSrxyep/SkSJUTrx9qqJf
B0lM5QDIXRxifciHhBYl2CEGAzkmVJV8pAxj4ut18X1wO+2DWmvf3Sr+xjJlarakaAE+zHIVdGOO
nqAo1PTcLxyz9A3i/qMZffzZUFTd98bE1jYIzs82a8AKykxyVLXUoyGxwRcfzyk/EA3SEKmWaE+2
psY/vFzXobOUEC9Q8kwPKDh2ngrqDKHdaNzXmFK8FeNkhEOVD2+8KBx8l4Gv7K2Fow9cItKjIt2A
9L589J1+pAZqw7gwu5c/RaOtJIgW9i7IYwAkAtQCjcmyyqzVumWRW2ZxTMwK/KHftfw1G556fMD7
G3jBSyKZgMMPnAMiALmaS4a543GblUc6QXc0f2HcBeBmJSO68LFw+SNjjTsSBWNDCtdSzYgHlfHi
WKSH+OQ8yF8v/CQahkXHjgnurpsEbzVZc6PVCj06yachj32DGSvHfGkCgpgITcPGQk4fOpdqBuau
8pjVgQXhh7W6zcr4cq2MFdlUxD3GN72Nt0Ga4P4irw0vZQMTL48tkCuVR+cZqO+WhPeHFz5O8oEm
+BlEUy8KwTc+sJlowtOc0eNsd0HDuoNhfEBsDld3UJU1wfeluVwakw6eO1CryL2KHiftGfLehr6S
cFo6eKJQDogDKPpcmW/AzIvRdlG7PLboHM4bvyOVX2jhWkfpwrmzUCQA+SiemmC+kpakT1sDGdoC
R2JOQkMrP5jc2sej/v3+0iybAZwK5Bbg1pKvJwSItWKZWXFMje6IfKA/DPqeWdP2vpmFUAKIEPFC
xya4xVYm6LspDDXhxwncDLrXbeyBbEztNZ0/2KT1437w4wdb1cWpF0uEGB+pFTBVSdERMcERxrSK
H9OP4Nvd8Kp6/NALbjsgA7FIIFGUdlrhEO46VVUfDQaskW+tpTYXjg3oGtCQByJVHBpZXjGDqF+e
tzo7WnpYRNH4mY8hCe4vzMJuFk2fgisAgB08W69DrtrsNEpozI4enU4920wZARZVcf05/5uvhRoN
eKKxn2+eQk6pmTUZMZuxYEGHf8f7M1k49xa6Z9CqDiFBIE2kAzM1WKJSJdhiKQj0w3Fa+1SLBtAL
rwtmRmT0pU+lKvDwwEXzI3K2dUjx7/EJ4D7HQxHuC/e6NAGqVZ4zFBwfyNH3XZtuDe1w38LSYl9a
kK7Z1qk17iY9niMJ9RNHDxE0bZT+Z+WuBA1Ln8pDi6eH1zyyPHJHVZrNE9SDzPqY/KjTvcdWvMni
8IjbkTYVOGpViqkdpU/UybbrY1N9noS64lqrz5oBaanJkLMuNWDAhI6WuotXGBMXhgfXAfJEaPER
vcRSAsLs6sK0a4Udm4z/YzSI6vVyBVG8YAKRv4pkCh5S8B/SZgIX1wxcxMCORge0FaA1Kyu8sJWu
xpe2UqOpXdpSjD+kzSFXhk9I3mztONsjvff4al+Zkr6WMTZIDoE0BekaH1yJ2qf7h2LhBrwaXnzJ
i0dn1c16xdE1cXT4Hn4vBiJjeNz1IWMMSQyw5AOkKK+3kvEiRft+dTTtChUxVN8VDzIH9+exuCIG
EMNoXQaRs5x+LJxOqey4woqY9QZEdN8b09x2bbGJWbGCT5Q2lwDkIy39P+4DafHHLKd8nMB94DYR
WGq9ck29YMGA6BKErADyWWhTknZv7PSOxxQrPrmf0XeFXPRa8nTJwDt7HKSlsCoy5ENNzB515jY+
NU8VQmqkvleWXHiIi5D3nWTr0oC0qzhEHhoeN/FJI/ku6Zynqt9aRcj10NbbfWy4K4dE2sU39sTf
L3Yxnv6U2jkmRC31d5p3+ywt9hOlf+5vsqXvZuJZC7Sohp0sq313Y13yrMC0CD0a1Yv9mGN8nwUg
orhg8Qh0kH26ngUpzAzaBSw+pc035GRQU1pxW0u//9+gEDAOsDxJG2vINKQ70EJw4v2pd7e1vvIq
XxrfQYAAXmVrgYozM7upsxvPOhk87LUAUL77339pmdF1IAhwbdx/cvNQX6HugIK9eaLoxc5N+qIb
3S6pvcduj/d1uDQjH/CUV0MHuroThBzUX+paeCC5qpvhJY9uWeksKmzmqZzroM7Q/uaQILFAnLMW
dC5+L/BowFu5KA/LDSktJTmpUGOFRvL8U8291wZCpS0hj72f/50QYk+I6aDf9eaB27O2c+oht09a
j77NajtQ528W3kMLqiCKFnI11yeDMS1j4wD6NmOew5rVId5P05oTWdq97oURKa4y1YKaQw8jKJuA
KvpYZI/lw//9ThcGpLgKqEw3TxIY6KYC6o7oF/ubhbgwIDkQtakgJik+E/LLoffqeI/zq6HmC5jB
O1s+gG6Sn1WBhDbT2DFORjUfhkzZzGyl6rGwZa8sSCutm30Xg2TCOMXKl6nZcLp/fCvBuRrwUhYa
TG6Qm7jGmK62mX1K4vGgOHFQjTWSySsX0sJeQvCJFi0wYuGfnFjQmwydGmpsn1j6YqIC+vhNASUp
EUwBXoxmefX6PBR2E4+9XtqngXx2PygPtviIjQqWR9Q9EEehpibfE2mlVeXQYR+Bvtb4nk0/77vx
BQcIsBKyLoJMyLsJPxLDK+jMFOVkf7etPtAo8JjWFFTeGs2/3D4pJoLoFtc1HCBApXLisNIcOs9o
nzyp2bxRh01ZPqv1WzbuMi0PHCNUQdDrVivXx8IWxisfwS4YQ9BbIoMXZ52rSp3P3mlIvtS2tTEB
5aMPwqjFzK6MSFd5YqgzSYSR0vpQbenDUl1ieLxdEU87GtrUJF84GaqSzgTDO3n3anb8NU/VTdMX
ryiJrkTuYigpVkTxCdIiyCeiAVSmFs0Hns9ZF3unGdVhx/tp21FMD8Znoq0J9C0sjNjOArdigS1c
pm5W7azluFwQuPfTjoPXTeOQ1W3W6ni3Zx85K80Gla1IXN6wXI4KMFVVX7Tn0vhd7Cz26/7pWRoe
bbKCxNtGbvRdaO4i1u2qxBnH0m3O3vjRTQOt+o/jS5dIzObK4A3GT9zA+cQ+P/rrbXA+IQ0ufj/e
NpJ/H7x5nMfYSz5N6oFb2+bhK9ZBayzYUXE3AY4l1zS9IoYCipPxc7937GLj8Wnz6O8XOVWQyGKJ
keKRQ1BFn2I0kxX1GYp8XrpR44cfl9fjS7FnqyZ2bFq0PudK/lr4WVmvGLg9BOIRboOGDJxJ6OGU
ok8315LZLVt2rjz2o+2mwOuFtqC5klm/9fFwuMKBoKYlvLBkJoXqoFr2tDk3w7fcNIIJmmExBAaK
eo2g+vY8vLt2G+1DgIAAQ3N9F3qcp4PF2vac9rva8+s2eHTFr8cXH/TivGVNr2RGi/GNJBwdP/v9
34aXDsRouZ1Dh6Y9K+CMt75P1hrjwsL3ARQaGDrcgahkytlIe2hYHbtqey7K1OcHDUifh2cgyDAE
DY04EXKtpkKXKTKeDT2T4muLntNvDw+PbmkQK6OIiQV+x5FefP/Zdie7YIycOzds2s3a42XhPFwN
L33/LFEQoVQYPqTW9/pQdv/x50s3KS0aI0Ymkpz1PN/+YG66vf95ln6/YO9ybfg9iBlJDmOaNH2e
lZycaboxp50Wb0Z9pT59m81BY7EGrSQgud5rDNcnoPMKN5kBK4XEzRk9Z0ELKpiWAL3oOhANKf1h
TYh7YctCZwo0U/BSgpREOnJmX4HMyk3JWQVmukwPvD/f/2i3BjxBPyJoOKHjcpOCHpoYataKVZ77
/IiUZPvwI+Z6eGH+YstOWU7Qb4zhZzJurXHyK631M/VBjhPEgNdmpM+EE99UePiX59qvSDivIcRu
Xfj18NLJmON8wEMDw1Nz8sFUqWym7itKWw+7D2Q5wciPtwyiZYAgrj8WMM0dSTM6nnnFfIdmPl+5
ihYWW3ReAxaPjN2tLklFQTLQ6WN3tgOzA5Lz9PBeElSZAIohJMDjW1qFRpkNF4ij4axlL1XhBWlS
rhzxpQkg2Ac4TMVPvZEcAfsxn6bGm85Z9pTsUu/hrN37W+L/Dy+lJVIyJmnSY3jd/tIV57V+mFsH
hThMh3cC4SdeB/L1wNmEGjtYsM4DunyfKlVD60buoQ2+bXn7IPuF4F/RIZkk8PBwhjeYNpPiXVTU
xnyutcNHusYUK5+I99ER3oHQDVk1RDfSVtWmYSasns9uMbkf2nRkEdoOmp1dq73i0zyuH4w9ENII
pDgKfSjfiv6ea4Od68zQdcyGKP1auZukXnmp3s7nenjp7kihtEcIx/DG5PlZ+1U3IVC+TdfoUOX9
K89C+mw5GBC0xIKZ3gwYautr7HFr44u/X7hbPDgSr8kwfumB9Xh6bujKq0LewpgApL5w9lBfgtqu
zAagxXj99uPQR1p91rzQRZ91cnzMi0gm5ExFAkrCnCP9GGloFK2D9MHM4Pvw8LOASItjKAeBBKQn
dW4UfdSpO7d88dYKogtLIGQUUVQQwgJQgbpegk7hWtVmaR8hA4muQuI//nmAM0G52IRsNIpj0qNU
TzLqGjlvIiFCnKFzYo0XRs5C4AOh7CIaNnG6BRzoegJt1jeZBbmFyGIHJYZqtB+7B9x1uXJ+eKGh
OoxYCuEyUmvy+wtCYhQnOm6jzPbjJNRWQo+FhbgaXjoLueNOKK5i+IF+UYbvJj/9t58v3Xb5lPXl
MGB8Vf2m8YhE94df8EiAlwgqFuwloK+laFmxrcad8rKL2n78XrNm6wyKr3TOtmB8Je5YONRXpqRr
rzAKwGytoouyeqv1vyndVGgQ/2/TkbZtZfWVjeb6LgJTYExChW682leylcMtx+fve/d/H032HU4M
hHPtYCZANPtZpfhGw/wZLJMk+0erD+0q0fzSYUGgJxYK+NsbAs0JYOS5SziJWOLE3zV3nMCfw3Lz
kNJ4eh5JPT1RbaBrYNwb7TVM1AKiA/AggItvM2sKI+hIZQ6JOM/NDxqf7Bi3Sen4+hD3fpKYxB/a
tNvG1K5fGL596pdKOzX+6NrDVuEdB9iOoCE4d5tiyy0nWbko3huCLpOZ+IWiCQ/ZZsSE6PyWLmyP
1gUF9WAe1S2rdw7EpTPfbjX7iZUDGjH1YvZb1+RQmxq7fe1Cv5tqWrLVnPgbmAzVPz2d8x14rZXX
Em92cJ2hAW7oi/rP/X25sPevfqbkrjXoiMY1iASjZkrfOrP8o5h6qPfO4b6ZBWcE8mq4bXDIaJDU
kMwQ0o7epMNN6EdH29SPPhPxsdGnh3cpSvIQP5MjyzlrLXvkOo/arRKfPRY9/utB7Ai0B4QGb6un
qa4VtdnUPKJgnqOhNTwe3CFZiRS7hVsTDx/J1xVD76h1nzeRmT2TfVf8xce/HF7ybzFprMpoMPxk
na3iS72SFFhYWxR7kQkF5htFXxlfOhWZAn4ktYm4EbpkkzgrecqV8eUqSt0oZZbGGH/IQzP2h5WA
YuEEXP58RzqoZZuxaugnfPymOdDO2iReG0yzs7+/hxbuM4SLqiDpQVIaDRjXYQWp+dRWqsWj0trP
meXPPMosHnjk530772keyfGAqwotNojv0AouF2xKI0anldaWEX6NAfoo1wi00s4DQMH1LSjbPODg
ZraBzIX5nHolD2069vBNHiW/IYvHT046fjPiqfhnFiBYUyfDuarTbKeBrOdDTZxx20DSIFCTsUBf
PjcgxHJ/CgsrgnIGSjPvD12UeK8/1aAUppq4JY36bjigo13f1zSbQx4bXx83BA4TlE6BgDFuGiDN
At3kXtbQqGFl/xECfeqzk6vTcdbYmuDgwvJj1UFEYUJCCrww0i4z3JFmBVPKKB/3XX5I2EufHSe2
8oxbOCoCFYF8mVBPvGl/RDqfJUPhlBHLXjR3m6+pgC+tzOX4kiepewXbu8L4pD7q3mtN3tx85Tiu
TUEKlAz0oUHOGiZUbTd9sNfakW4DFshL4t2A7m7ELKAyu95bXtHpaWsbY5SZvm5+Q+kP4iJJ+nP+
fX9r3U5DyFiCdRhaqYZIL17baeescCwyDlFF9tkm5yveZGF4gJ4gWQ/0GeCUMga70evMbcxmjsbu
n3TPH5X/AyeMCFlwkUJUDXtJupDG3urROuv1UUMT3/hSPgxs/NcAXnBALyNBcxMP9D3CJosO0dCA
FOc3ffhCBfOXEBBAWwLICOXh+TSjMKdMyJYkcZDvDNNaMXB7EGBAxLxAVKFoYEi7dHDyBNjMeoys
HPxOPHLVU1ysUUYuLDJ0cQQIBlzFuFelK4NCcJU4dWZFrQvN2JC3K+nQW58E6gawHCA/Bh0HVISu
9+jc0RRCnoUdWS+N+tlldIN+oY2lfbl/FG6wF1hsZF0RIQgwiYhwJDuxGbdpnTkRTyPtl1vsFHPL
/+mn37n+Ez3nK5H30lcDngT5AaEUdlN0H8oUWcwJ1joQyzhRVf7FsmAyKFyjkoZLVs5AzInnVupY
thHVbP/Vq52V629hAhgfZQ+UcQSKWTp8vaWnHMzNbQRQcKBvPCCT7i+I8NLXEYKoomFTASCNR4qj
X6/HCMGcDDrjbWSnA2CHH8D031TP7iflM8vnzX1bi5O5sCXtsbJQUq+LYUupkM3KAqV+FEQp+KtA
dQv8gyfehDKNhjkqpj01cxtZ6lvXGHsXHbqjo/kN77aPzwXZa/RJo31S6BNL343TAk8YjtTWj9be
Jc7uL4Z/7+XwIIqKTPn18AkerEpCcpEiAOn5xn6wuRQZcSTmLsaXlqLSUgCgYtJF5fyskIA6K1C0
pW2F8BYSnHgJ3GYWGTMUQ+vzPiLmn2r61qS/Gf9J1e/F+I+lraX338Et8iYGNB31ZgQkIBoRHvoi
1Wv1yjCDlKqLvNHzS3Ojkn1znNTSb9UvNg08eijpE/tZ1wGbApAYkuIE3W283yC/fH/d3huS7v0U
aV9Uled1umJ00eQwv1beeuX7lH0nyltOt2XpW200px/07Hzf7MIVhAMM0glAMBFWyo3VCZp3eZGn
cENfm++AIwA0cN/A0nq6QPLiSYeMKCpO1194ZKqhmET4Iafd1Nmee/zQzzyAGk/hZdvK/Xbf3uKE
LIHpthCiARZ0bU9164w2mtdEMSjFuRKHI5s+9V6+Mq0lj4TnBbIRmoYquUzEPIykrHWG5xcIAhS2
U9aQscI9y7sBfJaIzBBhItkhhQbmrCqmksQ8UvlLk9rhMH3s3BebfWjrdsUhLX0xoNg8WxTTBDzv
+ouVzIy7RNfxsE9B7jWDdNJPpwFdL7njrXw1sdjSrKCWh/c9WiQB15Jbd6zYquxsHLpogMjM1zIf
m42WfqniwQghb1R9vb8VFr6hQIWBzgpVWnxLaWJgDCIOeCK6SKmBN8z8Tnly9X06b4bHX0z4dtgO
710WuA7FIbhwIylxUrOfRcYUAgAQG+rdNTqkhf3mvtebUYfEy0MmDmi0OCvSyWmjGD1PowMtnLUu
IbGj5LUB3Ab7ABvavE01EkrGSimHqE2K7UTBQkfGN7Un+34Cp5pTvdpGXftqoj6+/fCUBScKHiGA
gsvth7qaTPPYzn00xobvdF8HSCMnk/Z4OCTeIEgdio4x3CzXK8THNu4Nhtxe9ln7Of+4v9FuFweQ
VlAVwI2iyeoG34yeRM9lKBZGfZ8/Iyh6RiJr5Vq8PaTXJqRrvasaN27gMKNWHYK5cveu4rx681rt
XuaAxvUu0LnIZUAFG69OGY/Y1aM5GSAqiWjcVPvJHKEAFcdm4Mzdm+NVB1P7mtRN2OjJBuyeCeSu
8ulHkpHyp8s4NJRye/DHQTN3YIZPfGZpEJipSjPsSjcBw565Ble6vV7A+YflFJBfFHnkCzzR6WBO
c5JFGYFwmckDV9uV83To3RHcjRsPMMH7a71QNIBFeEkIq2Oz3jTBdH1NvRHCqVFOVS0wtdyv9Bc/
bJkXEhXNjg4IiX1d8YwQBJSA6iTGL16bI+7wvN8Mbdat+NSFwAE/CCG4Jmg5oCsuXRVzU6OIgJ6f
iJBPE0XlRN3U+XMVP7nDK3gPfKqpm5b/9Oy1itetfwWtG5wFABJIFYKt//pMpeiJnWsnzyPLQt2E
jV9yVEf8dHC5n7fGsTSacOXbL6w2Ul9IfqHveiFc03XGClJqJHJzw5+a55nlQert+9QKzRHyZVtT
eU2aMTT0J2oXfql99bw6sK0QtaRsCvQHeX/FaQHsGzwueF+hlUjOkuag2FHnuM8jJ982yT5ZeyQu
nPqr8aV7pS7J5Kl5l0dtDS43IVVd+/kq5eOC+7qyIq0jyy0vTyAAGCWZtWH1D61dI7JemYcpBWVj
MdmQOgXj0OQGvDqM0F1eQ5ctTsJFeQghHy59OTWaGHitFXzKo/43cbeetlKeWJzBxfCS/20QbHp0
xjfCm7AHRNHz2VqbvMz6+e9uAkYOc8BRvs05WDZNbMXMo2x6GqD/1kKyoH/Bfx1zD3qiMC8Dpzua
81fI3604kYWjDPZ50dYHp4/3nZj+RQBTWvpocZflke69WPk2m6FWhFBJ/QBo/cp9v2hKXMHiOYBc
tmTK1HsUAyAqGvUsTOKwy8G2ugeNEOsfrvgYrn1hSASjF3PqdKsuTQZDpnZ02WtzuO+MljYcyGZR
IdaRXHPkgtII2YFab+n72e/y7bCy4RY/E2jiUObB+DcFGD60aF60eB4pRkCtnfJm/FCIDx7d+7NY
2td4+yHJCb4SwVZ6/ZGgCVgzauLymMbQ8VCz9dFafd/E4kz+Z+KmZlVphd7bNomScoPVrvSjmwV9
vKGrIaxY0esQFit+YUlKEZJ4iofU9kjkaaBd2tJ+O6WbrlsJxRYX/sKK5Ao4a2q37F0StRn4faA5
uBJhLM4CzyQ8KICwAnnf9ZLkqjsoUDXMo3gODGSgRki/Hawqur8qiwsPTAzSLMDIAs9/bQWcMhXq
ixZWhYDnLvnsjAc+/MUR8dC6ZCILCXJvUz7qWt4Zk8XKyEH1MNv2a0C9pS91Ob40h5KDknTWmjKa
vU/W1IYZknYJ4NG5p6ysyfsjWNpa4ChGogh5KSHvJJliRRFn0FqqIojvNr4zmN9o6n5Cz2OgMgCm
u2oPmSk/N9JdyVq/rU2/McimcR7t50HEgT4wHdEesq/gaZd+R0bN3LUJClt6vOEOKEkf9wcQXQJX
AJJCFp5l0vh5PnZ1bRVFpFP2xuL4V+61h2LMHj9Don3EwUtWVEzlp7leNABxkgZm0l8/rLXq9cIJ
vRpd/P3C82cz52gK40WU6h9zJ1pDIK8NL21rYwRUgSNtFnnzF29j008Pn0xBvo8wABGlAOxe//oh
c+ZkahsSWR1CjbNinR9tmhOb6NKCNIEZXSN6UwsL5qYwN8OX+xMQe0Q+K5fDy3uoN7KsrQHn8up9
M27a/tW2IB9crYlBLLwGAMNH1xmyigA/ytkk3kJPNG8Iiez2hYzpoVRYOBgvbqbvNChmQt72/rwW
7ZkWOE6AGUNDoLjoLrZV01smG42MRHUBMYLJfHLyL/r4UbFBCnPQh7WX5tI2w0mHMKJgHEJV4toc
mfLCGucU6DSyjX0UmO/PRiyyvEqoOkJ7QBT6by6ARFP7Yuwpbv6ChaX73JTHWT/dt7G0E3CBiXey
CC5k+FrTMJOnaPKPmNMGjCdB3J+ByQzyXAnvW7qdDSq1QnRPtIEKBNf1x+pN7uEZg+tMz/lOLz91
uhamyT/3jdyuyLURaQNMNm/LcUIkAxBmQI2zWa2lqdamIT344jFWGnOEBQoOv2mAxkdgV2vcRmtG
pADDbprSLhPEfAbfp+wwV8/qmnTtogmU5CFaa6G5VV54bUpmkEdgORxlO8+aP6Ax3tO//sVyXBjR
r9d8TDyGLDOMDORLlv7m8Uojy/IkhCoXjiDohqXvNBPTqtUR30kBWzsvarT2o/zYrsV7CwkcbCv0
pv0/OzLeFu+UTldnhK3tVwIhjTws693Ybt3t4ATNF/DygtL3/pdbKKZfm5QiZUvv5wxtzyTKSki6
Tikw9oe+eFHA8ouKZKVt6QBNyfZhd3BtVVowY4Rw2jDCal+HcReyaQ/RRfPxAiuAOegrhKoo5MAQ
zFxvi4m3TtJWCj7nkEDx5U1Lf93/ektuAOz9oEZEWQt94ZJjVkxedWmmUDzNUrAzf4zTFWe2aMBC
nh9xGESyLGl15njwXJPURaSwp9hTQrfsdvenIL7BtfM34SMRJEEPDg5TLnePzqTPVmrTqGtDatLA
JS+sfZpJFngPijsjq4E1EEAH0RCBTLiU+ykKALdtNiRRolUbI3125gf5dm8sSJ/LS+aJtgosVG/c
2DBne/9bLawGqkeQ+QYMBIgNuXSgkJpMrFfTqGwOVcDyhx9JoEu3Rd4WfeG4h4UXuogqSnPONDWl
LKqHH3SrtD/v//oFJ3Y1vHQxxq3B0oZh+DwLYhxvYgvm7uC+ETHI9XYCiB6pEHDQ2IJhTjpySMz3
MTjHq5NqhlXJwqlMQ4vsW/3hZ8O1Hel6NMecFQpEcE8OPw0MF+Tv+/O4XWokwFCW9BBTAsskV3U9
u6CA9uXZqf1l289Ag9wffuEz4SgA74PDIMgqpI3aEWdQe7QFAc7nfrPVaUs+CtFVFNa+3Td0u+hI
6OK9Dc1K7Fho3lzvqaTO3SkrujhqlI9lt03mrb32UFz4VGD6x1sRsDv4W3kuemV4IwPU5JSMG/az
WmslXBteuirM0qwr3cPwSv3F/cnaFXjXrf8TRKHghkWlC+V7Gepf8qbUud7Qk0c+GcYpLb56kC3N
wvhx5wHSFrykBcwSZ8OU5mEBNe8MVlucwJPvWzZUIp3N/bVe+FKgbMJzERcG6kCWdMAhyZ3ZnemW
J6iYKf44rQE41saXzjbzelOhLC5PJpS9hn05rCzF2vjSmUZXwYCSD36/Pu7zcbsmGbFwFICgwLUD
EVcPJFdSEFdrtYqbtKIn4v6oFe5bBCD2zAwfXoRLK3IyuCnHkhcaoyfF86tf9pf/NrrkN3KzcavC
LukJlBXzuGnMh68g8HKBK0mQ4SHpJ0dMfT1gfb2Mnmb0u5JwWqNUWVyDi/GlJTa0uM2pldKTY244
FN7noFgrYKyZkJZ5nBWUVj1CT7q59dIwc3fag6pKCDOuvpKMLCI9HSsHYNdT7jr974mYRmTW0xRY
DYs3CLHm/f1VF19FulRBmgaGFTTEqQgEJSc+glFCmdGwdbLG0UfaIUzGXWX9aazcL42vfH6UxRVQ
I8hcApcIYwjZ5Esj1+OCxAgVTlz5kTXDOo3F7Um/NiD+fhHpdF1KDZ3V2Gb8aNeHetje/2Br44s9
cjG+ZY1JNY046vG8n8vDKrTydo9d/37J01YJqefOwwdKipAZYe+90e5hPwI2KOT9gWZASwniwesp
OGlSFZCqsyOdv7G9vdZ4fnvtXQ0vx+IzY9wsc8WKKs7eoCr6x3PIEzidQqQcdm6/plRxG+/gjQSi
DEOItgDuKs2G1rQbtS6eIhqmP1m67ctg8la+mBjj+pR4eOgJ/gT01CEOkTaVRcSTg9p9VFZHoYlw
GDP+Bs7YP+jC+6ce+VNntumTl57u77WbqaHbB2SDwJZhqUAzIk0t1XplmlO9i9QWspyQK+BQSXY+
J/3vv7ADfCGyDyD6v5keN7pRcVV0/Gbo9G36sKhDZrK1dvibnY1ZgCcYMuoQjBHyLtfbLh47py5I
1UV5uUNZNnVC40GWeZD/gT1DLBLocQRcRboD0P3YpRponKNccecg68Ip9aaVZ4hY66u9IGy86y0i
0gLBgvTUJL1LbXcwAWaNd0W7/3x/KRZGR9emgUYcgLxu6ZShOciIMhVThG7kfpvUm/80vCH9eKXv
+4bOGH5wX7RdRx4Ns9DdevHr5fYJUsaGzXsM3yrbZGOZ27/59aINQDA1Yx2udxClDPh8W5+i/kWr
9n1yuD/8wgbFr//f8FIERHU77mMHw0/5xnVfTfKaPdz9K5DtghYHEEj0WslSvLaSoVGxqtUoa2K/
eJq8NYT3whxgANgxnGYcBDmf31aQ6ximVEXvZuwniuGPRR30w9pbfGGb6rCCWE4kK25IZSwPD2Sc
ZzUq7JCNobvWWLI0jcvxhf2LW3bsVY+lI8Zv1A9F9rGstnO2Evm803tIB1lHJV+sA8qDN/114Jh2
0axrzFGedPNBUaGGoDc6DeOmT1L42uaYNu7OdLuvOlWG37U+k9KvBrXO/TzXtShTsjIwzVwzN6C3
TNE97+a+1zTkQNKEBsCBlm9pk2a/8SqDlHJuqoOy1UEmGXbOYD+5s9Nv+1Qvd8hdjYExVfQ7GsPp
h6wc2Ah0NDTkndFrfE1xkiB3ByvKDb1pnwqLhR6kTFpjqq3AVge3CJ0SCm1xo04bMiXKEW9BY9tR
Ld1ZVkVDpg4QjDcA79mmSZb81Md0OMaj9V1p+tG3ACb0idp384Y1DoDLehKo2kj3s8dn4hs60V7Q
q6n4LZ9bFnDFdL6kVQpduTRLn3lO2oCntDmyapp/J6bRP1cp+p/zYu4CN9PSwFUadctBchkAV1qf
CpckAadV47uF1kNXzoR+FdpVfqmDA86Myjaj0WAzZCMSKw6mqbI/2N6s/cpdKPEFjE71Eb5fTQAl
sXrLV+LY+ziQkWxrJ/nZmrG7Blq+3Yy49HG1IOuEDX8jg8Nnarasz8zIgNhzGW/NbBPbv+77ntsD
dW1D3vBDV3MOoEykZaH3ltYPe04ML5IoeMSDv1TuU3YNZlTV6BiRPSpPTVABu/kXvx+dBKKRGyIy
smNTzIpD/BFLlyBwcPWoIyszsG+uXczgwoD4+4VH6NE8lWijZUaz9Qe0Oj6HXmGdo4dmLdWxaAi5
ObRA4zl0g1LrTegN0Lg2o9w9DePOiD9N01dXJ/79D7a0qTRUEAC4hxu9ASfYPdWHAe87dP01fsqf
CEC0hH+6b+QmFBc8J0KQAw2GCLtkxF2dQ1aC89GI5tEIZ6fwq/GtNg9a94nkf+6bWtrAgEUCMAuM
KirK0t3cVOrQqt2gRUZ9HpWP/e7+8O/FgmtvLeTOIBruIH+NgF9M9WL9qT5mmhb3WtRRiBpO/+T1
sEONJEjzJ8/9rTdPpH4ZhIZu42wYex7bT2j/8Gubb+Yy0sq3oX0r61/GvKvTlaBnaSX/98tAcH79
y+amc43Ew8wz8rGGsCdQjf3x/uyXPq5oEkXjK65bcCVdm6D2SAoycB2d5nt1ep4/3h/+/Y0kf1yE
Czhgto1eSxl0oKqdquNKw5431MCBtlSp02AEbxjZU9oE+kTDWnl1XNCsJWE/bClzt1r2JwZDQ1J9
r8q9DiGetXDsdtK6wB55IAk1FzprHHt27QaPsSMUwgI/d9eI1m8P+vX4kstlWp+RhmD8qf5nMJyN
qbebiR7ctn/4xXBtSF69OjZMNsCQgasJxMV5Nq84k8Wp4DsBYgd4wg1oJP0/0r5sN3KcafaJBEjU
fiupFi9tt7rt3m6EXtxaKIlaqeXp/6DnOzNVLKEI+8wMMBcGlEUySSYzIyNE/TpFf3ZsWewjmIw+
D01zM7XDj25+c10fESz6dkTTJ5TML0wBHZ+2Ok1WABN3+XSTmkGr0iq63FAwgawUxgOGSk8ukGR2
nVlGu66oGx8Qi3B6zMc3TxjyT2g/EXoEeGDLB2OKztnGpPYKcJITGt2eag82iev5reI1iBrO7Ei3
Vpc4bKXUWT8ZIC/5s/aKYVxuESFdYoIWCUxFAClKL5acFUBBaR1ax9twLSN0I1w/GFTfJ+fnTjt7
A+Lw3v1Eq51tg0KltBR747UT+fzoEYcOiguCXU7gOM5NzENGMuoUyafZWNOfPU2SuPLcnyW6VL9W
PKMhNRlBdzwgN0E1aute9MAFfkHukqy+4UQPeau9dLb2mSze0/Xhb20r0a6KSAAQsAuW1xGJhiQf
mQM2q+nBGdJD36EY3/tlSEj6fN3WpdMTwUf9ry1pqjuWDn5ZwtaofTVxc03pXauCRlwuJ9gNBJ0s
iv4CXyrNNfWnyUryxI5blwf+MARvbsGAng5404GIwGWBKqp5vph1VkAkA7FVnFlzoCOiaZJph4vi
+lRtDgPIZVAq4pBAd9S5FU2bl5WCqjj2wemsBxqUb64b2FoL5DAFXxsuHiRKzw04hdUn9rBiGGMJ
AQk9okX/NCplby8xOWK6TuxI29cl3AO8WLfj3EvCSrRDVMbObD+P6GAud5yP4aKzoK++md6X6yPc
mELR/w53Q54M3YrSQvlGkaFrztHjNkWWIPCN/fXvb8zg2feF/ZNoLUuH2WlnfF8bQ9OPLBrmX69b
2NibZxYkX3Zz6ufpAAtTtze87zlA2b8LVUPO1jSZoB9FZASAGRKK58PgOL51b5z02HUfy+zxzV2p
wFfjEoUTYFcKktbzz2up02ajyfXYNyGqxXdF4gWFqjZ5UeGRjEhJ5GRqtEGHVnecrzUey7/KhYWu
89Fo90V+7FvFsmwt/MmQ5K3TdS43dDZjWfL20a2dn97U3npdtru++iKmPr81zmZO5hheOuBApwWD
WvmdmRzy/pOefyB+BvScKtW1aQpILzR4A2EEQu7zRVqJZqTmQPXYoX+X6utKqmia+SFPP9VNqchJ
bTk1npyvDRnoj5ZPNrQY9iA3rPUYXAdRrf9MRAiOG8f4eX36tu0gsgZmAJ2VsoSwW4F9S3cGPS7T
g+HmISt2mfXZLP5cN7PpDCKA/58ZyfUWayEjGXo9HtMsrLS8D2pbCyYjVQxny46AmoFeE9QqoLE8
XyLs3MJJ29yIXe+YkqhZA//p7SM5tSB+wcl5ZqM72UAuz4gHFxjT+tgnABYqRrF12JzaEIt2YqOu
/bWuVtigVuAuUaUiVdmcJQSkKJAg23nxQk8XZFSNpDTi1foJGUJEMT5X+O/mEEAOKaJR5Jnk+kuV
TsznWW3ETckDfvSQ2bu+DioDkkdBLZra1dAb8WR/HfdDr6CZuuxMFx0v/w3g9e8na2CVTteSscU6
9/Vdi8aoYcQLxHSnb27Lj46HPt+1PiTz8LUa3ajQoKRquTsdRC2NQ3fUQrcWrUGnX8xRZiJF2+dR
SRsFZHhzEpAOEAQkmGO5fgs+97yzG9+Iebbz0gh9Au+Y5P++L5/hKSQel4Q6RpwbhyK/aVUn6ubv
BwYE7Q1IvV9IhqIqUaY8Ifj9zrM3PD1f//VbZ5vl4UmBfwTNp7RVnRWy6F2dEnGp3qyzHy7OYZyy
3TTx6LqlrZsVbeKvDEjoi5dTXmTsbTPtdZzWS3Hj+tXOqO2bxfLCydDGYJnR5OypOMs3R3diU7qN
7Mrr84XCJgpkgebfrPUdMdvA7V6uj23zsDixIz1HisSplrJd9Xipv4BnwrZ/pOk7shYg9/pv/qQg
lBv9AEeDDWSfPozT8mE0UBRrUHNJVPjgy9Y6sbFPbAmfPNnYFR3dZOGLHutzHgn5OXrvtrvcATH+
0uxWqHikIHCsu29s/tLoiIs+X5/PrXWD5CHiB6RhkL0UvnRif9Dr1QTzDebTxjP2EWTwkGjlKl2g
LY+EIgmCFRTx8T/JisV6G1UpjHLKPtDisRs+aPypz55AurLTe0Wod8kbjTk9tSYdxkVrJvM8wRo6
M29tKCTkIHGBhHyIGGZn6M1Na/Mjy5vI67pQ99Yf81xGQ5seddOIxmr9nnZeOLSt4ni87Ds4/13y
Ib406ZCZYq1dygLffzGTG+oiyzcGennMqB/oRrFLVL3Umyv839zLcWLmkTxPWuxMYi1Rk1lfnEmL
mrzfpYVKfVBlStqcAwCfTkmxcYZlX08fmyli7dFUtaNuXoYn6ysTg071sraQidHjBLJuhTHvE6cM
mordG10SLCm6hlN0WeXLJ7su90NZf+xn53ZpwVJRVPsi7Y4doP5FRiMzLYOimLuwrdLj9X0lnVOg
ghQdjHhFgenulaLlfF/1Fa0LCHfX8WKBlnzAu/mYZlX4diOijgIAvSDEdaRtVVZ+2Y05q2PavVTN
j2R6SBrFZpJ27us4Tk1IewkKdyXsw0ST/3TM/Kb0D17ih7O/q0i6HzMV4HbTHl60Qu4VYAGZwS+r
QMBLUMCOuVYGw2qFVl8FWsWjjj822W+tuLk+hdKd/zo+QKHxNIR8n2huPF+nxVo00+FZI86/sukj
d2G7d1gQRNLoAEFdTUZba4k3OThiWWwn+1R7mdy3ERb/M4KT70ubrmgsisY8xmILtDBkfqEqAOvW
FFnoKEIaVGAjfeHqJ1fEOBSEjbpWxGhk7zBLKuqPra0C6Db4GrFbEONKWa2cQsqo7tcipj5aJG80
bdea79iNpyak6KRLk1r307mIJ1C7IXESG2P7mLcq+smtkQDoDtpvyAshghRP9pOZyhsn11020nhI
d365n4ZDpcpLq0xIWz4bfTL7gDHEJV+bA7IK/YGSItnR3tQVYaTKlLQ12qQs7LldaIx1++hO2YMz
34Cp7PrukK6MV+9FGwIkmcC2jWBV/P1kylru+WvHdRr39a4wj6sT6F2Y/LpuZMuDT41I69LM6NBK
fULjxfH/rFq/BIkxHd5uw0V2R5QETeDIpaCRzCuibKMoY2IH0OOqVIXmjTGISrmBvCg6sC9g6sbs
Zk5OvCYu6P0K/nNFcLKx2Gefl/zK0VvgOR0Hn+/pjQt5YmMHLeG3H7ZnRiSPMpyKzyg1NHFd7T3s
D8UuV0yRjFHXc21qy8JtYqcOEWGhNf36Em/4KpjCgYGEYC0AqTKlN0mGhmbMZ3Fb8/xh7smLlif5
x4Gm+o1lTmt83ZyY8pNcotgaiCGwM8AMKPSyJI9i/cJnM7VYDByW8WEd3CwklPtBtYxuaIwDVHBo
7v0ozZy8sV7yP9PoAoO0O8DYcszYaejI9ZO8ibX+mzYPkcs+DYmqD3druXDz/mtEurjmLgPgyiia
2Ac3KgNrnCI6Un1fmr9MW7vJszEIxywim3+inYqDYWvTYIaEArYA9crwhLyqeFWlHouhRLN8b/qA
Kg6ubQOuiO4EPZXcleCaQJVVfGXxyJ17G1oH3sDAOlh/foenIXH9/8yImTw5hCkHOhrkJywGhW3A
+WF1SDjPSBWkD5bxPc++Xze3uTAQPEISxPHxr7TwNeIwKBdiVFM+hHiSBqR/z4BOLEhLnzBbb/te
Z7FRe0cQRYaG89inTTi7Hy2vCHIVFd7mOgliUh8vabTWSSEM3htFqjsNA4lEcXTJ+hcUsqh8J5ri
ABUX1cWRcGJHimPyuWUNGuZZ7BK2BCWYpXZGv7RhPY9mwN1B+1StU6WA0G0PTjRM48gDQFi6PaFj
0PLUgXdMUDtuD2Nym46KGFZlQrp98pYZqAbBhJ9rgXObPhXNu/aqKGcBrIf2RxkIaM8ON4dOY3Fh
f6r5i98+5M3uul9vrs6JCSmWaVAp1cYGbwnG1pCiegoqQcf5k9E/hqq5ZMsUbkpwl0D2DuVSMaEn
O7ZOUHIou6SOx8wPCSs/JBWLwK7XB+VqfTUqW5Xf21ohRNCgd4UeIS5AyfPMWtOhXOvWMWHGLs/y
XcFQ/6GqDILKjHQ0zDiyjQwabLFG/hRsCsz2t00UyfTNuTsZinQ4VCtb2g49l7FmzEFPmsgu45y3
AeTid0DEXPeJrZjhdN6ko1VL14qlJQbkY22s7ou98IgTBtIcxRbaOlRBXAyWRuSYL5PvOqnQJqun
LCa1faeZ6b2ZZQoTW4uDbh+gHAU+9AJv7KbOUqTQlcFDjQXm8rhqX0Z/f32+toZxakOar86YtMTk
dh1Xc9R0AZI517+vGoP4+8nGsRfHqjMD30eOIejXPvI5D5Q9pVurDsyQ6AdBXuGCJIODb7AFTU4V
G2D71CwkPJvIrH4zFY3R5mwBp4vnBrRNPPkY6JM8R86RVsiEQQrrJnljJvw1DoSuieWgCev13Dyf
LbOaeog7OVWsr4ehbIIxAwdMefhzfU22Al3wrbgirEYiRn42W1Abmd0GGQxtrcOsOY7rD7O95RmP
XDONrF4VeMoJ4tdhwY3RJ4XqiKgKng+LmW4JUHvJ4rmw1ztXs9ew0CC9ps+Gdii81jo6nD8nest2
DbGXXWo6xY5Pox50jI2B0TpLuJhmF5BcY2FOfHabgEEjuj4tW66KCjUIBkRCwZePXJc7AGIPPo7c
+gslEKF0vpHxHXf7qQ3pvHXGRtcMXatjncRa+9jZeDapmt82l/dkHNJsr/5Sp5WPk6n3m1uXTCBE
XJ8ZMW/boonQzdMGFt60/39zJx0jlUF4OXmYu+5b5T50VcRV2fzN1RGAU0AePBdtouc+ZBlkdY0W
j8GVVcDI3GT8V73wd5xWOGn/NSINY67QjLMsCYt53YSWhgZ1uwv64ukdk4XozsQmdExE5OdDcTWD
42XuYIHYXTath5XgfYknzXUrW9cugi8BFEfKGjxl51aKpjVRS3MR43EWrflTwg6V3wVL+5SVf66b
EtMih8mnpqRArCDY9c6IWG+ev0z8wVR8fmvpcbQDowvibzTeSJvGre3SpYnJkOYr71OP7I0pvdEy
T4F+3xyFB0ZnRKuQs5ELxm7SIqHIV+xNq0Gbra591Dzv1/WZ2hiKENODSployLgA6gLdWSea6dKY
Dr/LYtcae+oqZkt4j7QY6LtAXCJI0vGf8IuTG9dnhQYNGo3GTvN3So6D44egNgmn+iZvssjwH9tF
sfk3bt8zi9JrglK80SjWBsuP9jbzQ4u2uWp10JK2KHx6a/oAJwWpDYrtl4dAlvNKB+APCV8QnKDT
q8vboPIUYdfmcCy04ojQG53K0sYxqypbXXSyxST9ZlfNgTrHoh8gLj/t3u4Mgi4J/Z9CLlqGK40d
8lpshDNY2ld0OQSG921oFcH35oxB1BfwdigPX/A6pMRp0hVtiHFNglWLTIAXp5frw9iaL/EOF32m
QmFOOpkdBmE/r7NKZDPs0KNAExtzpFNEL4ti9zgbWxT9ssj8oCvLEtJZ576tFQPUfMaujH0r7z+2
zvijrZKahbaJvpggqbSPSZ085mW+1+IitfZaae8hYk3CJGu047Aa1TeQJdGdPwCC3zaFg2fjWn+r
kiU/Tiuhf0tUjvb+CqFI6nTmLefpcvBWrdvZjY1ilUaGIzr05ziB/GbQTegLoxAciuBIPO7KYvrA
Jy2POn0ifxhowu6cxoCK2Nqb/m+9Ga05JLU3RuY4kmhd2+nvYKGnxWyW6aVb9fw5rezidwp1piNL
cuPWZhX42MaSH8Dm9VzwGoTZ6Zoec81ZDzrLrD2ArxCA0bIVj1LOwA9n0WNJ8/plNOt8pzlFCzyD
Q/foYNcO71h27EPAVdEqBFLP87XoC4uWeTZgL7YHXQseZi1oVDiGzfX2UKhCnh+JeCKdZWwtXbMt
YaNq+t2DXneKHXjpuuDvx9hRKAQWA+57PgbHabXa6rEDk4W9rLYB6Yry65QZ9xVRdTJfDsUDnMEU
pVbcY6aM8bUZFGt5Q2HqkIwouikyVa9EvefHPr4PjDJAo8gaXuxCxoy1LQ3UwipUqIM+6xG8tCsq
iKBYX6fhNmXzHSH1ozXXhyxZwIRofAB24EBM9k0vVJWHrYlFQc4UWXsH5IVS+kKndadX6NWIUVyJ
57w46kD5BDbrj56t0iS5jHfFyP+zJYUH9swS085NGo9rt2fGEDnrDV2HfQONy877UKiO7c2VRGIG
LDvg577Iz01j51qI4zHTPNk3qXHPiYpkcCN2ExJZQOSiA8qBCsm5X5akqnufigLa8lTwcEiDmhaK
u3RzGEgwYQcItly5Tm7Qzh88JBtjquNYSl/6StUitmkBpG1CZAJzJT+oeAYV7GEyi3jd+85tt7z5
noYINgHqA09+oQoprr6TQCfVOsJsjiJzlY2PZenvjALKDrlbPHWeq4gNt/wZCAmkGHBNo9wo2ZrQ
3UX9NinixF6nu5Xjfdq50H7h7lxHmd82ilqU+J68m3GjQr4dCUCkgKSDifIl8f2pwP4hB+rtNI5M
2f76+b21OgCHiWwJ3iCQATmfPmdsnYK5DCbm1N2nLml2I1GioS49GYuEeBO8dw7oP2XmPlYaFs3H
GvXzmuz06ovd/vLWvYHSUOqomuw2bbmCnA79gqJMdD6ifuicwR4yipRzxZ8cpB1DG49hlLrMJDkU
he7+WpPMVpy8m0t1YlU6fnwEIAbIrHAPZvNRRBKhY44GcG4mU+zYTUsemqoQk6IJQc4+peVCwUCe
0thm3+sZVLrTJ+IodEw2bMDdQG+OpgPMoux40+yZS5f5eZzjmbXyyK9JZKkS9xuud2ZE/P105wqE
TlHASPXT8tqoQF7ium9vjgKwACyLjdHIIby+MB0cMW0RNxPA15DXbJbyA0lHxcNnaxwuipGCsBUw
bCId02DVGvu8JBjHF9I/a/nn66PY/Dy45qGRA8gU+vXOp8kjfEBwjc8Ddxc6RwLE4nUDsggQEnPY
LWKlgf1CBUOOf+al6lcCJGxsOt5yj17Lz5CBqfYd4tCwbRHGuzP71Wm2/cHhE9/VbKhvPVY69w0v
oEV2/ddsDhcCX0DyWIIuUzrzam1pvWm28ngmWsRn/iGbkufrJjZCBSA5UDEUWb7LMs4ydUa7aHC8
0vziOFlU6tYh6+/bwo+MDA0jpmIFt/wQD3HgEtEHibK1NKSscUpeu1URF0n3qbK7Bx+ipGCK/nZ9
WBu3k4G8BWIpFCI2ikXJvIxDY+YxyFWOKdd/ZCy58dc5zkfr+3VTmyNCtwFkEBDIXpC9AnVe2yz3
8hjEM64OoMLDWzmF/nHKExPCT05Oh1bE/HqDReKTwSKBFwydolT5/qa3nVgRAz2x0s1dqqeti4OO
Hon5YL8dHIOtdfJ9sWYn368G3kFGEd8H3UZk6vNHm6WKoGRrCFh1YAVFVyLIyM5NoOuAJ3j/4vip
d1UXFYoYZOM6BYkpki2gpwKkVm4vSc0e56vlIQ02HIlzR7zPfv5Vn+9c8+2RCA45QQeJKOEyH4oc
ZjHMA81ivmrQ7fF36HtWcHNsTZXozxB0cIJ9Tlptu6WDL56rcfbE/CD/dX1TqL4urXXpL7mT5vi6
P4SsvgeW6/r35Qbh1y1x+vOlWA0qUEtp9+LnG23EKj+kvRFqxbJj5fzoZNqCXoL5ZeHDh9San5tG
lbbcuiiATEKzOCCjBrR0JFfDmV8Oy9imcUrJo80/NsOvWhu/QBCTBkNehoVpH+oBTctGsXdS4zM1
3rFfT3+B3GQz2zq4eGr8gt6xPuoseea5f3N9mjfONsAiUf4RkD9Q5UjLCNaidgK5Shrr/v2sfai6
ePEVe2rbBDpQDOT8cFwLTzo5FTLPad3SdNI4t/d9dbuat1qichaCb0hvB+C48XpAOgDNkLLCg5Pb
dDQtPY1BN1Z/Jy70D+bF4EfNG7R7UD+mB8tGroi5iRZOPtJTWWv56DRMtRtqdqoUy+aIEWa8oupE
1vt8xFPDSKfPdhYPxsey+ma3LylTPATlRg+xPSD5glQ3BAzAPSTjwlilc0TGdR7jvP2DmuLvLLVC
OrwM7bgHCPJurLtnk5IxyIbkjU1y/9gWMYsnqHMRWZyPb/CygprUy2KP5+H8dVVqtW9O4IkBKQrU
umW1lsTN4ma9N+h93qBq+Dam+3/G4CHdAECDfVn5GPUpMfS+QaC5tlCNNYKqfbq+tTZOSAJGUTSb
wgAsSYGQR8d66DWex2kxJaDymPWAlZUKNKOyIu2uASzJdTPBSsFJYAFiMrZEEaRuRJAYCBhSkZRE
RVt+z/qNx3y3q3Iku1uI5eULov5i5d3dumb0uDTG8ujr6D02XejbX59Dcfxc7Gtw3IqnH97sctm+
tdbCnywE61o73jrzcFt66xOZ+HO6WAqH2PS5E1OSzyUz4Kh1D1PAuCUBH7PmgbB1Cj29UBFVbq4Z
ym2gqgS17QUgfbWZqRU1on53PNSf6XB8+6SBsQ8Ccy5CmAvmhiSnaeOPax4v5qEE65ln3hvlGLa9
owhitlbn1JA4lU9OdlNfwULmwVBXPiejdaf1n9Amgv4dFZpia8IEnRCS1uh0Rzrg3FAyF0NRMy2L
k/LQkeOiQChsfh7JE8RIgL1f6JwtaQnCxgaf7/2H6Tlp33EBArwLiAVS4KgcSJ6F8lFjQOEki0fb
AHPjmjbPc2pP906H3qPrS78ZtIBVD4pg2KrIA0iHTrM0fdHMJIuXXhvCpAZ0b6a0e3CTYW4CszAC
EFceZigxIEXFoSHSpFBc0Z0XcxpVWudbO0qoJiB8Ah3lRR4M3WncNhIvjZ3ZuzPKPCh5EmXl4fqQ
N50QxHjo6hcZHDlMy6qmzlZeZ7HOht9ewQ7L6r/QFqWvoVfkPjYH5AkVCHD9goNH/P3E35mOYU5e
kcUG9SE13i7N4wgN3NupnVQkXVtnrsjy4n7HwYvE+7mpBRyz7ZJjHTNnnB/7EigWu/1o984ClnqD
fOjS1orMrl0Uj4ZNByKIpUSw5osq0blhX8sdCDrMGXBL9ccm86MS/VhDuQRL00QDCoKly8vQ7SGc
lpAhmlB/SBbz7Uha8GRb0IBFzkxHPkuKvYuMec3alBWe3A3K61mQfle24m85zokNuSesSTo3IR5s
zOOBTTywnSZwlhtzeqOSy2uoAQSHLhB0Hgg5pMEQNIMZFKyCsU6PrgWio89v3wHgHQXiBNTiQPFL
pyOSvEsH0bwqLjN+6NtvKFAGxvCFDO+4IUWDITiooZYI8Ztz10gJ1RaeLFVsZmuQoAgLdLMGeM3b
R4NnAs4wKN8jEyidYKAVqFOf8irulv1Kwty7GYBqVbG7bS3+qRUpbEJTeFeb5lTFU7cEnd1F5fyz
AFFwrf15x3CQrQBqVtBry68frlt1XaV6GRdm5Hbh4AcJ+7kMs2LWto4m5CzESw45qovERQIsQue0
fRmPxjgGflc9MHP4MdpU8e7YsgMbLlIkaBi6QNoU+QxZIncEtgL6gwEz0zYwfXZYq/75+rxtHkSn
liRvA3CBdz6omGPDbPf1TEHT7N1PkH+B0slNnjuRk+pQOvE+r44dNGX+DLFIxcbaigtEghFbCwVD
UPlIDt8XvaGVawluneEHqPw+skyFRZbJGV4PB5QcwCUOcBSAa9Jb0WjsuV7yuor91n6y2jWiax5N
LYZHWYjLBshxMMm403xvApBDZ/+2YsUNGsOi6/O9ubCI7lEUBYb/MttRgNzJz7sqZqQdol5ro3X0
sqgHGvcdhmwU7QWyDTGKdFrRiub5OOK0mmZaPNV2nu7RnJtWQTJ6icLW5gICFgoYnQgN5FuUrh1o
0gZMrtEf/IehfEfciELfv5+XXLRK3MQeZ9wgHIQkU+oF49frcyVuefn5g0I1UunQpsCLX3LArhgd
XpO0itNm/eM2t74TalV9a672buqH3XVjmx4gaBiRWRDii7In+iCuM8DDBG9/ROdHoPePpWsrVsTY
toJgDZGNh4FJl+HgMxenIbRwe4uAy5Ktj3biHby82FspB7043UF2LhibyCIRWbUPLDMeE5Yd/SJT
cdMKU/Ls2jiYBbgOcaopLd+cOc00DhUaXEp0tgCOM4SZuTag1Ku9yHV5FdZpWwZj7T+7hqs6sbfW
FmU08KqLhtuLel2VJFNaG2Bv8EDd4C/G95Y5RbDgsbCbW/cvtHy0dywwCjKQowTYE8Ai6WYt9InT
BMWMeNHuBbjIz79Z5Od1J9q6VyFzZQD+6AAzIB9njbOmA58xp6Z3IHRnZHviH0x+c93KlhOJjKyP
KBziN44UpLqpr2Vla1UxCoiHdqgOk248rKWKOUc4wIWDIMWF9JAIh11yfv7niYFA3/eruDK++04W
JumL3vMgc7+NoJsdjUWxObaOK9C8/2tPWiDIBxQZCIhxXJVhaf8lROVzWwZEQQB0/h6Kq7IHMI7d
39pURAk3eXpnv704QwR+AyofiEBwc57PV1V5HI8ZjyJqnwIHWnBNu4bXV35zBP+ZkFPiyLWvNPWA
9K2zoboBz1T5QLJ0UljZzK4iVhPKRyAaw/v1fCTjNCyd3gGMZOeV+31J5vyo5VoV2hafjjNN6IEP
3XKH4i3dG0Vu7etxKVVYoi0vR9ocpVukknFSSj8i5e1YDiDLj2ttDQG6+UbX+ViXs2KwW1OKeI4Q
RHUARskpA3fNcmOtRINaAskJ5AMmVVZCZUH8/eTdPKIKpVk5LDRm6JXBTI9vdwqoUKEnDc3sHsSq
zr9vJ72XuUwr49X7UEbjrHj3bN0TKGiLNmLU6C9omkuT8aJvEFtz694rhgB99CEH0gU3U6bdg445
tFUcslvH6KlJ6YBLEejnzAfod0Bg5LE5rLobgiqe+UbWwtfwE+gABNpC4QMX8vnUuanLUzYhnrfm
/tkvp1sAwd+xOmgwQFUG0R7+kUzYrQaF9QooTTREZU9eUiV30Pebv1z3ga2zGv3xIlZCizn6jc4H
whmgKou30nh2wD+YPlsFkp4fmH0/2DxwtU/XrcnVSTyAwf+F1D5eBYBmg+bz3NyUN35f+ODZmspb
xo6uo+0N62bs7peuCOoquc9a0H7WbTDjUXndtrSbLkxLI0VdIXfAPKbHXb+jt4UqSpAm8n+fBzE8
XAI+IRevHEjlaGBiBVtc+dcHP2pVjUFeQExp+GHOP7NMJcu1YQ/YdrFt4fBoC5BmkoJuotf8Ahy9
YJhhe/1vMx8Wc28bT6lKv1DayGJo4LHVkeJFlRCDEz/l5BzKSqrjGq8wc87yt/PWoHC6oPbyT16i
QwSeA7SAOHTWlv31FZMO8v/ZxfDgNKKEIkXWCDOzLqkyPebpwcGLLgtNqojtNpwCQ/vPhBSqICnE
7dHC0LSpDo32K0QB3+52ZxakbZzrvEMXKNbJdZbA12nAmKoVTTUI6Rwva22ayAITCf3c97f5mwU4
xfoDoQavxt7FXXG+/iRN07IqSj12ChLxdQc5sujtK424FDe2OIkupIAGbmcj9c01rlvrB53KSOP6
S60UR9xyKARwQu4P/0OAcD6QosuKoaLuGms+3oSHFl1766R6qIuNdxL9vnrtqRFpNbS6xSjFWDy3
CTQ2BEkezMY9zRWuqxqM+PvJrizrqS58amEw1i7rQ786oP3/+rKII/FiKCKRDKo8XUgOnZuYPcNi
g+WvcWogZrwF2yX/Mtlvg5H+M18IPkDOJLSy5HAt6wYnc7m+xotx6LpDVx+gqnZ9HHK2SNjAW0QA
8JHqdXDNnQ+k0M0e19GyxAUhx0RPg5yOjyOE0njh7jijn/HiPFT9+Hcw+zu3sELeVeFgqpZsY6Pi
ZwDQAYyfAXC4NJ+6zzXPas0ldsKipKG1svD6QDd878yA5HuZYXGopbpLbEE+tdw11q++1IOqU2Qz
t8aBUg5CR2RN0V8lTWcCvhYOYYglXtFRFPg0uj6KrSgBT2EUUSxgUxBjSbkuaPgMeDBpC9CsPCzd
4tiaVcjcO2pq+25wg8V4cJIS+eePuvv7uu2tGUQ9DFEPuilwr0pLNCaEgi9aN2NUfQfvt9tkEKvZ
m4oX38bGQqYe/T2gUUTqSEaCcIhGri01zLgo76uhi7olD/r5b838ECIe7xgR4C6Iw4FEwC4+931S
VsRcgPKJvelxTX46aIAwIMxXqJpEtmYOCXtIrqGLY4OiuSNWVpYz7BT9zrJvkec2xwA60Qof33K+
EzsXhD4LQSkN2uzx5D24aOpEhHx9wlQGpOsObDeQpjNhQKe3U/qpVBHEyCn619MI9TkQ9qDICxk3
KRLNJ3Ryt0y3kDMu9UNvj3jxG2Me4KFR3ZspKLqTtW8PrcN+kn4yAuCxm7BHt0ngZ1xVMRV7VTrj
BXoD21g0lqLefu4elY1u6Uyb7JgN9y05tvW9Mbyt/vvPeAHaQMoQWsh4g52bGIchhQhOY8dO3/ws
rfTe89mx823FbbW5bidmpFNpomm2DjrM5Fa/M7wpQt/DOzzjxILYAidXbpV7Qw6CLDsui6d5N5PP
1z+/EdLjMe6hGQGpucvHEdIJWV43hhU7Q2Qnd1aOIGVf0DtPD5VKZpvLfmJL8sGln3FV4JKK65GA
rSr0mmh0VbwCmytyYkTyrXHsFpSChJEhfNHfSCL3j1sh1QTiVlNc8NIQnAJaKzzPcOBgrU2m3RN3
ubm+Iptn2okJaQDuRPRaa3PsVFTW75BE6UNH88egr7UmaKx63r/dHirRaOJAo5qDLMO5g0Eqr3dG
vYa9wYo80Oua1hjSeoz6t8suY8IM0RGHbisgBqRDzl2aWfObxgJC7NgUx+P1cWwtPK423AR4+xgX
qR9qOmVVGSmO0DLQfla1Yh9uOe/p56V9WLPRWXKxLNza2TQcunvPUgA6Nt68CBb/G4HkXF5aJROv
MIK0PkCqmKF1zzzW2s771bBgfiNu49WVT61JfqbZ4CpsOlgzGw/iAw+TYUBT8XB9UcRH5JNekGS6
KCEhRyGnmVHgsIbaLCy0MXzmGg0qZJpT+xcxvzTeR4pj4Lq5rb0DoTm0VeF5fUkdxAqv8/UGvgxc
BNSPvzhci/KpCGaVWpFYistx/WdImrwE+OyyJTAEqE132xfzI5jXtIBm5ZcK2YzIa01VrLPp32gL
AnWGIf6V9inz+6mhM7VAY/HRy3a5ivtn+/sCmILkB2qY0u5kdEZgbK9WbGeHpgx8VV/y1gYCsA4n
ADBLlz0O0C1qvbJpSGxO+7Hemy3QAYpn3dbyn5qQ9miZTVMJ9XUSo/5or9FMblkGSWqFk21NFMgq
0VgHpC1w+NKdP66p1yFFT2I6tF2QG+Ya+kOr4lzd8jDAQm2RIRVQfGm59bwxzbnPSQyw7S5fnRu/
9CNzQWFjyLq96bbh9a2zOSrR2obHHNJ7MvJpSlLkfo2UxHYVZl+56n21uTTAVGFXghP5orxPus5f
F4OSGED+5Itbzeb/kfZlS47yzLZPRIQQiOEWsF1jV9k11w3RQzWzEGISPP1edMQ+v4055tR/4ovv
qqKRJaVSqcyVa21kCaCyxwZT84HVY//FdYBEJbKHE57xrB7fj1qJymdNISN0Z4sfbO04LprzpL0H
aglUhtm0nkdxmYTyO28KQve5XgRV/BjGX3q65qMXVw1eE48odH6csSZIu6Ua7y2smmAeGa3ACMnW
zB6MNbjk0kBIeSJFjlIgQXh0Opu6s5CRT7D7bYeCZsayF9rT2qPAhHpGpjcrxrZk3MfDzY5Qg7au
tGin4dhH7LzkxTbMt7x7Mdz3y1a9tEt4hhpTzmAKc2dOTccjIDNcDRo+7bvdf4YjOHlWSk7LS/ef
Iejp0lUUaqNjhyFseZ24GzFem/W1nqxcpEuxwfFEZu5A57WTgjqS7qFlPKptdBsLr7d3SegZf8Mw
uLxqi4PBqFG8BVcH0q+nUxICRDKGhsNaVM1wTaycPaWktvFAKPRrplzUSqqqtwLkNVPihaGyV37A
4poCQo7IYWLQnYNpKsfJwtgp6F6P2vtKZr9UHaI+g6yd14VrxrhoI0eDTT/m6CRHFaD/g5bD88mN
/MPTq3ItdpxOzzxaQJbRmoo0E2h9Zu4o2I6lO/nWjh2S5IdVrjwZlmfwn+/PZpBntECTUUr3SGuB
wvSP5FfDfyEth7D9P2PMbKIY0rF2O4xRh6PyFRvfYPnUS8ru7bLxrU1mFlp1bdSmuoXzBH2AHdK0
nql1QaKtWNjalkxH4GjTq1ilSpgYBf498WRtX4XcWclBLFqxgf54JMBcNCzMl6wbDNE5tg7DCqJ7
jfjyXrUr81hcraMxZqtlh1JomssmkbLPWG0b/art/v4XG8LQngKSFPw3L4nlLo8yvcRS0fyGhx+l
mXjoyFoJqhbncTTIzIuKhuZ6Y4SYB3sg0vVStTETa+XaWdz0o0FmTjRtq6QwGAah2qONbPX3swNg
FDLhMkGLgiaSefdIWJMuVT1DIrdEpvhnT9aCjvMJANQNwhJgT3GXAfR/arUjoVBU0pDDVbejsDze
fBP/jkchXK6DTBD6I9CONO/ZDvVBSS1jeASkZOOozI/HlUfu+aFAPddGVIs+SHSbzFUZKgVS50Yh
EWmIIbqLev0FcHzI3uXlwZXJShA4nbBTx4uUJ8rj/1h+gD6bbXgU9pmVtYW5B052zD7kCEfik+jT
MFaO4dLG4CTj8TQ1m5xxn9RyACmJbMx9eA9xqZCvOPjlz4NjDKy+oJ6YFxFVQ+uOpXibkey2K7xk
jSB/8ftIlYInaOKLptPpPPKGknchQzeJua8HH3RuDd1/14VgXVDSQ2EFTWjofjj9fmznykndmO0r
G1Woq8SC/OSKA1mYApBXE6kkkplow5k5dFZCAr6CYNFeL5T+LBK3/9RUbK4Y1L9n18yiEB1TUF6D
w2fSYDidictBcdE0g77XlAvVTekBpfVToZmyC18rZnqOKnYyuanVwzCi0iv+5O3KAVqaqAU+MdSL
gA48I9/SO01EzNTIfhuaZFcmdHd5rxYOKDp5/s/354WwsRyjltBYR2102EZ1vVE89qjUNmG4UiVa
mglydYC3glEaQObZ6WRiBAE/VHL2Zj1sfrSV2lyeycL30WiGr6PSAAA7m90pusnTMukzY685H92+
rZ7+i8/j0MOkJ47BOTy6tUkBWKJh7B3Iqvav5vcjLpRs//P9s6JTlHPbko4BlcS/Q3mHPhjPVSub
vbREuFDoBISYsmazLZCMJzHTe2Of4Uwmn7W59oI9v9dRakT5GUK78Cs4/qfnhTTKaBqRdnst3xYA
oiReEgXf3QcMMfUnAJs9Ma3NwqwoDvNOmHGPCslLGKd+3awEQOcnAgNghQC+A1yEzL2j3bLYVLbW
7Y283OKS8qsSXRfb3Fk5D2vjTH8/8sICksF6pjBOhDBegg3VENuQXRXaGox0cVOgPw1QAHJ9qAae
DtTotMhVCU5QNKQHsiG/u9b2DCv+fXlj1oaZjO9oPhTZyoGleodSjLk1IB+Vi/KXY+Q/Lw+ztGyg
EkbxHHrRC0yBHG//UbTtPp006RKAnQovZUNQy+8r6eIpiOAI4fy/vouZpbFmRIuKbTR7Zu04e+zc
KytqPCd77qOfQ/p+eVpLqwf0CF6LyJwDOD/9/Wj1atZkSA5qzb4ar2J7n2dXRr1ylSwOgXz5lFiY
2jdndoAmOJq3Vdbu49T0BDlMRXpnjU1teRC0uIMtEr1ZcwnHGnyfGdgxmgkpb6rA1D3mrHiApSEm
wgOE3niinoHZSax1sWbCnnPx3KBUxsmDuVa8WrKyidgdDyAGEqB5fJHKVs/R0tnDG2c3tjB/uCXb
ik4Ggjkr0d5kRqcxBiJIGxBve8oXnOVKk8wWSM3kau+MrWcX132yQftlYPTPqVxLZi8t3fFYs/dj
CJbNHjhLtTf7F8d5BQO4VyXPly15eekmI0PiF7DR6TccWbKMM6rCCksXqU892ar0RozgalgJANdG
mf5+NAr69bmeNhjF1NROj7p/yuY2/UHqFSDN5LbOtgd2ZgDwj7hl/qzvo9aNpVEr0ClV3oi8VD6s
3MqLm3I0wmxTmBJulrpS7aXxW0FMIoVE8RquYCGSBU05IiPg5KdjOW/M4WEjnXzgGES9xcNrQW/G
zNqYbg6dr9Rri/emeI9K7mv0RtI72VYrk1xAXOEHTMgGvMgRt88LTk4EbpoOAhCAPYn3zjZuUg5m
JlE9jI6xMUDQPlTGLZsyjBZEfUdLflw2y//LD0ADDLqTXFDLzGITAULyrqewGEceOP2rd5CVLbaV
dk3aNyfdtOKq0e9M49tZoWna/xl1FpXyoRnqwsKoAxNehcCoCobkV7TG+7l0HI6Hmfn2Ks1blg5W
v6+cd4t/iHIrAC2yt5fXcOksHI8y/f3o0NGhZDGZRnHt1ItF4sWflwdY8oVo6gE/BlgKgXCf/n40
gIQ8U5QOPYxEpsInqg6iMd9prrNJSPSh2dHb5fGmozU/3MAm/btHwIcx91UG/NQQh2O/D6vMo9W1
XpReq671Hi2OILjMvykHjITLP7EA+EXURVF6mVmDWxipY0SR2ov3NHwxrZUQbHqOnk0HLbX/+/mZ
FeQJaBO6Ep8n4pG3cWBHQYzSOEpKXiO9wu0Con27CDuRlePBhZmhc3j+6jIkepQsDfouZvni9iA6
SjdJZPgieb28U+emN6VD0AuDPBU0tY2Z6YF1g7edqfN9CSqIyHfx/+UBzk0PH0ctDKVcRBbW3D+N
MeUqHQe+j7euvrH+ugPqYZs1TpRzXz+NgtQO0lwTTdgsoaAZeTwmHUbJZOx5RhV7a1XxhYU6HmH+
oC+zLmfONILubPMIofHKOi1+33TRlAYucOSnZhsR10bdiqkZOU4PhW9E+/9iG3DPou9XB7HQPHeE
drexj40en7fBI5joXtZ9aFqgu0GJN9LlsZY2A92jeEUCIQsg0SxSUT3IPVmcQQ6sf7LxmuAb4HAu
D3HuYNDCjDIKkMwoS581VcuO2Vnc9RDXTLJAb2/q8Z0BtI9WoU3CtxopVzz0khUfjTfPIqRWq4TK
a6jU0s7TwVNasuTJLFzdI6K4inixFlgsrSGYU5CMm7zAWetyY6Uu4ybh+5QkbxT85y6y1EO+xsaw
ZHVTBmxCkDqTrMDpxWCm3IGUANTnypF710O8lk9cnAbeE4jCUQklc+SS1g2FU/Qaer6pAzCM/aXz
lHsq7NeadRYCMWQTJzoJ/V/X4pw4zVAULiBOobckoXEvrrXqmo+DRyy1MbQry7qui+ex1fEjQBWu
HnK+uWyRSxZyPP482jTB8cBHjG9l4qc0oS4RonMS0IdtJPmjyd0VJP/SyqKyDLQ7qvLgr5gil6Mr
HfLkqVMPUb2Pc5/bEkHWcFWlK2a/ZB7Hg0yTPhpkbDNwXysMwkmgVV54uLxmC5+HTUCcHjkUeLy5
z6sHo0UhGhSczEtQqVrzQ4ufx8fplNQiZ+WE2M3lGPJBAMsYeXX3Vq6Evovfn9qeUEoAxMidHR6p
halKJb4fitdiR9KXy6uzsMNIi+L6RwsuDHueughD3Y7aIhV7t423FpGbzHro1hzb0hxwIQDPjtwF
Yqd5aNOLukKyDBLl0c+mS7xGrQQyawNMfz8yIdLVrEP0JMBc8FaZf901yprJzk9jMzQfHU1gWsWj
76d1F/es6cV+KEBiyHYqDFx2S8T75c1YON6ACwKlhD435F/nyb6yL7qyAY/hviASXWHSrDwKCjaU
F9/CznnXomblbCzuPphJACODdCeesafzQj8ItIUcvdyDxhXthwqlniqyb0E/9U1KdgTPyFjj6Trp
yoDBfN5HMJSiSrmiFYjEg+GZ997llVsyANOAaYEaFAmXed7XDbO8cCyckkjo4gZs9OpQtvH320FR
CD0aZeYOeQyiLgfaO3tIut1kvXkv2jV8yMJEgKtHKQRRLHDeZOYMTSvU4y6izZ58qvpG8W8nRFA7
OPr87AIZKziYOMHnWyuIH0ey+/Y2oLcR3M46kHDnRW8QgCOtU+Hz0afZfhjaWpP2gr3iDkcohj49
IO3mzjAVjlbFQ97uCcDJBDX7vAzsNfzW0haguwu0DXCJqIDP2svshGhd1RftvmDCzzZhUq9E4Qve
BPVb5PKRWZg4gWabUJYJdGZY2OwH61aJm0TdDkCpm8HlvVhaK+BukM2Fas7EsH96tt2mrqJUw1oN
Y+FF/KumXxSw7suDLK3V0SDOzLN3ALSUVoe1qtl75bd85fJbmAP6D/AmnohysePT8Ed+V6H3SLZE
r/caVFeoL8eVB8va96e/H31fF8QpSobvi+ZGc597wx/Fiotd8Ol41INDAwg5C9K1s22gMeJ3BS27
fY0dlvoABqb3mh8UP0RrvFYLmwHuHryHkGJmiERmvoPUUm8VF3L/rrv7fFhZq/OvA2wA5R1gZSai
m3kKrq1d1tCEmHtAmuursFkJNRc+P3FjItRErDPhTWZbMVImYq4MePDIk6B7sDbfNVXks3E1gOsW
LIhnFZSWaDZEgwcATKIvSBT/+f7Xp6YcQFhQZUaR+fTn513V6DqYWffDfV7/CMXTtz8/4ZTQd4qn
Lt5QM0M1jdzuK0CM925OtwYfX8F/vFJhOvdK4JXCaxdc75jHWSkj5ZAFMLkO1KD0YuZLN4AECGtX
IrXzEzd17aLyO9G7nZOcD9D5I0Xb63uniTa5tUltsuXWmhj90lxAUoWWwkkqz57j/iuzUk6oVRQg
lh709NfasBHDnpgrGc/FYfDmnPhOQao6B/6XkWUPbjTSfanzK8LwEhyj/AdyrGiqdr7fHY7Mqols
BCKQf4w8pxbmOBG4y8Ja29sel29x+HrZwhY25h8t7pQLgM7Rvwz8kStE16lT6ZVw9knXvLSQP+PS
8Fxde7k8zMIxPxmGns4iyZk5FHbl7AsKkcnR69TKniwMYKFKghzgxKl6VvxrrcZNch0H0ZS/6TPN
Vn7/dDefvgRwQgDqA98sZOjQrnr6+0MjpRYvKdsX+e8IyoDvpLxTdEvGbaL+fnupsN8TFQXYR+2z
qjK6CeskqwwgsTYkukm/KSuDH4/y+EQ+P7VIImM/C3NGBr7ZjmjWpOeaon6yli1d2ojj789KNk5C
0oHoib3Xn2SYeU601pq8cPoQ1iB5BQwZUDHGbCtAcONyu4z0Pc9KrweTRhanXiUKX8uvvr0TAG8h
piXgWbMA6zzd9DTTinoQFdnXN2n3GK6pHi+s1MnnZyvV0SpNtKwm+8yzQw8yrv9/v3525KDmBAVN
hc8nLADpflKvYGGmdZ4dCRCWTKIP8IMoGc/Cjipt2ZhG6Qi90ENrPZrZp0q/75xwdU+ddDh08Lez
rR400VVaKQE5Th2vRkOVPdyYaqXatzgPvCkQbeqAQc0jtdgk2Wjlqb5vaORlaq9qw7O758ubsTgI
OEZw/wEscsZPKQyn1VIZkr0oHkb2FXbcZ2uww+UxIAuPbQFBqz3Z25Erb9MaKUIGWKBFbyKoKLPx
oadrEokLp2/KUyCkQikEB2O2JaqAhmWYgVWI8L8lvQvj61AD4url8nItHI2TUaZfcTQVMtjQQqhi
sjfYV0kes3B7+fsL7vyfPDfiZYyDJP/p9+M8BTg85wQg6oOZvmr1tVtcG8PoNazy+Fr/0dJsTAQ+
gDriWXlWRu+jzLWzFkxJYcc2du++De2aES9UyieuSADbwWKESvm8SBV2KO9WhSR7SoZfsqebtmAx
sA/iKkcRO2bVlaPMjVVaG4ruNInbbOVJuGB9aGIAvg+wccST81pc1YNqSptYgaT2woZ7I77O14hK
l9YR1QSk+9Eo5mDvTnetSUKh8YiOYJyy74yu+RG63dtlw1gyb4Cgp3zSRMk99zh6qFuRzKchql+0
MDzhcq8fGEqk3w+7MREUE5EcQeQ99zoNdoGJqofzJ+XoCW6bHhlUYCVG4guxxue3tDkozU/PFOQF
wAxyunJOwvHKqCzcZGXisw4JlOQpTOLg8uJN6z+7EQCy/c8osxvHKRONScrIvtDYfVG2XsNbjPZT
S5qdRVZcxPmU/oXeQH2C4RVp2slYjlxEI2UkExWP+7QVqJTrvm4WG6q9X57S4igQcABsFUq3Z5j1
MLZQxMpBnaSHWgSilfFx7LkFAq9o5Raak6RO2ZqJJed/RzqrAZNkEOjWw0g69YriKbTf3OIvS55r
ED6QFv188f9DmuLc3tHmYQAEDZc+cStN8z9axTbTiJmDJg7Mi6DM2VRgu8+8ca3+vLSKU+/C5Grx
xpg/8kNqKfS+KZyqRAKLBY0A+eimvy9v1bl3wFSOBpl5B9ZWtZDFAOazltyMsr9jRr1i4IvzmC5X
JHQAm5g7WfAUtKNVs2Fvu7tifNCGh7bbfXsWqAUQdN9MBCao159uyJihywpM+eXhwZGmh4fIipte
WCVQSiDPjGMzvS5mqwR2SOCN3bg8sJB7DiRYv9+fhKIyJGqQ6ET+EUSypxOgkqWgLk74oc2DgW/j
l++vz9Hn51naLKzgTW18PqYv0bi14uf/4vtobgZB7XQLzNHwiZKJnjp6cRib3qOo6ZYrYfPSBuAF
9q9/C+k0e74+UZHLISqKQ+bV4XtZfvsdDIAHePNc5B6RsJsXxUfChe0oUh1AfeGjP5yAJubyCp3H
ThgBpNQOUkZ4a89vYW4qvdFLvTqw1o+hwubeQgeJFHc8BQx25ZY8XyyA+mGoFI31eBHPC+8FsZM6
6l1xABlnEI6uD194eTZrI0yzPXKAyslRvFAYIW+53ycEahErJ/rcxU6tGyjkAhyH0IhOv+BoBLew
WVaC8+RQZVCbANLqqm5vmjXujoV5gLoSR1dHbyOS57NzrYXlCFGopDgM4aNKff59swWhBipT4CFC
Bx0GOZ2FQI+I7eZhfmjiKgiZ4TXa1eWdWFgnCupaOFYGeRd48tMRdAYKjaGx8kNrboV2b8kbUAjm
ayQaC6NMiAYGFpUJPeTO5hFaep47fccPoIKRX1+Z+/ubkju4yHGVgnQEj9ZJ/WyeYLFaUVZEKOyE
cSOcn3HyjM5vNKKtLNfCMZxexRNu7B8l4cysMuQmFWvgCDWW3aU9C7TeDKrG3SqC1lyvqt8vb8+C
gZ2MN1u4PK7CTqYYr4uHjWU2G7IGD5++cBo+AteFc4J8C3JT6EU8NYCOpKPKlM0PYbV1ILNpOl5l
rhzGpVlM7ZnQiQD5EIzgdIyo1GPOQ708tMMnpV/jWvvv0hyA13Bx2h2kIuf1AD23IefjUH6wn4wG
ykG3Sb5Sj1kcAZ4E+S9cdOCfOZ1Bnvajqs0KFyA6Qpwk8V1WemP6/Qof6q02qm8MhVdkCmcLBd5n
4RRNxg+V+1U8tWutM4v7gHoGgmocR3j401nIvLNRlCbYaxdXSJ9v8jRf8ewLETWmgAZpWNX0zpqn
KgitNKdOdX5wiObp7RVzwiASX2mabgoIHsdI1/eCeEJ9U2rgnweYmhpxPJeIbZw85rIeWXEQ45fh
vujVKx3+Xj6NkzufnxXoUSKOQJsTCvszZ2nGSRsVPcIUC1rOeml82lG2Gxn/41TUg/aMf3m4JaOb
jszEfIYC/NynmQ0i0roOi0OH9kMDXGdaBalm978ZBf070/seOb/5K7WEKE0+VBil6u4ce9epgK41
tC65f5CWozMXsCrYxewhrKJcS+0K7r8tblGK3yRV4dX9j7pfQxMsbBAe9rgJdNjfJHl1auA9NTng
aUN8aAr13nE9QJDjkUjzrKbbqN5+u7xB/5J7M4PA0xsmN+VfIIA1CysTUdmZSXt5KBzhQUqwJGBZ
NR6L8ksxZOG7H5b50fC7DKqO1VPbpTvkPANiP0bkmvOvLPvtDrdF8YdaO7vfUpB6t/cDKkH6cGOY
V3rE/LzIgeK+SQttI7WDgWqtDm5QFe7G4VHa2wLM/fJdNuioNmO/53+i8CotwFAAFEJhkI00uV9n
b3W5jRX1i8YBzqnxkhGChLLz2/IZnZQC2FfH+UyaDrJupWd2Tw2fGPZ2afmnH9+lVfhJeSOLm0Zx
b6yuwtFAO4h1F5UfXb6GozjbQDq1XiKlhcwz+u/mzP0R5FfiMSTVUw+BdMP1Bn0LaWsz3pHo228y
DIDD7E6EFBNeYHbxGQrKSVK24skoCn8nojVu3KWpIG6bErbIYJx1x1qDNtDYafB93SvpECgug/p3
Xf2My1+XzfDMrU9LRRCDWpP/w6ROrT7P0sZQ3JRPlj+qTRFvL3/+LOZBCAoZGWwLMKlTlvv084zT
QR+l1T0x42/GnxK1I3LXa4eQgWnDXDlSC3NBZd8wweZno6I4T2jWRRZ2Zh7LJ2n8jTYGX/HgS59H
FhPlfaRMXaQUTucypZGczKLyCX2Dv5s1V7r29ckkjh4doi2s1k4M+VQVP33LWHlknl0HYAU+/u2z
29tMm6gzHfz2z3Q4aJ99+3p5n5d+Pd58cGQmyAfOigxa3ecdcqbVU87htGq/1c1vW9LUUYf4Bm98
5Cvm6dcSzAaanmBzY/deKQQE1l1v/jHs22G80uq1YGrayxPnPEke6ojVoAg0vc1mdquZSuudMpVP
fWx5etFAy2TL7JdwrbHnfN0wDlAckxA73mrzqABlV7fsolY+6cmmTDb9d1MX0zSOPj8Nf2RUikxS
czk+39ZQkX/Jv80FM33fQtsmOrjB9D7PLAgTsnRRiO+TxglUGT1UVeHreuETh0Py3Xm+bGXnVoz6
MUR6kCnBoGdC1blbN3Y0qv4JEBtP778i+9XqV6jnFnZk4mdDUOMidDqTvurHKMtUkaqn3u4DVsqA
fttLoVqBMANLhu+fQXmjsM5jK2l7GLJXx/ex9v3vo0IBXrQpIEPf9syRYOmqwQH3/VOzrV0B6Ma3
y/kU6HMUd3HarX9iMqdGNRZZPlA7Zk9u9snSpwS0+mS7Bq9d2GqcPRx0vDYA1p93KAF1OSBuSsyn
+gDOzqCpi038beoqTOR4jNmLqWvsBtaGMZKEgtL2FeoEKy+a8+sPIwDbggQxEqtnwatZti26qzCC
iIPC+IGLZZvzLzJcQ+sjI2vVtoU1wwsW4H00OUyUSdPfj047absSFVKDPjkjucpIALIcrYl2l88g
KhwLs5pgEBOyF9xJZ+RllWzHsA8t46lWjfnEoWd5pRIzjQCKoAf0uZQPYQoZHhraxk7SAdR8PXoK
PHcsVOG7igzUT12r2ilW5HdV0/yqHfsXyQCpECx3m41eRPbPUY+Tl9EqgR+2Y2RgfdMIw2uzN35b
JtDWKGsb11XG7cRzXZUGqdTEpm+5tnOlpQ6xatVBG1zrp4kKL8QFclvbNrrQAUaO/ooq3rZ2Ct6U
BJW1qtKg4WHo0u8iGy9zV0EdMEx/pVoWb0VjSc81s3xr6HH1lSm9vVNgprrlDiLiStLkM+bAvnrx
MFDYaANfmEfmdpTosfOrmH3KomEFRBOTd1k1VuahjfMJrPaveV+XwWiP2Vvh2mXQJnq3xfSNrSi4
8js9HK8SKDZ5TqtDFDTUcM012Qt62KO7etDIxmi1X+NgOtLrmpHGnh05xV9tULHXgk59Y2bC+iEG
/SXsSfYiwT95pQsJgnjW2rkf5aOlBzGw5cam9dJJMSlr3Pe+sIp640DmaKeL9mdWdW+6yxUeDgO9
dVwsusddEvmyEeojFaWNzSnZiF6gongZROkoj2pueD0YRu0XNDUf7aQ3S8+RvMgDzg1nb7a0Ryoy
LvwoarrRG4axurWNcvidkO4L5Nn1thL1Jx/xyvdiQ4t0zyQx0pd557z2In9VtfNGx3GIPXQPkH1j
Z8IDGAQMq9oQBWTkeE4VXQQqKcuFzLXfahr/YzkoCedRGPldHfJDghfnlenKZ8AcP5muwA4O6cmg
r9UmqclXo/cSDxpLPbj12EMO2GlZeV9rZbvrJf+b96YdboEjRXdp3bFnK+mq1g8FmhADvTHA4xd1
Tu34jhqSJ5Tq3jlEeHGXaJbyBtofMpl86pW9H9JG1J6W8vdeF79VXGlelcWmzzM0ffcMso6hmdhe
ImJnWwtLXrtaa4G4OBF8k4s0LgKCNofbBnIDlSeMCq3OkSE8koTdxrLSZFemY+R1rBGBjj60v6C6
FtdZVrzkg4o8UmbmhpfRW1trxqvFaXk9DPWfymqg8WmJiN+IfND8tmGfbWSMdqDZRu1cFcmo/+kY
SFIBhFI+/FuzoaCUlHvSZIlv9X3imX2vXdOwS/08wqMVOeJXsMiP9AosfFGMxsKsNR9CglrWWMvR
q1hTBio0Ml91rhXYefLXSise2HXaNpvSYbnHmrbMt47qRlgRox7tyV06GIR75mBW1XU9FKYHUiHd
t9K+moRrwVWTl6Ap1kHyQgBV9lEDawIyZHsaow29MdUvEBdWOzDcQ/IxNJnv0sqg2z5GLt2vB+eP
MWp1cddn8j4Dq/L9pNNEYRXyhRbF3ZBq+9wuhbYbO8ELyHqQDnxlyXOo8g/dSeFz+oSZY8CS/l2A
D6S/kVD5vWOdhEdredbpniaM11pRrJoRCvNBGAS49szN+hdOiqi/bpgWXfVMRE8D+nQ1gNKhC6xK
xr1Mi4ydM4bRNdRfebJJNbsNdzDSh0ySXRMmidfS7N0m6KzEDSgDCz/Ar21R+nGmQSE9imhyTx0V
P0oVZkHfdV21GVh/25MK544ngoiAK+X8prgjtyoOye9Qbtt82wEjuCFhD9NHL+CDSk0aojpsRWBO
JM4PmdAiCbKSyTdHGsMzig+/wD1Kboume+Q5NkODiPs7yuNO7+lJHftuZlcRRBjQcRbHNdIEPSQ+
c1Sg7yLm5NucEfWzbWS4MzqneCGaehl5+gEIt7h2aMXuaG4Zd04F88BB1vyOdaEHXEDjpRpJAqR8
QrQT8mE7olR/p2Whxm8Nq+uUlxfjL/BVpNrOQGaO/qlq2wF9UwPl5axXPYQ05eDlsWkFKEyYQWtV
FQrhDRuJn1sQo+x7E4qUTv67q4zez7UObpUDZ3ytRKwX99nU2X3XFigKDygp1YHMoUcDIlwWu5uy
QHNtQyG7l1CrxzWtQEkEwbcwrK+Mdvgoh9wJrAIteIKOxW00yru6jxuv6XJAQfT8l+vEcI8ifmjs
kQZ1J40NY6B9Jj2AB6zvTK82hfaBK+PvYCYJ8ZuybAOHDhIr3CG+83hLhMDUw0TfQQXTzoIRsj/Z
bhh4ATONI+RzxsaI/aZNci/mLrpgWPlChkoIz3ZkvDGaUAWoXF6ltuaPOTqtdM7BRYafSIwCVpX3
xq7UDLpJYur4Seuk94bKCi9v851goRfq2Jemww/DJd0+AQ5HHqmMuI8WMZxRs6vQxZ2CHdSr8oa/
gtYu34qB0A1LshBGG9ZPllKg2wpFte9RarsywEF7B6ROtMvVGHtO0/8dsJQ+7lrhO0i6P1poM90B
SkSCwjX6jWH2kOJJaNh/VDmIdIiePqJUGm64ljYf8ID9R54NQwDnXN6UTlwfHFGU8A22Wfmh3Wc/
aD6M70mcl8a91ur9J6gxqTdKafjA8OC8NXr4IWXxW68ttrXgEzySJdTvFA19obXZtVVjOVy7/WMa
zYH0+isVZhXUruY8OSI1tk4bW9JPFCprBnKtyJtY4ZVuyDoIRVz6IDZLfBPqCXdDDAXtyOL1dYFI
yOOpU26yRNrPuMWqH72RtTcsQ2d3RnE6WlraqV/gsbXrM7PdQTCrv3XdMPKcWDkU4WkzQhySV/fo
dDM/oM381lAnfu2btPSYcqrbHD7Eo2mKvoAaIZOwK5wchTju0RkryHhrnTK8KDX4n7ohdoDfiqu8
rvPCG0LyJ8pRqwg6QZ7NRtXqSrO6rHkA+UT8u6YIYjpD3kiX7huzSO7AReaiblK5Y7bTwQwu/bGU
dySxD5nVZzBlHalOJj8ip3kUaVVeaW6R+DSLd4jUHKZAyKa2aRzuZN1215mlmYGuKesaXD2NDxRc
5UnS0W6blKDJkfo4FcZxWRtDUfuUo1GxZcWPaDSiTWjGcqM0vcO/qAM3+ilru/DbSpMbmAj4Biwj
SISAPIbrjDtctH+NQf/Vi36L/l0O0KLtF5m7M1MnqEL2JzI48cYsBPYTnSOeLRNAi9MC6bIk9ty0
xyQs0fh40Y33okueIKX5hZ6bfKtEBtU7Wr8ZWZX4ObU+xoElN1nDHnqDgpTEEX+Lkjs/0oi0fwCK
JneJE7bPoxOGOz3n6CTV+vSFR025KUIyXEXC6t3NYOYkvQdbdOVphRvdEiw5SPnQ/+bYfekGVLas
8SDSg6ArA+Z04/YDwE4ObjPG2xJhmwZW/RpX5fv/kHZmvW1jyxb+RQQ4D6+iJo+RLNvpzgvhOA7n
eeavvx9zzu1rUYQI9w2QJwMs7al27aq1VmU9V91KzBXvpCJZ2NuCnytvdWsUf8th+QPtv7fW1R07
HrySgC1AtL59dvq0e8qLinjPw73ci2XVZOso1CPRDoK2K2yTC+lXZw7mDvnT5o2IoViTrNFWserT
MDyoinzjuUK+0Zyo31ihHNzBpCy+yXErHspK97e5nmksgh6GduCWsbXK/N55CasM7Igjl5FxX9VG
Kq9ctRmGtWsI8laQxd+OVzXfIjl5KXQ93uB2eSqIfr6XEnrYUb6XzFUjxO6bXyYVsWmhF8xOaXm7
FHdktxQaf6hCkd7xXEAtZhC8rr1P1DiXn6NMT5I9unF+ttWJaZGLdYJtGOXhOvS957xSfqUh0V2q
Bbai1T3+ruYdYQ2/LaupcOEavsbg14cs/yYOzfA7GAnzfsjkYNMFIO56TvOpojm9DUi3+uHLWvUs
qMK3vGhMInqD9n9uX9tJmcfqJo1ihI0ST3qm2GZWO6kP/MChdU7jCndyHyceQswN7ZMISsn2V3We
EyoOydZtRYDYtaD/3bBAfzuRpbkPWkWq1wATshf9LlVvskZ6pATToIBFE2k7VmtxHwWaUm88syCt
4/ZIkgAVVB9z3TfBwUfvcqARxiLy9ChZfouWWuvdNi5F+5VE/ulVqFP3xlcct11nMuxoIdFR5AB2
mt5aeYy7yaLQ+97prrkSjIh5oNiPaEuWgneVlHQD0PxN14ZQBPlI6Kt25iGrymxVFl4OIGfw7dAN
nkWp9+2gSE6xWL2kZNVvVSsjvHOHivudhlKOF8ffUjFO7G5wiu+JnhyGzCMQE2vDphsU59lLvRuJ
+2LnS5m5gzwsc5gVcw0MLrlFOEssnkBRyytTdfLkwW29PH6EHf1U6eIPOlWU9b3jVqp5dEQRWYtB
rKOVk0fvsVY/i0r0IueFxn5Vm++eqGUvZlRKdC6V++F7ptIVvMnprxS7+pqLMmTXW+aPxh++q+bP
xEu4AzNB3Lu6JvwIkkBcoXAAsNA3ctnb+kYbPznoD3zXXX69mqbGz2aozVWtKkfkQbVN32evaVD7
dhJwLmKz/Cgb0+WUpd/VtqMl78Ar0OvydGXkgkZLvIjikgK4uu4s8Zm498UzVf87GrnGG2ox3u2g
STkXaGlEq6hz0kcnlbvaTiPerhGQ301E4fG+RuVD3EqD6zylZmIla2Swk2w/qPVTmehhe++Ho/5Z
pPOc8yzIAnXrfEhN/xFW9V2T0/621OO33hhOqS6jpNpoWRM/1J75rjiJuopzEE6b3Ku5jlpRqhFF
Minbm0aCopCJxkiwSauUBUffV76xqtQApq3mN1oq/hQ77adq1YGdJjhILRZ/yiXsFxlXtBp8JoPq
T7ytxM5jznKneh2ordu9KTmcoKj5nauDsIo0w7X7whgiMg2ee18lTX2bKUKtrMI2u3cGV4AlolEe
D+RGk9ahq3/vMgCbkt8fukg31jzqeeS1tHXW6V5QiM53IfOFlaFF6m7wo8zuByXaD63pbdPAqflp
fn7U26Th9Z6NsFYnKH5Ad6zW/kCEzcsUh+316WNn0gFebGF5hEPUPAvtEL2FtG/5C5ZJ0uzJAhXf
AnBtK5mrp7FbQz0NaJS85HBi90Zb+IEte2J4j4iN9pKFrs8J16kv5iWtMVbEi8rfGfSxm0Hu2nrt
pIKRb5M01ndNnW+1LBG/8xRu1zG4iscGXbZNGaclGE9FeovSqu73jQs1jrcTqCEXT8EtaK2sSszt
0rSGXdaZfzH1zop4BKCuSaDaD+JzGqntPvR59xvNnofg1vIr61YsjBaJbcevH6sqLNR7K62HTa35
8q1f0tHPbYdirbbVK0lRZa8L8t+Wl3erLrVevIaBKaG20j3t3gnEU+tUBOCh+26U2d+EZMZm8BTr
pi14/1k6vQ6NsD1lrldVm6IQI7sQ2yKyBVFM1rni+OvC5D1T9c5PA7EUWxMi1KHUaB9H8l7O9X0q
9HFhEyLndJscNjmBlaVHe6X4y1T2lV5SHtY+5M4ttmWeSXeKRzvwFcnWD42cx5tnVDy/E9Gt13o0
ihZGyTeemq9y6YabsKFBuJOVwba1jHIV1mV0r7YkT/tc/LsX/IxqtGHE69bJ3iRhaHf4VX9feIP+
6Khqe2wL1+FJiZ6BaATPcTW8B26q7RoEUvtVqXi8jUWyOI2X0fQrKrXu2Yysl0QQIw8siE6yLfKb
NY2SBTusJOsmj4R4HaCHka4cLpZ3h1vkBbGORtoPQfCeESLcuZ0iPviunq+7tmtWIk7mbjAz+Vsl
xSppmlgQV43qoIZoCn9ZcntQh4HuxYnabtKg8u9bGdlGB8D/yq+T36YnfBRaSvtOMzgZITIyGaHy
GgLdT8dJELJzAEA4g2/cuBody247ZGJe1YFUV6C0pmQjzIgYQscrtnEL07Q1V6q+qUUwwEbVMoIB
S/DImsbGqpaaDGnaIHvxE3dsF2p8byy5WTeRKT21rZJ9+HWOaL2D+4SaOQx/ZdwJu0rhXbvteAce
C13m8ajrWfZeKiHqdGX+VEiVjOYjP8OuAq+tbElOnpNQ7265aina9VbU3TeRb2y7JvvZuSEeSW/a
+liXcv4XIgUDklpFvHELwXqMjdrdBgNIBHqC2gFcFmNFl/eONKH1g0xAYLtVXH4fwKZ80zt6j9um
6QwMjZjlVpdzX0Sv3jG2rdO3tlgHqBnL5mtfFv6HRcbzgILHd5CH+n6Qe8UmAzzgRbxe3QyO/l0i
ZRcNeFcd8WBUnLzwvS7kihEEZUQuoQn8dZsJ/VOolOGHMQIAfKfFE1qu8qPixXknDGb+y6nHpRfV
A7+7XHeF0xNqkyBby1bdbBwyk8+OxWtWaqwnufEcu1FTYyUrKScyidtVpPqq3eF5tpWaum8B4IMn
OLPVk1SWw1YeqodGb5UDWJygXrWyP74whFBlSyldh6/lKaxkbbD3SwFUC5BAyv0ZWanbQdG7nSrG
/QGGhvmgtvRq6WMt2Y0e46kqWmtYB2Ji0pZXaFaeSFOGlVQNAo+MUNXtXFLChfLrXG0BUrs0VjEA
Ef+Bbn2qLWSZKhFg9crJaL4P9NpW9mn79cIVhHkwAlCnwSqrk3JMaJiEGHGoUHlbS8HeXSLCzVT2
4CbCRMUJ8G8KiNVIXCkkmJQTgJhSs6UlbcOZ74+lYtAUaDXSwGwC6IlD0bHC0jJPlfYTX8pGvF55
mVmCz9+fQrr00mjJtvH9KANu4+zV5MYl7XbdyMIglAncSirc3iTXY1KQvuc+ERaqR3OfBzmBajHN
UeEcjH//tI1kUjyo1+vGSZVuP9wlkefLr6OwBFQUxAkN8ZAjOf+62VuKoPi1cqqKO+HGjPfX5+YS
FHD++cnc8I5T5dLj82J2bxk3zXDT9jsjXMIeLI1icg5IS1LmECrllAzvQ/fs/7w+iqXPT6ANclZm
LkVh5ZRVe7LaysIKz04SZUg4N5Q8dW2yBmjMJLqfafx6cWuGqz5bqR/pktzd3BiAuNL8wOKteCEb
4WSSF2YBNe6443bs0xXd074+SyNJelRcA605ZfX4QZnEPqqLJ5VEpK9u4vSrRImxgfYnA8b5XtWD
dAgypFpOtdKsWnPtiEsQ0LlJAguM2rkCTQxb5xaEvFFIN8nq6ZXk2Up3lpDTc9+HSj52NRnRulNk
ZmuZoa9ktX5quQ8J3Y1WWFiEcQ7OUTiU/0GX0PkTMPCFUHEdqpRN1co4Ne3j4K5h/La74slKvn4i
zsxMwFFCHISuZWImo16wdiP7+laaOREyQEGamo6w3wsl/Twl7+F5qUGkrD2E3VqLdyoV4oJszHVD
lxeEBtqOG2A8eqP61vmCV7qkNHFm8chQB/++15IThQntW1Y36oKlmSFBLYHLMBJhkb6YWHI9atRy
aIonSfqggGW3nUPtzgelXX/dErgyBG9As2hAsibHpPUhQbP5+lPVy7wL8rZo7gAWyD/C1icd6ZnO
4fokzuxqmPJjZwUg9MCbJkOjqNaDcqvUk1duymZTLUm5KvLlpgbRKYNAHWX2LnoCF4rBcyUlDJEs
snWuoEV27EfmXs2L8mGIB7eDTJrRAJUKj7sWOqkF9aAaq2qQ8rtBMsMb6o3+kwSaYOXykN6RbTIe
CV37eyXuRWHX63r9TaIa+6h0P2hyg06Mvg8lrdpGottukgIKgi9mRrJytKD8Jg6Gu+k0UfhZRqH0
FASEntendGa3QAaDOkCTWuhzUwVgC/VvUR8K5WTiS63ouZflVTfsyOddt/OHCzLxF4gEwNpSQSGO
HLTzA9DRr1yrfVU5UZ9eKe2hhgFMeqsvyVRR8Xa7+7reyfEN70ESzgvO6pK9ADaNTapzMQEhx7mf
W1fGDFRiis5J+lYaGoKQLhP8nqkvlp/aQmZLNTm3BRLy5W5lq4LCAYKPYXnKXnFqPTWNLnNOnuvu
HEHYLnBXZr6PEhfMqLELDIpGkxk1erGNdCfzn/O0fUyk+FaRFnSmliyMm+dTRJjGlVWiKOY/19RW
q42gfxkCSdAPhmzEkqGGZk5WJdToxFErof8cBEQJ9iJ/aPb3ozWss+PAxU1pN1ad1WKEDNNJ4nFv
xDs0Fa/v6iUDE4dUOp2a9TkGMnFbPovygoO9/DwPFtoAgKv906V48nmxqRwlJU12SuNNmKFl+eU4
h++zAqg0jk/HKSo/lFyhSltHOMXGXSLt2i83W+FROu5PriFCkIsYQRYqZMclLXw2h5vEeg70bdLf
fnUFzk1M4oOkyzURGEz4rAlrWVnFS0oCM0vwh98GUYeY9uKQuWhlhlpCyyNVvIlvU/fLJ8BCQWrk
8Y/a4RcXTtN6URsPQvCcvHsAmZuvbyA4rAAccRD4PmMyO2Eey3HeW+GzQpZcXqXfvz75nz8/eVXL
TaFXRsPn4+TOrB8KY+Hnj+f//M4YKbj//Pxp70yVcmLYqHxfqu3MAJsgr8jTUza3fXNJnuoyQBtF
B8F5g50clVcmZ60LdN2LrDh5NvSXtG5WHU11hoXxXF625zbGzfbJn+ZxCZWf8OxZ2GRAsZqNNKYw
N19elLOBTK4FU08gFjsYSRXa9QR3Q/Lle41RoHwC21CCRT71qnmuOV0ZJMkzDn0zqP2tE9W7fzGG
TyYmi9GWjp44TpQ8v5b9Qxd8+VqzRkA/UZ6kcflM49YwaorOpdJ7isOfVWor8kKsM+MzELYDhk0D
aQl+7GSZoxQgUJc6+qkT1/4NkJgvT87Z5ycLHArQ8UD266fG77ZIz6Rhv7BPZweAQB8qAcQtxPfn
+zSSfX1ohpYJKoA4GrRQaBcsjL9xcrKBDXGv0cuEdOL0fRo4pURC1jRObbEF3aaHW6fZXp+mmcOG
lDxvbNJ+f071+SBS0DxySqXzhJSirQaPqXCXuYUdfVk1GxEyMpa6gRYPigTTICbjgeAjSGae3CC7
c27jxShpxgueGZg4cU/2vKKnan8Kf4Mr8qyt5ttGtDaWngLTIBlqBagQ1FLID42PnynFt5FUp8w6
Q3iuDOIxGbCBfCvUrwYshbq+Gax+DciLwoS3v75SfwgDn3bDyBnhDcnjAKY/r9Zp9jepfEVynU55
7jswJivZC9WVCxDixRp6ZefT1pTyRfrqV1r74cRy/dGmunWXZK3zO7b0mC7d4muGDPs2lh1rJSiD
TFm3AYamCDwtqryE/95HnvnkVTmdc2rZ+4YuZEtjYQSe7fi2UWwIJW3ugkfoXgQzAaeQlRs6HFs7
0BDZTqoVgKGgD29KQCsIyocdCPXYCqN7YKbeU2tpz7KriOvrEzNZeR64CIPwhIB7AHfrom+lKw5u
2cVpeFT0hJ9G/8U4sm68MHpwQ+XOwo8tvZPGNOmnlbiwOHFdllCi5hIkIfjn8qHJYs9OxOK2b+Cd
dnF91+XuVmj0VV80YNGA2a2Mql0Y9MT5XPyEiXuTER0afIgsx7JYdcrai78WMf73+6NeP/EWLQcn
mWKtUUzHkvLwaLhPcvQOKGphEie+7cLAmGT4dMvTx7JCnZBV8+OeMnea3PAKeVfU5HR9d0wc3H/s
KOMVDBmOMHuSzY0oOCieEIRHVxSAeA31kxT3thJGbyoilddtzY4JSWOqXDyjEHs4H5PJbVmLAvsC
oYkHo1effTVeG8AHr5uZ3fCfzExcXdiZfayXTJ2mOyvPlW1XjO3cFTYhTRXipZY6S4OahK+SmAid
pjKobORbAAzLvHzl61+jd/53mf536siTnU8d7BZEilL2s9Dcme5WLL6lxkJAc30glOLPTcAF+68J
usvI7a78hf+7vjDjxF/4hX8WhqfKuQWkwIrKGD1RpMCx8aS/YzOHLa4dFcn5ZrjtqZTlhXmb394j
M5mtfXkbEY1n9FDvwmMBHsrbhXDd9VWp764PbNbbQMkiXENjC2jY+cAoeLaCmYvh0RL+Cg/m0gtp
dhA0O0NhdyQ+T1fGKbXaSr0sPDaZHK4kp7lxRW3f1f0O2s3N9aEs2ZqsUZdUZqz3JY5NseVur7bw
VDb5sBD9zx7RTyOaTFjumVkfxYzIcCz4WR78P1A3zWDehLFz1/Tod/+LYSEPR1BCpQRu//kKxVDt
e7Fwo6PX3EbhMc56uzCEddT9m3sBtSQ2HHE7inHndlwlrYA+xNHRpP2hv1+qNMyeUaRsKMegyiNO
9WSNUB9yQpBxO7+Jo+TDe7Mk8Du7AWA0jg0CZVIvk6Vxsgy0us8IqtgetBs0YJp4PyT29fWYPTHU
fUbmJIlUbTJPqatEQGRYjyp2P+JU3KSC9n7dxOxAEOknB08+Hzrr+VIIjm/RFDiIjrxsUs12h5Uu
gVBc2FgzPm1kSAN1IrqiO91kIFEiO6JQO8FRqvMbRiuv+oomkXmrPZWd+WAkwms/krSuj228VCae
9MzqOPZP0UGaRmD/XDc8qlrzmDr+Lc7DVrX6VCbDb7kT3oSs3qbeEtt8ZvvxykIDEYkrU6UL7rnZ
JNNaAEpheDTNuyJDLc+9G9H518c2szVQYODrYwMN0RAnR7VCzCoCNh0cK8UuejtZuOaWPj+JDuqs
FMpO5/NujMLRSwcB5frvn9l3qqrx88fm2sTek0lyTdmRrUD1j6qIGhStoUveOr1P7JsP/8YUokYS
qBTev9N7x4+7LJeNwT8aqrfKE3ddyr9FHisd6MDrg5rb5qgks+oEbiS4JlEO8tKFmHi1f4SCdlQi
fQ95xA57q1xBQtrIUBGDtny9bnNut7FvGdp/HviTiRwiBQVlK/OPchAdOku+a8vipYWhdd3M3IbQ
aGgz9vviIE8dniSnvPr8wD8O+dEdHpWvezoqBwgASuNekKeaJc3gy1lSy91RLrbm33Apr/96aeax
dfZ9+fxMxiZSCbkwdEdBuwk1uqurj6j5lPQ8p5jTWM9u8dcAVUb5ohjPGJGSdUfTnEon6jLTCnGc
WADbQqU9xg3szfY9Uu5i4aZN9pm7EJLM7L1Ro51rAhFr9YKNbsQNHBrXbY9DipDsXQ9COxt+yMUh
77+L6ZIa4cyuw5o5dlk0RunfyU5X4sjvG0FpjrHlPQiBfigT7QX9o4V1m9l13LCjsOIoMnxxO1Fx
GDShqZpjFDWr3nu16oUQa8nA5B63rEru86ZujgW9mNMtRNXrG29mns4GMNr/dAWVEPY0dfy+Gf90
BWhhG8P9dd3EzMKfmRh/wicTgQOZwRjacQgwCPx1FsFEDh51MdqYyR0Q8YUhzUSlZ/Ymt2rlVPQW
1LuGMN6Ax52sIuJQfsE2rA6FuWBsnJ/JFW7yyJIgogNpIy49H5xv1W2USllzDIqTtpOWuhvMzd3n
z09ec3UtquCM+XwfreJwF1Rrq34EFFl6uzz+6/o6zW0F0pZIuAESQuF2sk6upVGTyNPmqLSPUhWv
8+EVSfgFPzpzrVKfNiwiOlRVL/RCUH4nxVXI9dHR1w1cT+7gVW06q95sd9eHM7cyhNg6oQfu7QLm
KZhhIIuZWx89KLy++j4s3GsL35+ufJYIjYrqXX2sDiWUjnRhY82txqefPwV4gh2PQ7fi5yvajU/l
prst84VXzsxaWAS98ggQMlC4m4RoZdmJ6PRE1dGXbrlbIrDCwyNMyuvr8KdCMDkimEFbDKwFJWxr
4sJ6OkkiNUS93VQbwNMdXKi/EuenI7+20UtYrF69PWlE4+B9CKbt6dtSAnG/v/4jLoc6QllptCZT
xBg79ZwfUwB8nmQNXnVU+Q2RehN4m6F6S9MvR6UkrqllGH/q6DiGczP8hjQSXKvkuBqrHDqL/0Vw
NPf1uYWJQ+jkLLXy0QK08qBaZeHCtrvc1SMuh6YzoEmoykyBKkJi5CmK8uXRf02Fjy59u74Ol7ua
z1NU/bMXLoMAOY8KqMRBRTC4V314YtS5v3rueVKhFIyIj0blFqTd+Ro0AawbJOuFg06+nsR8s9Qz
82KKRgNAeWgyIdIYcOonM8dFrksNnQMJfxfa8UIgezFFk89PtmqeJ3HfaHzejdZSXSKP8MvVFmKx
pSFM5qisfS2saDdzcKCoafSmbb8IV+FRxORQWQXdhQbRxSpYSukKiltbh7R/c0wEC7+Isr8wMN6c
n6IKhB2MWLYq6+AUqbgtSmQQkIBU7zM03BZma25F8JIU9XgLIvU4OXMJlaMgl1ProEoPkphC24js
tv8a+uPPeAwasLChaHZoTYHMvYuChZtnwgGGsLeBWJTeRYmQLByOuaGQfEQOCinTy4bITRyGdUvl
5mjW3VGFOG7AqJPKaMGLzJlBxZ53PxqAI9TvfHF8iyRxi1jDgVTXwQIVHIjtykqWul9ceHU22Sgy
SNsCLviLImUmZ4YQK4JzULqCWLK1ke1+REwM9FiycIHMnRhKxyM2WCJLpE+2W1REqtOElntMkkQ8
AdBUXzTHWmqzuGRl+moZpD5uG887rtXyXSnfrzvf2a//8b6czlHT7nxV1Dbv9RzmyDHoOzjvjaGv
BzdZwpzMLQq0Dm5B+jLJRF7nViw4rWFlaO7Rkn+X/Vuf/cjEH90SFnzGygjXGJXhAFVcdIqMeq0O
KvSgjyZSYJJjV5W8UrV0XUF+uz5r48qehS9jruyTpXFWPzma2h9C9BkD71h6zr1RxMdG7gNKytXP
RPO3gQwyIpN/Xbc5OzrgClBwkLoGjHtuEx6wLvcOu62XXdsneRtqO7F/8A3fvm5oCsUd3Q59Hf/P
0mRfw76USrkw3GPVhfIacdIIEqSebUpV0E6+gAYYmhSB7UvJgACHlt2lGXotUZSjRxb5sNuv/565
geOY6KakcHNcJPhpQqImcuY5h5HvCxqn0HYpBDBORWbrEQpHXzeHiKQB7AQ9c1Dy5/NsBWESe2Lp
HlNLs1F+F1BdURBRsX5ftzPjD0GFKGj90d6G6v1kPSVA8RI9BdyjpCNtpvixtIO66NpJ5lcLQxoP
8cV2/WRqsqBVBHWvyXr3OPTNQUAkyE4HqJFy5ayiYrAHdDSGoV2DF1hAOs2eE5JJKs87A6TTZC7j
IEMzTRWEQ6jFLqTJ7Dcp6DF7+s3xtFexr3+YDhpL/2JiLfYwFXzKqVNx7i4P4HeqmXv0kQhjk2zE
mCYaRry5bmZuW/J0QfYMuv8lCCpLFQjsuuceI7Ts7KEvpcewl/JNjdKUHca+uXBNzy3iWCUkQQ8W
F8TH+b5MIYg4+oAPNQ2rvEXlW9/qLmz+pn4Quk2Qb9C6GQURu2Z/faBzG3UkXfJMs1QS95MrImmG
RPYiyT0qibPzelRucujpqur+iwklSCdRO5ohuDofIDEaNaXQ9Y55Ea9y9700HiztPrSerw9n5sZj
MP9nZnLuKjIQQpcJzKMnlKsuCt+a8IvwtT8elHvoP9MFvnwSHUam2KJ4ZuJBzWozGA/FgLZL7S04
6tmRfLIin09Ynkd13UvcCEpa9IdwKKKbxFSX3O/s8n+yMtl3pSMNWdM7jMVFVKRHXb5JeTBXVAr+
xcJAfTJwvXj5aXpWbRqX1Om4/p11bEUyZ1654I/mxsJNouLfdbLN0xg0p2g4lEHrHNARQF4XnuDG
a/tvRieL/2JtoHRQLR7HcqkCb2Sm5xsJD0LXO8WqfuhdecEhzA4GyrUINcegCjFZGK/GGYDPdw5x
0VvrUu1/tUrv3lmU+ReSQnOWuOZpsGBSEqDGfr7Rig6B8BoRk2PRbSt0RHV93yz2QFkyMu72TzHV
oEKb7fPRn1qrUH8cpRuXIJ9zJlSV2In+i+T/p7hVpUtDvZd89yg7G/3NCbfax/UtvGRgctH2PHyA
RbvusQ4T+i44Zb5RO8TItDoxN/8/UxOvjKZkqDkpYxHxXka0U7UP8YtCzn/cGFc3uStF1sj+jMP9
tCRxi1xnmnN9e9xt0Z1cHst/kXUYo4N/TEycfobyfDxkunCgNY09ihAt9nqcu6c/W5j4ezqMSrLb
MYgh3HatZNMFY5M4ia10C/5r7oL+bGiy+IM5DLKcs/g0iUnD26x5tKLbUoHFtkKE0V8CjMx5/1HM
G16ORQLNmswcerzUggXGFa9SBFeDbunBPmcA0jwP29HJADI9X33ZEYoh70sMpL/QuF0qzs6dFdzw
2EGZdNAFiLyttUblXuShngkor8iPEdpc/lK3j3HSp6GvplDRRLCTh+cUxFGz4pXvJ0SgECuQXohE
fecihmv3vVCyH7x+hzQNGlNZa8Zfo0/9OT7glfGZRG0jf/h8ArVQjCpJjwS6dRNkS0gvBgtbbnYO
eVbDV6BZx0VoFgZcPW0RCofM0ONjl4rObRSkyj4unWh73d/MHSNYoGDtRvkHWgSeD0avUC5u6ONw
0Dpt3Yp/qXqz9sO/Ob8L4fvstjNJqAB7gA49xVmVVYq8S8C2U7yN0ay9Jajq0vcn56ZsBq+I3Uo4
IMaNFpKRv1yfqKXvT/yNkmlcysZ4bNq1BVM1Nv++bkCa3dOfZmjiaAqnBJY+WvBNW4pR4l3RVPtd
OQrv0p//jbAW1FXxW8lWvY9ezd45Xf8Fs9vOos8CoYCkkGk53wuCb/YKQtU4bZT/IrujKVaysN1m
TJCLNAEHkM2TxD+UgE9XjzxISI0onnnoa3ktDL1N+6Fvafvr+kDGtZh4hzMrkwi6RfxU7FXBOKSe
8hpb8Tbt3ANtPVADjtsPFcHCf2GPuAOAH81C2d/nE5eLhlMV0H4PjuZsrTrdw0JYJSSS7K5QbuSK
wud1gzObcexyTC1PhCHAv3ODmiEoCfQQ82AE7RtSxoho59+vm5hbKfAbgMaIdIGPTbxcjh+vzCE1
DobzIHsnpf/W5AsVorll4iYao1xwIhdgqNJphx5hQ+ugCynMk0h6FLyyQ8Ew/q4ZTkN6Jri5Pqg/
xb/pzvhscpzYT/uvlJHrzX3fOrR1uxOicudq6caLzUeajKwkD5pDYO68oHqtm5GG323QfXnSe+8+
kKMbzStu+mzpuTfl34z3CQB7iuToKUCZne6ekv7biuUS8Cute8oE/9jG4SZo6NDlDGtkvz7QaXcB
i7VrxVMWTsqMz6EFPHEzPTEInqdJgA5TDoAH66DUUbVDxbiyKznKdl7hZps6ztP7zKPtQmQ1Czv4
EgU1jpovy0QJsFSnF08QhShPOYJ1kJJavR/IMO6R7UIaDjHK+ybXgl3ahd59XXTZU9wV4qYCeHZD
35+PhS0xuwshQrMPwfVc8Bo73fArv6AIR9t4zS7CEhLSkLX3YdBLe98Imx9xHoUrvXXqb0XpFfdJ
EVjrJC/UZ6eU07WbBgmdBrp8J7GMHQrAVnevSWmycD/MHciRsP2/v3OydaW85SFd+86h6hWEKG4j
vV8LSzXhmXBgbCLzj5HxR3w6H51HE5GowwiN6gwZ/ddt2tiD8VWk07j2LO9YPSehN00JhIZWC63n
WodCUbdWU2w7fymNNz9b/5iYQjZa0CAJEah5aIfwNQbTS7uFI40QljzxnB0d9BllEOgKCMqcT1jS
moKuV551aNwntyRR16lbt/64vkfn3D1eGP2mEcR3AXgM5FqNBvpSHZKApHVocTU/Xbcwt+6fLUw2
lz6UouyEWEiHfWbuc/1n/K4oC2d+ztnAv+WYkQyCojmJLwy0OLQissyDmBqoHoNqsH5I9S9oext0
eG3D31wf1OzakEGBt4K+GUIE52sTWKpD1xvROkSmqm30CNlqYShg0oExt6+b+pPynl4sSE78Y0s+
txWTtMkKqbUOnWp+0E7gPi/1B9XqH9I4A4KiHdvSf9MdVB9TcV9q1rpv5ENnyAvx1ew6ojoCSFEf
2QCTwCAICnWwtIF1fEFFdpWqb764yvfXB/vn7r8YLOoCZKxpZg024nywietXYeCH1qGsjfYGHP0r
utaS3dNo46EJo3QjliGS2LmuvSDErdygnwZtbEDbtulU/+B7DbrAvome6xDXOzXL0T5V6sbWEqu1
keBRt23oOeu0yeV7PC4KxZa1xD6dc/sjMG3s8A5dexpCBZXQV8VgOIdQCXaKvte0vSbmmwJ0fNSs
r0/Y3Kp8tjWJ7KXWz0GxW+A8UiN7MqXI2de96/0yvbSysyZ3Fg7anL8wSIWixUklA1DG+foIaSMF
NP2giTka9z+y8Ov4hT8oO56/Y4vpadCgCRli9SWQEjO80w8Ig16frblCpQysikbvXOljF7vzn2/S
ugAOquocBN/tT3paoUlsmAG8JkO1lcJ7axAcfRB6jbYGRoKYEFq87ipGZ/ZoxIHxbyYTQS36EJNg
JsA//zWV6yRDPiaXFW8tarQ0Wtgcc16RCBiOkIpY0QVmbqCnYaXlHtk4If2RO+1rQi+hCj50acAd
K+Lst+8sQcFnbVKeRACKusgFZNpo5KTKKjZkK9x7xbpWv2d0CRQaHktvueh9Pc9MigYqAiEu4hDT
R19GLt41HI6aMhwG+T3g9WzKS5HL7J7/ZGTigMVUF9DdRnsMla1V6sWrL7NcCFoQVOFIkSoZ4UHn
+yAJ2kqpfUKjfiMpN2a6MElzv//z58e/f4q8aqnOCFE4VF6n/DZ94xt1n4WdNncffjYx/v2Tibxt
Ayd2MdFL3yzt1m13ar1wdpdGMXrCTyYMK/SGTGKSykexORXewueXRjC53txa8QPDcHFsonjrls6P
IRH/h7Qr7ZEUV7a/CInV4K8smVlZW9bW2xfUq8EsBhuD4de/w1zp3ioqVameJ41aGvUMTtvhcDji
xDl3oDa4kOG7NMzGXxd5q4KZYZiy3edemuvEXKImOzsEPArKFg6watuaBQXpbcvGkJ5msFVbhxGK
A/6Fx+7ZvXg1xGYWLbraBqUwRFGApBi4jguO8dythnoLLhiKzhLUXd7uNeQ6uDHjCCdi73OGlDj4
E7/19QWc7dlRPACXbTwY1sDm7SgebyhEwHtcBjop7iEppp6g/Xrhxll/6jagAd7vv4NsLkwNXzgC
yZafZNveFX4H0TfvdjTmCaHsEAsB1BEb5C+9mJRpldSd8/jxLzgXjbz6AdtLxqzZxUHiBzQtMiGs
vzZtcDOBkbBmJkW35L+o/qIku5J1R8TGvDeugFfKVAQsjidojaMr2VoS7xJT6Fnz8yhe+CC/XPnG
3m5cRdFiIFiOR14RQjIMPTPguv941c5dY+hvQ9YE1wuQKBsLXNwSJX88mE51K8k3Bn7nZxQ73Z0d
Ds6R6Wo4IIXG0xEE4g8fj7waxDuDQV83GtRDRHZbnCiEgXhTRPBz7ci/oBT14HMv7Qw6nCqol8yN
m1jhEreKX/BMZ08DRInB2xispNabYEQN3uKF0Po8QQFrPNSWhzABcfXeEMtOkEGWu4/neXY8NIt5
4G90UJXabKIzIBbjJXJTpffMyj8FvavZs+xePh7lnPWDnRulAUQI6MzdHL8Q4WpdT250AnAqcxD6
TOJ+Ei8cDOyOcyF4vTDWNjEwIifNLe4hV6t/1OwF9GjQz+gKEKX1Xz+e1bkD8GpWW+t0mT2Bqh8j
jW7qRIm84LQufX4T8FSTJNaAV/aJR9+n/stfd0Ei3IGINB53uKEQIW78rlXVSN3lBAmUKmbQYZmy
f7M6//v+Zs/HYeXrsfB9p/2Sg+am5JcqQueu2P/NANmZtw6IORGbpi6KTkTceWQf5NBIvPp4Emez
mK/H2HggaUIP78g1pWGzK1E5qVsORzybXpSwHiM6XTt+8+hUI0nF4H6xodv68Q9YV2nrh16PvzEC
qTzUInFznsYBkqvRS7NAbDeMx/EOgrpxMT1M86+PR/znWn83JNLU6BtDmhAJqbfLmsMblENbRyfL
7stx30m0dzGxlI9a5v4vimfnPZQgkTHtyry4HcJ52SuZcxQRKohcdsWXcZ6qA0Dr/T1BcjcbO77c
NwV0C4u6+CxYE+wtQSQSJ5O5EEu4Zy4MlLxtsOcAsOGABujtb2e9q0MdNtHJR4fQM9QZGeTDtPMY
QqTmT7lQ9NyB0eXz0HtOugjXhTYIZnuLzPEqRaQcedXpMrqNSujc8DKE1mdhg6PQUlPcSV8nrLdN
PMgqTAolp5siWJwH40sI6TRgnAppTr/0La5CvFXrWNml828O1au92bhrqQQ6vRYenQJ9nLpY5xeu
g7POcyUwR1MfYOVbcOvYU9kzqBrj+/0ORbb9lHvxIvZ+I1JQA10w7rMe7tVoGxeEZy+wCmMVnarm
yKsrcAF9bMrnvw+SuLWZHBLdqwN59VgpwJTojHUbnXrqXeVSvYAj6ufHQ5y7P/FY/O8Q69+/GkJB
3FP2YQmDy6ECXP9EMgrCkNeDef54nLO+DrkStHOBXu9dDQnqgKIIekwFVU9I/EIybC95azII99QX
fN5ZGwBcnSLHiAavbcabe3DdqIBEJ8gW3Ha62SGBcRzr4nGZ66vR/DVTz3oPrXz5K9jCt7fPbmZZ
Xl0Q3BMmvJL8cDH0X93VO3eGJz2oiFGWhk94u0OBJe2gHCTCVD1Xv2fUHRMRNlBaMvZk7Z2BuscF
lQRIIjMYYI8uygMkt6AE1nNnjgvVWTGoUewLUcrZ/QTOFO2LAX5asDnItSUUGQlKo4vr73IoZZIu
ldbjx0Zz1v5puPZuAY8B0sq3U7dCBhUcVdNTGOn4DmKLf3++cOuuaA+kmt4zYTf+MPa2RABkf+MA
r1zqZz93+YIcaOUSRt4dqdzNTdSJ1lXOQpEFdMx9wItfHtjJSM0h/2Q9FzUgsyGk091wfOxb70Ys
lxr2z1VugUGCgAAqM2CnDzcL6I6V6TtBgDOAFlbo3Xo1T9TwVOGymL1x1wdDUrRhYocXXh9nvMqb
cd23GwcBNtZZdYRxw/kHFfOXzokOxgdhzuDxSz2QZwcLArqyu6zcBxsv3ETaJ3PuY5UnFG2au0zg
D6iv/bUtAoK0tt6tzBTvakP2zD1nLJzwBOUp9iWqv338+TPnCXVToFooCBwQ0m4u/kWSeehm4E46
1j0FZfl9DmyFG/gv9WjWWr6HwAhdqSiOrDwob3cG/QFGzCGQJ4M/kKuCz5AWLJY89cPpEwXZ8AVf
vNkbrBjoCDy0EIZougaEYHMCmEvHpghH77kMrr/sRXtTffl43TYu4j8D+LBurN4ZoupaqQEN39p7
tkeWov1K4i3z/xthY8uqGYC4LzAFX3+19vm/mADuREBlIB+NVuft07JoIbgilIPP+9a+5MXhgqP2
zmwBGpjQ8o4+OxzK7Yvcm0oorkQ9nsdtE2RhXlV3LHS6F2cQ7GQHfXW0gsX/Q0XO0a1S8CSouuC2
HCgE0MYpVLvQ08ERNHHksVFi2ENcwv1Dpuk2B9/awXanCDIeFk97bnVXdFHOngeWdXBCDeJwR0F2
OVLdbhygwztG2tk7fmGSubTw/0EfUqFtXNu/+h68pToPrd0yG+8aYrbm70r6q6Gsd8jaYgamM5T3
N4bPAWYviPGfPfcP/c68Tx9byeb8rp/HBtoryxSyH+/yLd2QR7SJcu8Z6jMxuH8SY47zpaTOFoH3
n1EwgQCglAAHeTOJZgnRGkeZ/xzOYSrqfa6+0P0InQ//G/SbLQmV5bT6TSHISNJm/kWcBxJ+GyGp
ZI0XlnN7t/3npyA7FXkrIRqKT2/X06WAes6z8J9dLW5lX2eTX5ycboEqcHBtF2A9yiGOW+rEE07m
ikuUFGesGrnW/w2/OZUQo9UaeR//eVTQ3a5i056s7pr5lzou380TuC9sKFKvFGh0h2xLlYvSNMhx
eu+gKnNv+SQmHWh/p67aeXXPMxAW3fdR+cVYmaOqk+2XF9yPu3rkV/Ef+h+gP4fXILJp6EN6j0WZ
PKg5oMn33tUQBxSaOolr2RCZFt1z09v1LSJuAU9e+avwi3sF2xkg7o0TWEH7KLAPOqpZwkb6ZxmQ
wuANgFNUGZoROU4HFyidCzflFmrwzy9GqRDoetCVAXaycfo2nkQGWKXiXg1WkJXG6R9LaeZ05BSs
2oTou7lz2lTJNox5QaBj5U27Dhrpdjf+Klt9qfK2tRWKzCsSyVg73K9gS9icGo/baJkGCdPDxNz2
qpuq4TZ0yiCpNZTrl5JcUho7Ox64azAiwktwnL09GtRWupFAXYHtJe2cWJIHr0on78LVur35/pnV
q1E2J4C73bwIjVEc5xddhpiSC/u4dWnbATbbKMfaqLbEADLPwbb+4oyP8hJn1fvjhb0BmNdd5Y3A
WrR9rOHmKyRtDZomwWJQleLOt7x9aEEFvtP63iBX7gR5miORDZBgrNro5e/89jpJBMcrGAHcAO8C
lGGISkjT2uj+KXTKSm+vwvtuvhCknDOI14OsW/nqkR1yq/KcBp2M7tzGquRxMUMgzgLz7vO/mM0/
JAdITwFWsYkidTBRiKrT4gFv+h9FKX4RUgGLNV4I79eI+o1LWhdt7ZSEwg9Sr9sD7rRmEmXrFQ+8
BAmhLsaD0pBdLp2nrp4gV+b96Z1LfvDcmOh5BY0aavRoA9hYI7ZHIDOP1ndKftDgwMvnpjz64ODt
wRg4hVX29yuJfn50AyJ+xRWw8RlKeArZ2b54mCC/Lp+5/ISw5OMhzh1gQFrRgr1y27yjJamcqYdM
DJo1c9D4OU8tP/3191fuHywXBSsFkN9vra51imWm0Dk/9RzQ4fWivtDVeGYCyHngGYGICoTlW2ur
21ZbrkKNrpkyexde8g3nPg8RHeTykA59X1h1oi6cHRageDbe3YzBv/jxeDAi8QWak/cFRmN7LfhT
UHy2CuhIfJ6aC2fkzJlH/hlX93oBILTf2CsnqOHMxcTQuhbn/KdHEpfGkv0dKAMeCyi3V6Osa/jK
szBqynZiI9xX3e49YX0PZXUhJ31mGzBEBDXFNQWJZNfbIUY7xxNugIckM9ihvfxa9nP6saWeX6v/
DbFZq4apoVsMhmDu0bPSKEBWYj9c0j07c59BBwPAMEhvwGq3qC3qjV0/BhT2JAOkPx7z/qp/+ngi
Z9YKLMpAG+AxgBNBNkfOifIB+E2Y7DAkvjxAqvrj759ZKKQafWwFitb4/Ob13thlVM0DAKON+G1b
U2xTtPu5yWTHH4/zfqmw5S4qjTjfa85xdcavzMrUUcBcyZDd+zlU9zWaDf769GGAAOxnuHrXzNjG
vbIgamXAUBZq2U151ZO/ttlVLGRVYgV9EVrhNgblQC6iK2uUHvGgnG+DS10a75YHCRRUaf5RJwTd
y/bNbgIryuuyd09aXPu/XRTRLnXZvjOkNUWDJ0eElNbaZLn+/asNkJbJpTUr/9TJAvw7eRIsFwr1
50YAnwv+gTnBw26WyCJjVEju+CuQfmyumkt0Ju9fAdhhHDMP3SyA8L2jTwlGNqo275ZTUeu0gZIe
L/Z4vcZWeWz7Oa6iu3J+muyvLMhkfsj7CybwPrJcx0dmHjS5CFTeJezGYEEHRFMuJyd4BMtjWuRB
spjrBWVHqKfcS5niRXSJWPbMqiIRBRwC2LNWhvBN6D85FnCauWtOpM1a67oaLjiYM5aHr64kr95K
MrXVO9c1t/xGd/PJroH6uvXV0boEYTs3BVyKeNM7CCDfNavn7US93LfNqXZ/OV6ZOtbvj53LFj4L
Nh0UOEGIB4lFmAfgnW+N22UVMayfDIxbgpVwgpZpggfMNNxby8n7Sb4GnGSBaeJZXeJePLt+qNMA
E4yWnndYVoBWhC3KzqCdiH4a5/ZLNZMnT16ifT23huhcB5sIoD8rBO3tDJsZWtMgCptPqrdHbFQp
r+qqri7cBptC1z/rCNMG3QdMAYoQm3UsaWOpkVvzKfJEbA/wRfZvm89JsIqTzI8f79rZKb0abHO1
ESZqv+0YjrPqDl6TQrr+wnS21Yr/zAeaj+vVA4Wv7XwciScHtQIYN32K6jJpSb3X/dfOmWLpFkkz
A0Otdra6EIefXUYEH8D9wijfpe7GCRkBpPbmU6HRH0NG8mwgXFoRkYC7ca9q+5JngivH/r99QK2B
G4JyILRwmW8hCmPnzl5QLcvJWoZyp/Jq/jP7TcjimjpSxVUlEzAVp0jW13dL1fapBfxRKgI6JBVx
3HghaEYwHXoRB5IvWTfSOY6Y8OOl1W0Mwr4GvFid6kFm6rtx7bX6CdBU81DrWh7Kxo0yNin/zp8n
58Ez2kuHeoxuhUHHAwh3Pnmdmj43vmd+gT+JHgJWWp+q2f9lhVOdQV2RP5KiajJlej8N4eUTJ5iw
N1H7o9NOM8WevXRNqoVuy7gyTX5YaNfsLDaIq7405MB8CSIXTZZ0IFNzTct5zno7EC+hqsrE77mf
lQX4sr3GBLEHnt50GmcwwhZdd6sXQfcL0nU7VevwmI/KHNDL1qWKBn7iU26DpdyesoX3URE7AORC
+9lykqIi0WMkG/0w2bK8p/7cxOAS+iMiG2pRaPu5rwHuSgQSUgn0F0pgigSkxnwpbhuv8jNQ4NLU
eMGU9tU4ZloO37kX8MQPGieV0eyk8KliBXaDmY0R+65xW/tRNf4NQ+qnWzI9t+bo07zJSlqRuGgl
uyJsmA8eQnZkIJ0dIyHSHjz6FYCbIi25LGNwGrK05qWdgfAMSzpxK6NaVV9aVs+Aelbogg7AWs1K
yL3FPjGhcwPegceVmgBVdpM/cE5/eKKaDnM1diPWX6FV0kaS4GD5uoiHoPhKZxAfzWbqvjhoepmS
QfhMJ1IuX2fJA5W0DigKrMhCfydgKz9csyg/nVCs/lZGzP7qDoPKrElaPLHmMHxxwXP9A7xXzjON
lLixG5hk79LfoPsfPi8eKNuwPk+wjjnL0S3ZWMZ6yqt8uWnYXH2LGuFHV14ZDGkQakNSPyijGAbp
igOSUX/GlpOXZsbaFNSv0iaaUe9uyZiQciR75HKKRzQ2R11Me64/QThM/Si7ckxsq0DyRbrTd7Sx
gzhvglZLjgc+S3hYWOj7qcNbr5+eQssU17IE+dR952u2LztrweIojBeO7Mo0jbwru8HPnAGutlgt
BX0eIjXTfOp8MWKdy5+VN/NvLYv0feEtXdxiMV448svkKhd1s5u8jjzNOdY+Ji6YZ1DeLu4sp2XP
dd99c8Ou+aw692uVEzxUphldSf5CDssE5ogKu7RAHmqHTTL3WFv62ZsHN4EUrAOEixhSCHqLHRRW
o1RU9tdgsYIgnQcFldVSdwkCY/whoTEHsmX6yXdoiUPStKnNPJWFxlbfGI5nl4DSlN36/aAx0aiO
h2hKzfwj5D9GuGK0nMSj95vVwRIHXVWlztRobHKH/zDQdUxUyPdOw1USTXRMF5KLNBgo3w2zXyct
dccEbxln542yv/IE9VPwb4Uvyuf2cSxBS1ezGYx0yvOTGTYXT0texx0zdtLlAhLmAlUrqScr4TUB
IdBCVJ3Icir3fuX1n9XoWz/IQMZ48XmZrpzliVvW1jUpymm/1FGTNLL1gaEe7aQMeJO4SkPnuS99
9RTWIOlwc9CoNbUUidSh+TMiQriWeMn80KKsrzy3CGI6iIpBcA9Y71my+QDvY0MUpgCdnT06n7jX
KpHMYlA3XWWqH4GFCygu8aZKPC5XEBwZjx7vg303WWE21c742dUVamYm6pzUGsdhz+YpOqARxk9q
U7ifUUyJYl7J6tlthnIvS9R7RjIW1yPYSB9Mrjv4csscgHSOEu5o+05XPNjVlqUeG0LmB14rnWpQ
g8WsXUiqo0qcRmsgRwtwtMOgrSVjHam+KDY1Bz7PTmJU0IJxyw6v51KII1G5HeeQkQOuxInq66Hx
/RsxA9Bg2cND4Jg24Tl9YJaTpy5XvyD3WsYl2A5iv64/I9ELyhhmQas+J0M6Nn65s1c0kEXb5a6a
gPS2IuHEVd/jdlBLeav6aAWlgfXLrQ3kPofKjqWft5mqRSeAbQn4kdbzEld+Nd2AbVnv0PinbxdX
0b0tIpl5kOfNoCswJ/5sCZB6zP6BMdvZ5S2jmUHtFTJujv6GK7jO5oKX2WLWzmKr8xNTWjzrKtg0
iMfIlfQDVDqJD0FGC+DBwjj0th91nRDZ0oSAvDT2hkKC1p/Jx453zV55GDfUMthFud3GlFXmUzvU
YdpPwxKvzDF3eTHQ2NPcvqpoPuwB1OsySNqZIx3KKaubkeyk4t1Owf1fyco2iSUrcuVD5/FJN3pK
LOWAr9xmfRp2MB5VoSk6LADnROOis7dmlOWTqUN51oAFOWWDAclVPvg39YymDrfCH0EetslclHxH
hWriZoLXAMmTPBJqHPD7tdWj4pTtPdV3j1LU3VUjF/3SS4ggOnPkP0jl4Ee3ss5GyE98r/RcxBDM
62PqoJGKB8O0h1oJkynHasUuZW0W1KqNq462V7WL/pXQEz3EF/Ay82ZaHiSsGGe6HJ58dGP+5EQD
Ii/D8eCWdIpz12pivuhfIvBUDElQEEo6sDNTCecaZzZPkDZ0d11YFftQFnDeoIk4oKKMU5ZHLI2Y
9hPdmjn2FrCvD+DOv0MoT/wjKkHzFBc85ztPkaeKs+5oRt1nYgBqsiFLkda5EBnU28mxYyuApgnC
OBrd5nbxCEuI6sLUEkEDDVDEWEWIEqhnOgSSrP1atfYS5/7iXyFHle96tAzspsjXMRi8o3huCdo2
Ag3qlC6gWWcIhfQ8+Rkt408ZmvAr+lgcBKQlfJ527b0cwUghCaC0c9nlB7Rm+Nd8Ltitsopy71Va
fKoWK0/cQA/7qm69pFFUpj0reWoDkrELbCH3LWr4NwgLYIPzKGKjC9BXi5FmKO8+aFbQIEZzEOj4
e5CflrmAdKkgfp/O623DhxF7OhsEEabyH40v2tivLFsmoLe3En8E9VTvjlOak8pkuVLloVWFPi0c
7aVCaXXXLKhXW3IgdzhIc2Y4Y/dCVfadbEUBEhvX2nHHmvZiQvVwBsAgjJva5imSGt2OgzV8SDXw
sk9gpv1dBwKqAcF9jygzc3QxfSZROUKna7HkNy+c1cnpdfXL74bqC10IywJOFxAKFT8rp3Li3Jrq
BEGIl7QAWyZqRECL7mX3IIKR7gaZ2xlQp5BEGlWYBktkskGXJskbKQEQ9tmOW2SIl37yD9TRQ1Zb
DowOD7cY7NlfZ0FXoTDa3Ef+wlNwo0A21V+lQEgXAcjnehnzhZWZcvJ5gqjcDo5+Oy/jTk5R99iO
Jo/9gn1mC1SZGBpxviKEKILMR53xVPh8vAmAoKiPnPKuQzQLKAmqnDrlvvSOgaTqjrLwFxibAAMW
sHeAPYud0QZR6cSiQ04nXDkNrsCyFiSb+ThcAUKhnybhFLuQgSrCc+vwBrWM4TkcLNCLKbGAFYWV
JK7UosS1ZEtgoz6X9wlXakG8jer4vTLwBYW7mEQjL4LrBBXzGpTMkPANKkhVOOEjojIRL3lX7wpk
VG9aM0YvGg3IXcKnTh+NYRWPh9ye+rh18vJ3PbZ6BZE26DwKq+vGX5bUF57jxENBuqRHYLdHjGDt
qAQJkQlKkvSLF6WL60yHWvTFQdBJpX4VfhtgAbdQpxtu0T3bfDI94TdjIaDk3qy5onksXwqu5x0Y
gUSql8iLvb63nyO3K08us8qkCsoCT6Fe770ZRHsuG8XLWPd4gS9Nm9AO0XlLdYjie0CPxbC0mWDd
Z0tJlSGKbW5arrtriFoPt3jtsEO3Qs6DWqKri/TsypYcBqK86gpkI3/wf/G0mDwNBWScyKCYxz1t
4UHx1OpPfdcjoJdOBGiCP+VZUbHxVM/Ciq0p5JnnDtBs8fG8aAo2vXh54O6IDOx7iuP8PNgEHDNF
3qToIS3S0gZhmTD9eG1XS7ubyTg/Ajs9PIJOrITT9J24nbTagZIkiXh0BTKjT1XuW6nmwCYwd6oS
3rTjnYveu0zBCSa236qd69b+zkHzfOIpe9oXweik+dD+ziup4SLG/ihk6dwJNwI+2FapIfYcS2j1
AEUSDTeeUwzf61bVsV323q0AqCquwxZqJ1NPcEOb6ljYokIbXNGl1WLvC8eKI9p2sbW4y3FCsS+D
zEB/tEB2vPOCXIJFhQ2PKAu4CdqZ3NQMsrleRXh3dcdZEi1TdANq2yrtOKW7kZS4zKVQz77T/uLl
EN3bHpwboR2ilam3UND16quZldF3VzoNitm5Tt1BDvekaf1rp6VovND2bxIKuGUtnSM3a3cU5HJj
JOPqHTjpRmiJgsWXIuaDFIKYM6JBTZgXEcksYxyQAdkajH4R/+O7Gnl/j1n3PZpyj6UAzrlik52g
FlhkagL1OBy3lSmJ66AMVLuf7AGxJ4V2NrhC5Ek4wXKwZpAEFlUXpXZZWUlFCyCkA2D1TARNj3zq
ijgoWfd16Pmc2VOeXy3uCNJhu16O1J2r7wD6kF0kHXOzyOkPdLTqF9+zsJZB9WmiytoJnf/USjVP
0uPdaahzyGgb1z0JoF5jRKEsG13S7hF/s2QVtUqRG0HrAqDv8coqdKVLC7LWpLeOmpVjFyNrYt/Z
yFAmepiGtHbQDulMzlUO2quM0dm69wckJAj3xTWyz+J29DkExdCH9xIMztMyNNAQ7+yGPuXUv/dG
23qxKDpPcVZFCcg0LU6+2yPuZ3Z9LTwqEu7nf2hb6WugoM3RHfv2ysdNlZSFQbBgVYtObHdpP+Ws
fuyKOTxWnINHuOVd0pZ2FE9KsiQvQVcONL+9H1s7SvouGndoKamS3gs+Af0THZaybv9U4xzEyzys
r6uizqqAjXh1yf6eDE4VDy5dglh0zvJIgEm6ItrhCYJbe4/2jz+yruhhdPsqNYwgAiuVd927S7hr
LOem6KYmiVhnn3rA47Fs4Xw1UIumpVd9b5qq3Nd4Z+24rDXyB16V1A4STm1ruTagHzI4AsNgXgQ4
RXf5YuPxaHjzpbIs+Tk3JTkSnIc9ang9KCHpeG8hcorLKkew1fdIZ42NcxBTvtyNVmjiQgTisS+B
V8IjNb8GzZKbNZ1BOCrtaleC4+nn5KoCsURY7GwGdo2mroe47BqatUh4xkz3v6NS93GNo32wkFvK
BmnRODTSypau6x4QHi+xBRRS3NuwJMhJTbErjXMLqYn6pmhk+ekvs6MAV4eg40b5EITVoLB/m/CV
ZiIgNYmWk3auiHuziAu50XfZV3wf6hIgJwCFGwAXa5vVq3pQq5gigMksp0HfGX5VuBfqChe+728K
ixOQl5FT4vv0vs4Tcwk8/S7tjp+PMgziA1TkkPPc5MNNGOFuM/lymkSN7ODRs3czv6SSeW4OrwfZ
FC1V0AToZ8QgVQESjPhSQ/ylz2+2gAIopgwYz04h0ozioWdf/96E6FrUAcmZA6mFTTZ/DvuZVEg2
nRr17aS873/99QglS6BZIOkCTtB1dq8MKJcTmmJGYp8s6X5zkQ1CwutvK4poulpT9ytXGix1C3sT
iJmrTnXBKbebe5R9kEufvT8fT+OMIWEM4BBQU1lpCTabgKoB9YAQDE4OvXcUuuGRmHj+eAjyPjeP
BjzQmoI6BpCwrfiN9oUPrLAIThp3o4KkRgA5xZrW38LWvdTl/h7UhCUDAAUDQgQVw73dlRl5xX7p
2gAXozlUzXhccg0pHOfZVewnZAqQffxbHPTKpr+CId21YgQVoc2QdmeZiPt9cBKMx/WxYL8+Xr51
BzalDfB/oYqyQoMAUdhUQGu3QhzT5uHJbX8tw74p5xip09jg4NsOkj6Xuj/eV40wIRSxgbLBsODr
2wwYdJTWbWETdLqHTta7eYCiiDwGObLBosiqEsJbc/tsPCubWrRSfzzdM14B8CG81bGowHxsC/VI
4g4WCILICbCMpJPXpCTZ/2+EjV8Yca8XE3fJiQGp1MAkw39h8CBXXytSaM8DYuKtEQoEyRFyR7AI
9AegrjL5qNpA0oFp628Xa8VNoI3eB9wzoKiTvx1pdhDvT6H2IIBKk2KOLaRtP16sc6iDVYfJBWJs
Be9tzY8vCCKGXrqnBWUypvdNe2rlFIfdcen6HVQlP1tD88XO/b2i7b5A+s43vz/+De9MAuVtuHEg
7gBrRYP65oRVdh/g5UrnU4h8aFU0N4unLpQQzw4BGgIoy61kdVtoX4c3GDIH3nyaVPfHlvkRLcP7
j2fxzg2us3g1xObKBrqIs1q60HcYvjutEzftvWnruAh2H49zaSqbWxvvjigSOcZpG4Ync4l4+wKY
6dwICKHh7IAjdGHmb62uANiBm6LECJD/NgxdwAZJ2QuDvHdDABuB/hD9WwBO4J7d7Dr4bf2+b9zp
JFXIWuDL0BLRGxnhpU+VisGG2x/AkV1fz8YtXwQpo503XVKiWqfyxvmuPwLohlXKxHZB2vV2qo3F
Wh7qGvAG5D5CstJYIfD1eew5KhmrS80RZ4fDKNChXhl4tyELV8hkauJNp6B1M098MZAIrJGyV/qz
f4l+6t29sk4NgDH0xIMh5d3BDiUacMG8MZ2MsT+5AdtJQmQcoC6FMGMVwZratCRoYF4uCaGdHRkN
GMBhIXp9BwWefA8UAo4znTT6TCYdxi7KyaS9yr0bZ3xQE8hVrf6C038XGGC2aJxYQUTQx3vXQlCM
AUEVKZrwGBVL2s7NHWm6pBB9KqKBxDOcWda4rr7gPs8NC74kcCfgqKxm9NZ+fKW0RSU1pwB3QEP2
hcug+egmGlc3/lV0fwtfxTRXMA7iBYAN38VaNTUgUgg92CtD5QGJwEs4uvVy3B4IIPtRW0NIunbC
vp2QV4ug1aPA2cfDOqJF3A5IEw9/HQWs80BZbe0vc33QEr0dBkcAEAtXmdPih6lZgnunkld/7Scx
BPwXgOJ4ImyfUMVsoaIhR3OqOqEf5gh5Y7xH2NPHo5wzgFWDHWxZANsDIfV2Ig3NZRBYwpxgkqh4
HgK5ls+OndaJDg5m/PrxcGcuGTRH/2+4jfMf9DzOZd6bk1MAtmF+R+7zTMlu4T8/Hmdd/60ZQFUe
YFPE2Oix3ZiBtjtasKA1J6S0HoO8gxOev/LO/xQqJ3bLMoEA4V0DHHXy8bhnbwWcJ/RfAjC6NmG+
XU9Rj3VdRHw+lQJglNxCNqjPgv8j7bx2I8eSbv1EBOjNbTq5kkSVU6luiHJN7z2f/nys/8x05k4i
idRgMNNAC8PI7WLHjlixllGToftdOl9yYlNf+6mv9QYtbXsYbAm1LJ4xZ9hHSXKMpg4VYIjTF4VX
i1H9U0i/V8Y2T5owqQaNfxC5slkAJAtjM+WQamU/Da4vPxt4YLUOt1Ly3HrmNkTgQJlezOxWkx8D
9R+pv7u+/wlXjFfmf6GRZYzztX/0otX7vEq0UFbdMhs3KcleP1yjYF2IHE5MzNN8ZMJuyjlfPamu
naLYld5I6svlOVy4QE8MCAFxpWtJawSMQYkoFGmHoL2DGHobRW+t+vOyqcWx0MDI7Tk3SivCaskT
LdQRdUDXMn+Z3o81LOLK5/92MR5NFV2pkz1mCZ/fFGq0mWX+Lv/+hS2NmjVvh9n/8YwQnnlhp1O5
ChUyVBVw4XJslS8loKD7uFeMlVtJmb8l7Gw4GecYXqVdUP3796PBjHmdIZsiT8D4HWQu3nTtwySF
hyD/qsOJO81lsvLWBsymr6RQFtzviWH1dMNFRqz5g9FObhX5n4AS7wPt1evdRq2hI75t16gLl9wT
9mhZYGOAAhe77wop04hT68ktVP+nGcs/CxW+I9QuvSDwYbzKbuTQ+jV55QetA95yeUUXtoxFhY+M
Ed1D2pmITOsUhp224C5VOmSKTfz2P33eEVKaXRaHY6DyebIGpKX3jf3POwzMjOdsFW5K0f/5dVhH
dt+ObupLX9tBJuL27TX69vlYiluRJon/GBHZ4JpOjmSnLwGnehgAvPwxi40vZO5/DwFlDll+k5wJ
RkZ7uLk8uqXzhlQdeTyTNQKbdroVq4oCguJFwOfrbyYxdnNDEfWyiYXbH+Xff03MG+TomOm1aQ5d
nU7ITO/0H5WyT6vb2rj+qYwRGrh1+EFonRf8Rq2kqlZPGNGmnTFus7V5Wh7Ev98XjqwHt3MBtTqp
bUgOnBtfOfTNrbqWtVtejX+tCKtRN/bYzjJIrlbuZW0TftPWxrFo4W8AyzN21pA8XYwc/pG4Cf6+
94GsJ3bwPVHrJ6Uy9pcXfcWOIRxLOwhqfUKq1DV4xw1q8+RTv94YQe2+xw5vNuDViJSJ8TIMucD5
WiD4Rv6YAZau3WuV0Ga8Ovoz/5oQolfHR6u4TDDhg2uq41lna+UQLm4uwkaa6NVZa0vYvBJYB3jM
TZIwhI8ZVJBDa+684r5XryRr/DsWHDGpVBXeThza6fLH9EGjTKZTPCF9CtJuxdcvrfrx54V3RcKj
1UlBsYKxt3bqnw787Rpl+NJcEe/irGa6U4oQpyNAME4LxyiX3aDchcXWvwN1Yq69y5furLk0QCIT
ulF6Xk+NWJ00RTkMdq49gUiS4TSMbOPL5Z27OBAiW8jlVVJ74hvMTjwv9BVfdm2r3ztRdRt5+SZ0
lL0dHS5bWhoNNz9RPHkrh+fR6WgAy5KAkEZKWpXd3SiJmu588o0rVCFLVnTZoIXXMtjKYuQmW5Jh
SiHRVF8fgDhN+8uDWJou1kIx6KKm9iqyO5gpoAhvMiZ31MCJ+uU2saw9EldmsxIWLu3hv/QuM6EX
ysvC2qt1ZujIzwwuZf1NF//IQPZka/xMK0ZE9wjcuNbaYjaS+9uifO10kiJr6YpFIzyb5g4snRkT
TiOxetYRqgysSLVNpX+wBXHcp8vrsrjsBHgkXkm9nrVaIWxhQcJHbscGE3xfT4UKCXf7z2Uj8y8V
wyNW479GhB3slZbXViYP3TQm9Vi+ZQAPCu2NlXHy95iifqqroO8IrARf3Otd6kwWKP9oGPONKlcP
jqS8dPn0WNCRUAF5vjy0xfmDNo68FRBnTXQ1RVLpVVzqdEMZxcZWeBiuMegunpx/LYjMUDFZwJoG
/NF1rJtI2k3J44wFXAvAlMXdRm4PckQCGCL9Uy/jdVlRNDoTlwVjTWTx2JvjJknqV79KmgevLbXt
RMGEzHFqf5Na+GhSIBCbdBjsm9ZpaanpdpGFDsvl+V16a0GpOeMRyM3AwnD6s7o8UWKppSxQpNXP
VAkfjQKlbMlqwm1DOWzjpHJ3U2bp9e9w69issGNHv+hB2gSjWxn9FjjifrVT7y/ntXgojLm1kn1D
Se/vq+8orracsHUC2moYmdeT8QSglo12eiDYNh/kUakfJMjknwC601kRgo8ZMindR2lMQ7xTFje+
mpdbqdWjt8szvrQR5s5YqurzO14sxBiTlweZzoxH/UPwrS13crB/hwXYHCAmQSqNTN/pmoYBbWwh
TDKuAu40titgvV/yeg3NsnRuzFlog44uGOpFK6UNbrxz8NHJoOyyqbkn2Vs3tFesKbusGRL2im9n
WdNFGPJGgBtyvrOS8nlIB0hkHP318tQtHQdoBQiVyXgAoBPi8j70J/w1JcVMkh7VftznjnSjhwBd
FOpGSR+9ynL4/bLNpfHN60TrKn0IZ2lzv+wCz65og0y851x/sRN509MOspqFnd9g4oE4siNeqrIz
Rmo1ErXFQ7bL6TuqQaU5g7SR469W8qDlZFg48DNLrHxXNGsMgktTe2xeuDnSsfQ8gHSTC1q1HrfV
9JrX94qxS9WNbN1entKlW4P7kMnkbqefVTwBEH6GZqvyUKzgGyn0ZsPLMdxeNrI4ICpxCpSOoPNE
xIANs3Tu+Kwbb6/uRpOk6YNW+t7W0xrSR3Fi7SO9jz/VabDGFLJomcCFUG+WuBGDfC2hqU43mMqq
vq3gOauoG0zq51BBpg+lpzUdwIXwgkjfor5JOWx+Vpz6k2omh2o9MF+G9MLjPh0PQDyYV/Nqwg1k
b2AmpPZGNeRcNgEuTrQlo0h26XHYTtVvmh6a4OvlVVvYGjbVKSp7qERBSzOfxqNroZaVMR5BICOh
99mbDkZ/947v0/M+h/q8JMW2/gJmdKUbSsWt0f8bN6W9+d++L/x+uZr8rNUSxVWdaBsrw6a8GkE4
r4IJMQEZURMusnk7HM2QTP4jTUZNduUg3qi7yfHfMQQ44WDDgJJzLpqcGijsuk9TaFJd+xE+2Y1E
n9PlOVrwqDAOge2a61wUjgUDbRbLmTSDFCcaAfqt+VVy9l328T1GQHdZDsxPZwwRGoqskTUEspvI
bbiBBfKu9WRvGzjTF1NLV8K0xRGppO+oZ+nzCTmdMr13YDsE3+W2tfkRzsdPc/veRkqj59Fe4zhY
8C6Uov+1Nf/9aP2lmnZSdYh5eXffk+S7Ur2YIYIJX+CKSGEZuzyLC9EQujOkjeEDmslxBU+tIQxn
VRZ4z64E+KKqkHjyrAzW1HuXTj0FMjClULVBhy7c6yqdGZY3keLPtGbrOHRzX59g5Wk/a7MzCLzK
PM6jSat8nQb0wiSLC1LfeIiGK1m659TUiQHh3GvmRHEfXRlXLw9mf7+mr7u0DjyvOO9MkQVT1+nv
H6reakaPwlL0Nsr3tuZ69cp1ubgE8PEp7GEKwWIK2rH6YIocqjp2+rvINkay5lbOryloVDT2EXlu
/il6XkX1kggyH+vZCAHt+/e+8y2kf1oLht1wNascUB+MoZiEnizFZeE85hn9iUo4ms+5ch8+hN7V
u+n088IRDHv4LaaMz2cf7HzrrEUuC/hAkEr43hnuSMlL/PlOMZq0WjfGM801QQVzw/Tc+v6mLe8U
465Q5Z3Z/FbmhmXpQaGZU7lSB4HFObUvjM+BMpe+td54lpwvJQ3FVXjfpmvCZ+dbGiMAa+bqGigi
Ee7QOX1WTjGDVMKPZUtLJGKD1stl9/UXSXkaVM/YRjqjQEVx34tIy3wC8hARiD6TIS8PVZeaPeg6
zfgUtGH0yizTcpqnH52xbr62haoRDhZhsJEStMpQhKL7vXHqh0G1qifgrdQAJy8KX1uptW8afWgf
9DDw3SZr07sp8tMbw6/im0IDaCaP1P3pzlabWwKCetwZ2TjcD0Rwtz7P/U0NKuFu7JrkR1eG/gv1
n4GKuq28xtMgvfoQqx+sMSjcLoCssq2mZIOkNC0D/hRvskiJt1YKu3Ift0p2w8XT0Vw2FU9RHnUA
inXtyxA5n5q8+SfsJXUjBTKc+skUNtOBbFRwV42j/5aP9vRQjXZ7Z5tlCOKoK81/BhBdfxJ1XNPn
PHcvJjAP02C92dVnnFOq1AVmlgbqc6DuSg06zpWLau376qmDDKuir2vTV5+b8VOqv+rGj8s76dx7
nf5+wQE3iGtlqS4pz30Sym5fNfWjQkIaHhu508pNH6jhE1yN5QoF3dIhmQOYv+SP5xq0VkaLmJwa
HJLyOaHLlb7zqxksOexHJsR3p1Z7VRYUmHAObUy/1+HaiZs/D2n83HakncVhec4GHFrffJbl/hBK
t1P5p0ibje7d+7ROXrZ1vglObQl+aygbPfErbI2dfePDM2WqV9+S9CPQ2sTlQrRCC/fpNlNyP9NK
AqZnpTsUe2ON+es8jpyJ2efM018mXpHG0vILcp2+Yj8rw6eW91tpzBClW30tBbUwUZB+zSlbODNn
KsjTYdRR6JeS0tnPofy9e8jsb5fXYWkYjGNW+8WvnqlCQ/orFQjTm88KBLUvgz1BNWKU0ucp0fon
o6Np8bI9dT7dp24eYb352uKo0OQgvvW9tvW7KakyIF5l+dIX451i09G9r8J4gm7JlqGbyt5suYj3
KNnXT1YD6VOUZcHGa+BVk0NyHbVdO59yPLu9t82kPIyVnjH5trXV0BX4YYBGfJlZGra5lLefVwYw
B7hHAyBOUSBwRoCHIcCEK9aHithPfYVO4RdPCWhITMPgphghBMpDc5Q2gzf2T0qc2/uyld+iLk6R
PzJf5CBKoOzuQGXRBHlXQlO9SzP7E1dhvNNaH8aTdGoeOr/9YiVwllz+zSJD3tlvFkJeRU1rQ0mN
7KXQC8gzpFenCR68Unl1gCFVWrfNqnHj6MOtnRofKA9u20m97jV/9hOEOG90vBimaqZNnt4k6V6D
lOfyIIWDcmZAOChGFwxyMI+x/QqJRhmvfF5w7//3eaoNOPh5A4hJWqC0aVPQqv2SlxmEDY9F+rHF
zjvGcGRkHuPx2yeykyaUMQKH0GjS0rK7/P21Qcx/P/p+CMtNncyDmBl9pt0IU1G0Mk/C7Xs2T8JW
g4XLtqNezl7S/nvU3ulKuW/LD3qQH1RpDWQgRt9nxoRNhUQGvLyVxnjG77X04BkFnZpfM56MafMl
d57hgDvU+j+dbB3C/FvkHy5Pp+A8z8wLW25Qc4QUPMz3xsbSaMe4T+Ld1K/UiRetzG8jkIOQGYp9
kH2Se2XS29nLlGwjdasUN+gKGtb+8lgWtwboFuI9nq5neHDTk3wuf45Pne5V5eCUh3yNGHHxhB6Z
EKZrmnLoaWwze4GaK+7eHGvlblmaKHtGgCGfQbJarHDCO1CXgVLnL0b4rA83lAEHROFWwryl/U1f
tkaShcsRSYbTIwSjgU8ii0EU9nM3PXgq8Nr8KyKxA0QGl5dkng/xpiGVQ5bKnoMYEXKkt6qW6bGT
v1iwLPm5vxvkz35/X4+/8uY2NVaKJ39/+Zk5lPQg5aYhwBK1DsuJG9jX2c2J13Qbsy9gVYsyo7rl
t6G1OUA3FBhtvJ24jOEwsesdqIb+BtVKk7qYlNw69HxDd8SVYvdpcG9qbXKIDTvZUvxOtlJQQDbT
ymXxmabe/pNiTv4eNkHrqUbI76Ncl5+NqIz3et38NMak/YzChvU5M9EzzlR7uBuU0IJdrc7KTZnb
EKj4Tv+rCqNmm6GWfTOaHpjqBtahqpiyz3RO1WtpkfP9a1MG4QoA3kI+VGx1jTWtMpAdVFynvmum
Z4TwLq/34vdJgpIxpO8UpdjTrWWYHZkQyklurH8Kw18JTvqygfMzzgBQO+BwUB47w2CCOS2J8gwg
TSFEO7YXmDeQatMD1Gnm1a6R6gZV2VkkhW4cMRuJyIPZqFJbvrAsW818HLMvtfPF0/OVIZ3PmaoQ
4sNCQpEASIBwo8lqE3QSu+Alt7epuR27le+fT9np92efc3RjToXVBEPG9+eEgn1whr2TXYdn4hbB
BO9tPBfCgWRATk0MRpTFkuOFL0Fj7WoQ4kG+4hiXBgH595y+4XCfFcpTs5ADvczCl9J+CKObLNvF
6Uqebc2E4Ns7X4ohmkjDl67dqjlMRnuaFi/v3qWlPh6FUIsYrUxutIBRmPWhSaH42P1P37eF45ej
MKTlJrI+evKPn6bw662EwCtzJF7kgzWaFWx14csYvprFP11VwfTyjv16NEm2erqZ7LIwVCvBRltu
5REWlnt9LYhUzu9ZYgTKDPj9ufVaPHMjvHCFVErBi5VD/aoU2yG+hXI/yqjbfEk1ddtod5C5tsGf
1vwtOX+y8DZoD3FVr/iY5fn893cIZ9PRutqDwyt4mdRdqx7sYGd27zBBewsPPboJzwEgktdBl9pE
4Qt0pUhqd96nag2TuzSKYxPC8beqrrPiOAh5WKAEedc2t9JaHXJpwY5NzD/hyIl5gV5XEsRNL6H1
TUn3UnZrlVvTuLn+/BxbEZaD20DxpdRnrjza0W7LNT7vxYmaBXhJVIAsEbPQoTGNkR+jEpTLd/C+
FbA8XS8nTZR1ZEJYCy2ym65OVHZ2A+PS1s5u3zFFCFToBI4ginTtdCFqSYnLJjSDF9/cSDLsmiun
f3Ghj74v/H5HK9qc7G3w0jpPJOmj7MmGrCJ8z6E4siJsJyjBjbDyjODFSA5q9BDj8e21agATcRqL
shBHJoS91I9QblSpxUJ8Q73FtreAabJ+xch8YVwyIrweezsBbJUxW32QHcpGhqUCijfjR6vvW+sF
bpsk//i/rb9wSxpDoATU3YKXYTzAHxqtueZ5fS+NSLgiO402BXOYv69tqTyaV2r3/A1VjpZFTEBL
YebYocX3IdGq/yRr/f8rP98Q3lZaE1lVFbEgk7opv5k//6fJN4SrUY0bzcbXBi9Nc2+Uh9Xm3MXD
B4MGAPhZm1aEIzZ9bVsjGk0vJDKNEqaapxByRe31HaM4siJsoaEPrF6t8IKxvTVSqDZ3l7+/6GWP
vi9soRpml9y35OClnu46N0rvhn5/2cLKPIlxVpurnl73jKCnPE6ONkYW9k/hfbtsZWEcVLFAh5Kr
ncNrYS+VTQzQbPD9lybflMO2KG6GZqW7cmG7qkBvSAiSDIBMQlgKSoKhXgStRC+dt3Gs36U8rHja
halCmJVjx+fBD4lXnqx7cszjwXOHXtuN8YMTfbL62xSqusuTNf9SwW+c2JlHehQgKJpkd9TMPDeR
vtOrAoP2i+rkOxMy96H8ruYrE3eeQ5n1Zv8dlnCBqLY/QNuMOVn7lkauF9yM6Vusf0DhbOVCPN8F
M9RDJVlPYgOdG2EXeFCoTGPsya5h3kKobGVPsNhenrvzXTCbIG8GX/dC1sn0eTVA16C4mbq1fH3f
BGsR4ooFMS8w2UlUp38thG8z/fZaXm5pkij9UAVC5oIUo7AcSgP1e5YNijv6JoVF42ORjrdS3q3E
h+erTtuZPmOHeD6AixLWoojAWYIiUNycPn6UGm6kqviteOW+B55R1u3K2VkcFe2mDtjtWWRdGNVU
DGM61owqlbp7I/Q2dibDjf3r8uqfnxxSKjL1OaCWiACJbyEYdgEyBcQKVTA8RGX/sbaqhBTZ9Kv3
jIdsmj7ZwfV5TmwCSp/XioeJiMkNgs6poj4BVphCqDrF6Y8R74PYxG2lxeGKa1jafIjvUukkfQDI
ZV7VI9dQ9n2hdFKguLpZ7xoPLmLtf7QguFEULVV/Km2mUC4+BVH+yVBWEU1iDwO+hjlDM4GWXZAN
Zxh7Te77WGosUl8m6pV6hFcL5A+wiX6RAm1jKZO+9av6Tz4BAg2CEKGb/NZDbLeOpI1ZFvvLu+bc
r4MqVpw5z4qaE+xOp5Oqhm0nt0Onuoa2Lb9KQFwVt5xWDsDSyhkzPxUgVGTKzy6PcbS6FqlpN9KC
9NYe0HspC2sNdrhoBbjb3I1HVkDEA8YOcpEyWGA3RDjD/8w18o7tYRwZEObKLryu4wgqrhV9CIeH
K4EIfzfG8efV06WodMOPq3FS3MkDGrLLXy+v9Nr0CC++cuqMDuYHxZWs2664y+WV7y/uJLr5YXOF
xlITL7i2GLI4bXUFrZhtU97UzrOjfFCvf9qzX4+sCJPklSlNHplG5ruMdkob7v65PEsLBWqaIIHh
E8zA8XVeupGMiHsUuE6Yvhpo15oxhN5uoD6pYf6hQszNaLwdAtLQ7z93/UrucmmN4LaBkAuBQXAJ
wk2RNxOqiHThuLYN55ef7W4vj27p4rNwOjQSWADoxLwfwk95kSi0N8RD7oUbQ7arrSHF7deBS/fQ
qXJ2Z6CXsBJkLe0M3DUdRY4KglsEWmSR0tYtqi1un4E7b/NkejRqSjo5ijr3VLDW1HuX7M14d4pi
EIyd9TOGYxxolV/L+DLzJm3s2xo1DvMQeSuzubRax3aEvTiOgKzysZzH5X2b4uoWXvOv1y/YDEtl
sdA2OLvUS4SSJkehj9kb8xsjiB7pCEbdqxseE9V4QF/j+rwNU3ZkcJ7bo0s2CZQosGUMZvU3o7vP
zXJXjJ87vX+HL6UhCwAM3eA0DojeSJW8srdkGYqUYts6W3nKd5enbml1wG5TZqJcDUPa/PejkWjT
WISKPZI7CSFXL2DNv74iQ4UKWT3eW+hlQIl5agHxrdA3pnlf9wUdQm5hKqgY/bw8jIXg8diIeKuN
SVNZUYCRvKcxhLgPvTaLqruqHt5jaEbT047AK0XwPRGSanFaYchpbmvpt9c8VP3nyyYWloSbmfw1
PTQQMshCfBXHaRhaKMa7qf7Nd/4ka8CbhYPPwwEaKB4QwHfFKyhX0CiWJFrEovyxqr915U0cGKgr
frw8jIUlIVyCPGnmE+S6E/ZuV5ZKPtIa5oYwwCOC8A1m6HdYoI0GkkRbPSf2hFffGMl/0Os2FPsw
7R+bwduXVfztejPwMHDJzTBbLoXTDVwolW6PNnfdJD3KE4JUU7StipWS38Ki07QDWom0+8xTKuyr
fMgmrZm407z8SR6fkj/vGAMkD+ThUXegv+l0DKbkILBm01+WIPwCEbibFs6XyZNXfP3SmgOxhIkB
6gog6MJZHxHVs4e2Z2t16s0odYe4aL6FQbxSgV0KP2gtNBBWp98MznchxgQdHFdm5uN/HcebFaHG
rZaEd0ARDjGqW5smCm4zHyr+YvqQVfkveiHrTQun1uVZXQgU+BnsQGYUCIB4ZQ9mgIynE9G/2g2H
PkHDz0i/tpH5qnkBKelxZSOKvGRz7AuAhbNLPYIWZ7F5oRt02Uu6hnZEEPOHqVCi323ldCh6OvIu
KIduPzqAjgZTSr5VrWXuck/vq02OlN/28siXfAiZgZk0xIZXXszW+ZVdyYh9Ta4fDBsg75vRc7Z+
CnZ+rd9E5Cj7v0Ej4Q0bAYbO6FdHIw3KGqFBVzXz9jHw49dYGnw0g+I2uEnMPH9KJM28lyu93jae
ae9ayXrHk5eDz5MarBJsFqIvM70EHbmWHqGhDvaaXbw0mnU1aoy1PTIhXMRZD2a21uhyAtuxMYdH
3ZF2lY+Ujr+GwltyNfPzAxYLOpLAxp76gmBy0ApUkslF58ofNsmVvG5/F4zgiNXiYMBDIBzOuJ9I
vkwwPPXbzn+y5JU4eb7+TnOfKOPNrCVwl4B9F5/JTsQbuVNhEVCSAqjT9zCR96XyKfV92k8+wsh7
/U7Hm83z9NezCZ4TAZXAybxqdB9U6/VAc/rr9d+nU8bAgVBnpGX7dDXaUqemFTejSzdLszODp0l9
Ctc6BRaWfBYL54bBg8yJqFMjPOIGq+xGw6Ul3PscVV8uj2H583NDKFc9cZg4R8jFmhL9RnB4f8+M
u5A09GUDC2vO7//XwPz3oyg102qpSjIM4ApuKrViFN3OsT+rRrdHSnzbqf7ussXFIdEpBrv13+KK
emoxiO1+lMPEIE+4D/2bdOW6X7goydEZyCPMp5535unnm76rsrpqLFQYEMjcdi9Z9I4BHFsQpmwW
+zVro7bcbPodU4AItTXw89oYhMu+DX0okerKcltvryh7udrVK2dj2QKQSkhL+Y81L9LRsmueZuRk
ii00x+/B2OXxB3WNCmnhImMh/jUx/4QjE1JWymNN5s3NwGym0uwN9fh79uX63XRsZf4VR1aMxFan
amIgoXxrJTfqWoV/3i6CT0QaCA5c0BDE9WJrv2PmGVDKxHKN4IeZ30MGWYQ/9Ldquh5zRYaeDDmJ
ijmFLqLqlax1kPnOLXdK3mrpj1OsoHUXl+Po+8KKF2WrmPhby/XsbtvL+xqAoKf/LsaV23Z5wv4d
h7DsTQ0Jf9cxjl656fRbL0AQ8OD9dNr95YVfHs/cfgBjhX6GBYfNWxpJ+JiuZPxMpG1tP8f6NnrP
7uKC+o8RwVeVXqtmuu2ZrtzYr0Gq3kKK9ePyOOb5ON9g/5oQHnPRqMqh1ksm3AvWW9nFBz/rRppn
htvLdpbcLrchbIczpzTyGacHZch99ANoMXOlfDOWO3+NVGthHDBakfOCuo+IUnyglBNab8PYQRXi
3BjpXfvbWuszWxgBJZ6ZbJRijwZD0OkIVL3umh7CG7dFJfNXGK5sqKUBwAqo2PxXpUouXBxmKTto
oBnchIhaR1G5DSq4eT9fuwoOFrj58CUzWZMwBhPOBRmNO9Wth+2obZzu7vL3zwcxcwzN4kMzjdJZ
rX8yDR8BDNLTyIRvKZfvczW+8QPz6kOOGQivZ4I4Il2x7mYDPs8rRVLdcQBTIB1M6yVVPjTxjSp/
uTyg82N+aklwW0FjynFeYUkaPjnlfQr4WAEgmFxf9z+1M0/s0T1SmJGU5okDXzjN1rr23JbIojfu
oGW7qvrQXI/8oGmCGjBhtsZuFk+L7VS6n6Ao7VqWzy5ADNJ/RGRpo04ruaLzQ3NiSEyx5GOR2PJs
yEMLcGi/V4C7Lq/QucMH8gFjAY0yM8pE3NI9LdLQwJUGnGjlbtLRlFWj/mfRIDjYxT/Vqf922d7C
iMCykLqdXynnciUSdEhdqwyDa/XW78TE1VjR1WWQ2cfAzUyJlAS+mIpUtFyHsEQf3Mj4GBz0YGVN
Fg6pQmBkzg8fglRN2GsNUm5q4PN56zVuP1TBI6Ln75ijIwtiVGS16ZB6MER6cbxpm0/jWnC3tAio
Dc5+nn/gz06PixzYVqipGYRzaLcWDTKx/pVKCzx2SQocmRCC4NS3zYEOQ1jGiRwbBKXJDyb9SrZl
IfGDFaQfTfKDcJSIS+3no6Z2Lbupq++QPs00tMFvTP/Gl7YcR2PcQwtsrhU5FmaP+hpiWkCZeDSq
wlXjd1UaV01Dqlvtt3bd0g97/T2Ahb8SFTBcIlx0uj6ePtZKq0HZm/k/7SADu7Tr4pvLm2whf4Q0
BclbpFPm/KeIsE8SzUvajlpNUTyOxniI6TuSM3MjJ3d+++jn90mX3hX51YEsVql3kL6nj+MMo0Oi
1w7QuZ3cOkbqDBH3vtT3cqZ/h7bj6jQ4puZGJ5lWJ9BtwkFVQyNV5DYn6ercZt2fXnmSrqQOm3f5
iQnhpEZxQb9IW5JvbSQEl8fHuo5X9sLSboOLlN/PjQ0mU9gLpZQqZSyF5Dajzodyo3lS5TWGsvm8
n0axDAO1GYTuyBuDtTjdb0HWa9OsuOhKvXNIneQ5Le2tmUL2VHo7T0HnMazLFTe6OC6KB6RFaME4
O7qxFPHMz1gdrfE3BhnK35f394KbZjOROJq5P3hKCD4uN+0uNAtvdPPwUS5jhBajTRdef9VoJHZg
FqKvAgylYATSYzuufVJ6ySTtomrapmsPpYVpOrEgLM1YT1LUKVhgRey3dq01c/6/CysPgM2hF4GU
DsIewgYuaBlRK0Nq3MBAZzwN9U2k5FCjjk9lpD7ZfomOvaLDsr2W6FkaFx115ELpvoHkS3Ci5RBU
edAiWW9Z/bYOvG1/PTYJHAQPChCaxAE4gdNNrXnmqLdj0LpS02+M+sMo3SBMrTn7y/ts6Q6aWetm
nk7qxPiaUzu5LAGKkLCjQa/T5ge5Nh9l6bZq7k17ulWaYBdn2Y1vTzTdrbW6LqyeBpklfYMywbzY
KExFJbSiIundNHmVYtBfK9t7IXwnyIXXnWcPpVcR8JGo7eAXiGu5CFIfGtyP0pp3mm9DibziDebF
EPchgkzI88HaQrutsM3hrjNgAMw6t68/Tn6/j4sfvkS+3/MPYfF2ecWWPANxOzBHHoxz6f10wXQ9
NfWsYcHUwLo1B4TP0ij/Lcnyyg27ZGemHyIrj+SUJuLD+zhMuwzlOLcdE3egn8grq4+WvQYNXjpJ
IAhYH5l9To7gdDgmRXG1T83WneJg98dX4t3l6VpyESTQ0HBlF1DME6crDxOlD73WlTM3j/7Ru1eC
RaX9UNDPEiH+e7hsbmnPsQf+6q5Ctytm0mxJq7IkiVvo5pBvCd6q4lc6UaRce5oucC78pQj6r6F5
Xo/ejE5PHVWtZ0Ppk1ZHOz0bPkyTd6uZxZdSazey3zzrcX5IIfvY6snvyDd3LPJaCKsu7HwKN9ac
eZnbjAU3VcuFPTUyjjBTy0ejaR77MKNiKG8rw9zKTbNr0hSK4fhD3WXOBojibWhrn98x5xxyEu9c
l2ePwKJXnCpvI05EqyMqf2t3L5b1LffWhG3+Hi3xmNvOXAMHJkRaTthLnZkYg+Rx9IwePUA/e8jH
4XPRd3SQIUYrj+YujfRdmL3ajf9zaBHcMFJ0JadsW8n2L0Rfd2o+PLU25TNlZj1Lnq1U2dfyWjf2
0tEFYwLcWkfskWj1dG+0mU95N2RCEvM2Lz/EdNHa8fUgppkLaX6kGvMlJSKSyRg6BgDB0dXlx0y5
UX5cXtQFv0CKghIBACYoEMXYJEejstULdUBir94Ur8Z4PaCVxwnujdsHOKBpzZN4dIAmCMg8I+P3
53G4Lcm9rNLCLrgeHVU2Lte/z3kRlJ7KsV/IZT+4UqJtLTsl9fnSjL8043Mg//TGB7v89I45OzIo
hEN+kTux7fGeLKUPEmLwdvrtPQZIIOLhWHfRu/3Vt7d8eRYS3VfObnjHxuXFA4KWqAq0jKgkXeqV
MQ6O2bm+5WyebPVLoKxU6BZuaiywcy0VQDaB9emq+2pj51YpdxBpR9+kyTk0UxNuHEB4cV4Hm85Y
ExtcuBCODYqs/boexk1YKZ1rQYOeDAfIC7dF+Elurn8untgRfNOQx1ZdwYHpxrbzKI/2fRW0nwOn
uv5+OzEz3wdHp6ZSejXL+okV6knuqE9m9Tnr3oY1Gpyl029Azc29MosXiVkq1YRBpq0J3VDSnIwP
Xr1yZSx4SIg3TLoEZ6gcUnmnw8inPirKoEUQdew2tQpcAphB/Xb9aZnJzOGOIY6SRW46Ux///3HM
phAhqY/5mnjy0iyRPiL3SXwDo4gwCicoKjnpq95tg8fyVx3cXP/7jz8vPA8rW2ujfKp7txx2k7WN
11SXls7i8feFsyiHYLqmnu/bOupqGy+7UZT7otj3a+XNFUOOAI3pq9xUIpodXa3eVQmKJC/OuE0M
sm0rL5plQ/R5ODykztPRmd0Ykh3kvWsaHURu4dZHEyW2PsqwkQ7tyvZa2sNwZ/PkgCnIOXt09LnE
vw+Rzm6ntyL+ZMsfCn3FqcwrIAQ8IIj/a0KcOBDy9eDYXe9OdXgDV9TQ0Fi1rfKHpPhgmuGmX9sS
S97y2KDgxapMV+p4wqDZ/UiThz78kJdvydolsDxzM8c59So6f+ZlPHJi0mjp4DLl3pUcLmVaZfRA
2tS0N7zj/HDZ/MeMcH6op3oJuFO2Xb6bav3GQS/3soXF9aGngNwHvbU0wZ4OBOZdZah8HEBZyf1D
3HXlo9P0ydZTq+zBGiyFjI7c3Vr16NwG8WjcXja/NI8E/6TBQAKfczAaY0wueaCtM/c+KfK9Nuy6
NTKmNRNCSFPns2q8gwklfxtjf6c4nxxg+ZfHseRH/yLnAM+p55hmcygzM61VEtbWW71r5ZVQdilX
DYqUVsF5ls6p42yvH73i/5F2ZUtu40DyixgB8OYrqbMvse1uH/PCsD0enuB9gV+/iZ6NHQliCCHv
g/0wnmAJV6FQlZW5DOhNBRrManxQJ5fDEy9+cSvzK/uHCVZcJ70fyOOh1Q6FBXROUFA/Sbu8MhKQ
YusLCXtQdAW4jYqX2TbH01JrKq5imU5UZJJFWx9kgNCGDUoNsYxnJwqMGqgIzEj5uyPfdR1YUl+R
Wt4hjRlY7aanS1DA8RpT57dIZGqgaiYPNqhtp23JIt+kP+vpqS9/kQGdKvmxaVSUvR86yLInQ8OF
SEUjGr9Kc7m1x8vWQFvMYu6j3gmqiJ6MwQ7wbAbr5pOZ7tFXicgUFGo/LPOYN684vIE5IywwXsfx
iIBkUxeq9KguDujVz7LhgpDsA6+g/IjqnDLKoY9DxCveZE9e6vo9ORBtemXVT63MXu1h21iVz5yn
uXlOq59LwgAjHf16afeR4T0MQ+1rbQwRwdM0ZK9uR4O4mxRB8/ryYvpEyR1tknLOqctLyH1BOjls
si+em/h8eSH9p6VpdmB1D2pQurNo25rHqPtllk/MeKjLMJkTPMbLjU7bbVvYgeWAr7uKfGSEX+3s
9fYJXnETAl4vcsBCiuqj7/Rs/0WtO80RA85+7Dr+iVd6/CR4h7d2yVXVc+G1pSVDvgMtJiI0BW5b
OlZZPGpW22HJauikP+Ud1GPmbOQPFh+7wF3q7s3Nh/pTq3mawttfDRLtNkiUipQmsIVQc7o8ZDQC
Q9FMJhbG2bjJSYxWWeLf30h/aeXqwWKwqonJwkKvJO8TQvxocbe3V2t1Cj/IFJG+RJgkDcTSc4tm
KEyEkwvKKJtsKH/p+EvZxrsJrAdLe69/B1wZaUwghABud66qdiXNM7POWB+m7qPOH/+5PZqrmAVf
FzpQOMAoo8BHXC4LXzRzIjlFEaKyvKAc8sQHqHUIIIyWHsAcGSvaJK63waU9+UqcGq2bvKkPp1QL
5iLR/ZKgjI80o2LarqJZMTBRXkFaDaV2OboQ6Ma8n+YhpM1oB+CKdx/RMmD4rpa+62PC95hvFbhn
dTIFoRn6QFD2uLq0vGJghm32IZ2fOhOKMNnjUr13d7+cxNDOzEihGUKjftRnmDFKa0PM3E/m77d3
xcoqofIFNyHyS9gc0h7vbKOoKV3a0FmSL8PSFJ/KeqGB4UX0221LK1OGPia4A7QTCsCI5JBcZgMg
mJawFNk/QDx00ph3jKYCiu+DivxvZVQm+oAAUUPcBeS2NKoyXSjEka0GTWyv1fBaFEfivN0ejsKE
7H/QhOlkrIIJqj100PBo6MukapJdtQFhXBCuoyaNsOXyyDIUBZO0ieqwS50JSR82bmtaFC8sWhzF
IVpZHbgExxXabejGlfcBlGu511d1iwrodnGP1nLoxsNc/Lw9aStHFRV2tPwKPDUicmkPsKhGptHO
2tAbmcUg9Eznw6A1uk+RE3qs+qQ42MOSKtAQ1w1bH5et4BZF+RUJX+n9EXE2pEaMwRXjA3od6uix
dk4OxXk9mSgc9d/y9BQ1R+YqDpcp38HCLmiYUdcBROIqfbMMxcQ1vWpDu8/zI8TVlsB1XNXb4zpu
BzkEjjCKsKJ9D+HZ5TZpHIiVTvZSQQm8fyuo/nXUaTAa8SYCwTQwIvkmGeoNbSBA70HK6vaSiqN0
EWdI97C0RxPLBhfaRFlos3949WkoOh8ksXtzeB7iv+okdO5Gg0gGpdReUhu6hgcDCxMjgGCur1EV
zvF62RDACAUbXTBWQmLzcj4Xr246t4eF6p/2sVBsRtXHpZ+f9W7p5hwfz/VHTjdj9On2elwf5Msf
L+11MIzPoM7HemjuQ/PG7QPLDmZ9uG3k2jEJI0ggQQgRf1PpXoptT4utzmBh5jzE7RNPHm2VcO/K
POHuM4HzJwI964pxnoXKXemVuZ0lLCRgvvPHbHt7BOufRz0XsBLgSmR0bptVpm1oOQshotrqjr8k
qrTKta/DcRT0d/9rQfyCswEwfRyBLmMsLHR7Nxc4kSw51Jmzp3b0xDlTrPvagAAwRTEKUGPEkZIT
SNLBrjqUn8K+cv3JyKFRGNyesutaLnwL0rjiXQrqp6tAi0SVO2XzjBHl0ePspd/ihT1F1gB+YPKo
9VrQ28XepMNDQrUtXeZgbqrn1O4VjyixuSSPc/EzpImFdF3nVTlh4WKNeZCm8wkIxW1X9XsHTGSA
d/9O20Xhya9ZbD/GjrZCXMWgrbhqWwcpqqt1Iwut0QlnrzgkXfoEpvVdC05LvrAtFCWe54T71Ks3
RrcE+ZyhhpydEjB3kjbfNuiN9W8vyMophHoteveElDr6xKQoZxi8zl50UoSUt77ZhGAy3xS1qgC5
4uBhxUMtDWrg4J2WNlbvVNrEHaeA8PwTd0Fhf0qyT0lpB3Wb+/30qc2/3B7WqkEE8mAJEj2vMhQC
rR7awsaMhZB9ccbOT/iuQZ0tTZ5b0/G7miCTkN/v0EAMDtFKyHWsdGZoWrWMWQ93YDSHodhyGqOn
WJGeWF2u/2zIMPO4wpuhtzGuBOk0N4GF9K90UellrVgRFHZAGQJvLhI2l27HXZCFtZlThnH5dW6+
5uw9199vL9CKq7kwIR3AdDGdnE5WGQ7k8Fv39re/rhqA+Pczv9njMEWkxQAS/ckGqBSKX1o2KHzZ
yi15MQTpdqlGPaNGAyM9/doTtjdYDj4nHsQqDlSVIen0NG3bzrjjytAa/MTYxICs5UdmqLavWFXJ
J16MR7qQzdQ2lryEGXsZgjz/2ymYX1tQQUp2SH9vneKn0yB3WJqBOzX70i58m+3LCVp41ckbtKBA
0EieCFt8W3tqlmKTVd/xJgim0fE9Lz/wfNq6euPP4HEtjzrb6Wn/tlC+W7wt9Bh8T/8Nkgq/zL8W
kMQr9RIprU3j0E3MySaD6JFr/U3GL3kZ+3n2iZOfM/IBfaUD0fDuJc+Eqm7flT2Ko4aEgCihX8sB
p+MMWUpW1gJjYOvVtrMyxZyvWxDshDqemlcAt8riZW1beR3qdA4mF/1oKtDjyknAGP6zIIWKMXqL
eeWkdVjRtzHap/NXS9vePmyqQUjeYuhHx3Pbog6p+1PXn9pyc/v7K9v/YgjC/tlhHvuW1CTH9yfy
XEzAZx75sot7xWkWu1va/RdWJJdBbGuYTR1LAWHlR+SD/DjaIxby7XqnadPWG37eHtWqPTDxuXgu
Q0VXLszRnBQa0fUKaHEW1HHhO1VI7F09RRtde4zv7ga3AN/F7YQ2EtCnAD12OYkWEg1mP0VVOC/G
o9l9L9jdJXRhAbV/KH1A/g7dtZcWuG4gVxvXNd7CT5nj9ypI2uo2O/u+NIKekx4dlxVOo/XNLH5W
uSL4Xd1mgh5R8IEg6Sy5c6MYlrlpdWyApQ+q4VOqfykaFBtUQG6VHcmbmxMC4DSisAMPlzrDvhke
I/dlUckGrW4wiALjdSVCOxntrGVdDrIVuw5z20f1p1sOJfXr7KtWBYuqZXTVy5zZko4oZanhxRXm
LuLurmbLZhjz49ip9NNVZqQzWi41c1MdQ9KivVtb/lxu+kxFCb5mBPMlnkAo9WE/X+5jQatHOtOr
Q7dsN6MHsZ++h6jT3Q3vOC4AkYLjVJRhQZF2aWbM6sg187QJsUR+Ppzc5NX0HlruBKYqzbi240Sx
FwBGVHKuwOeOHUHw3CqakLtG7OtGfiwBAshG7whpqfsfVkC0gZoYlOSi7CHtbvz3pE6bEsNCA2m9
mdgWqgBQ1x2Xk5sqeFTWPAJa4vCatMBresVpw+2sGc04b0K3fycIICxjd9tHix8r3wnnBqRtvSSZ
rkHTtwFpjrZxx0eafTfJzoJIqbG/bUnadCjUCrFjJOCQOIXruULVF7QfocfITlCTIgDUOJ3ht4pm
4jUbmCQkaNGdhBtAWpoEMvRmQqfs5JAmWCLAQOzZz6zN7ZFIi/IxEqQsRMIFJwh74HJfl21S6Rla
RU8a5stLggn9NrctrI4DjH+C0QyVLvl1ksQxB41UmZ8MRnzLQZBKBn+a/7ltZW0caH4HYwtF6Edc
KaqZK26ZuVEVJ54GFfRzFIOQHqgf03T+eWH+LKjJaD8lk4XPR9b3Jd1q/dN2il6bfp/1+3uTkR/G
HIKOF3E00ZgmrXw2c4eTGbtLL4tnx/WLarovIynWGeVaPOxFZ4139d5GX4oDJZOqO9X6ptP2VaUI
lKXL7N/vI12EXts1AFhqkiT1jKw7Ub3LnkfiJm9g70oecssGogGaOUdDI44/J5MqQXK9DzAy7ABA
WtYAVAmA2V3RN92p/3ss/DuJL/53XP99XYz7bBsQnnc5ydru1GRpYPfHUYnMXvv9FugobLzj0QQr
l2y9vGiaDLK2p9lHDsbPDJXU67oBUDIhqkSDvXwcjZiaJTWx9Lx90aInYihXQESOZ25YTBJq2kiC
4koBukdG3NBBT/LYjfVTD1tQ+ZqsIGrBMxuQgjneIV6G9G1y0B1ke3ic1lpu08DrR5SEwB6e6vAN
lvajirw26EnUBjjZ79gx1C/GeCToXLGHnZZ57ms+6u4mqRJ313iF5pc6xxu2AMHDbOif46m3XtzI
0g5ZUiLxMk/V8g4AN7d9CgzGoYvLrN4Mk9PtSJUtj5PeTO/I1RB/stMp8ctOc0Cf0hI8bdvaUfR/
XS+CcFEejiCaf+B9peDbK8qypaU3hN4h7Zg/LLEiTyhdhVgDMfWgKkT1H1lteQ1A2xoB2YKoKHcI
XvSvWXscmuZIBqBcyjtDsH+NoWJpiIYIDEfyV129TNoYdU3oVSYgsuOe6PNTWZuKMa1MGvYUjgVK
XwB+XiUJm0QfeM8boEqPTvbmNooLV/V9/fJwN247RPWA74/sBIZ5P1NxzchVu38nCocanJhrGYou
iedpHmsUkLNPhTH61lxBsvOFAOJdaM90cDcWPQH1ubl9N8pYrg+7yFng1foBNJHDFQC5uFF4bRem
QEFWegmcVuk3UbZN5q9t9LjEexp9G+2/ojpDd9ZhckGSkn12x/elT3zqsKAAtnYy/5mL+cjA71g3
z+aoKCpKUS9+owUeKfTtIF4HC4zcwFFmvInH3jNPljHyTW80xotupnyPu6N8SuahuZNi8V+DICTE
OwiLcSWSAGIebWkALDvpxcYmOviY7sy0fFgQcaKgq0TBTPblOXVpDOEC81QnxivlgKVppSINIjfJ
/msDzhYWkMrGAbzctONi91HTW8Ypqa0FZGLm/KtipbUHu+MQ0LG3Hq18grxe0ugQUEEjoxUhZRG7
VqP4JddhHiL7//aYDMju3Grs7aHvwrrb1tqmcg59vr29j1UmpKdeUhisBsKwA9PR1ypF3j7zO1X3
osqGNJ8OlOKT1sAwIHSsV38xo/dHVSfmtXPG8070fUIDCoqbMstNkptOUcfiqFe44xK/9YZNFW87
b2MSxZRd+zRhSnR54G+xWS63R9eaKEwZJhClNrjWX6mq1e6j7Ctd9mivBF0PBBhwn8kGAF2rkhqX
2aklOXsgmdnsrGEcXyO7p1u0JRrcHzqWtsLXEQBMJvsh4y7ddVWs+6bGrSdr8fpdi9z8y8x4u62s
JH6LbSfd1Q0KA4o75DowFbsUOiwIrAFLsaQATuM8G4cm66CMkkwvnBHtlAEo4g8esOnZUhmbedTe
OSvaw717F9G24MwBD8QHP8zlQkQd74w2MoyTae2W+gEpUaXq3spaixIQULCAnwhmvksTS4p9UADd
dcrGfZVsuKrMJGNqxPZBO63oTxOpAiQmLw1AY5y3NXXGE+Ssul1rRM27UQDA43tVnX8y8kR/W2r7
F+dRtRvZTPegDOtfMpuB5rDyIhWp15rvQ3s+lhMvGQz6KsjpHW3qGm06ZWY+bOqBFNvSHd0WSO7Z
PbYcsRvE35ONm3jDZzSsa/7UdxYyxU5/J/pMTM3FTxG329nDwMpjpjckn09Le9S8XWw8GSpo6sry
wmEg3QkiNjSgyRmojHcJn1qY4OWLwVNfG3/e3qIrN/C5ATkjnC9ZTPFOn0/WZ3Bc9+YB2CVvUpwD
xSgcyYfr1qBNcw4jmudnLXj5FQf82n8Lt/p/s+RI/tvmWGI9L+eTS/5iaWgn+1Kl0XidCwBuEhZ0
CHHjJMgvqCTqof0wkf7UFnwyoQnJ2OSjm6X8u7G9+JfdpbHf1t4SzE6lLz6CGNUb7nqQyHOK/j2I
7AInI6MADHQIJ2lvDKd50ofAi+MTbR2goaPq7tm8MCQjHvmyLFYe6cNJoxukB3mxm21F3HB9GSK4
AmQG1TQM6ArJZplsRo4dfP147QLbUTIQlux683VQlQdX3MWlJcn319PSV4uR9idP/0KXrZU8dvO7
Xu4slCrzbtPY+7R/KNCRfvtYXe/4S7OS1wQd58A6C2Yzw1qOLLGtB4ATh+PdVqjoGkbWgwqglnTR
E5qk5kib4QQFdX/JvjJVReraO4D27cyA5OFY3M5LW3TDiedaE+S1NgYptJzeNZZPoLgyVMLK16cM
kTNFeQoHDbIXpuQoXBdSuHneY0Dv0Ttlgcv3OXpiAqPct3fq+8B7C9ww8mCCbAjkc9LkpTP07RYn
108VamHNPlFJZq7MHXKsSLMjTscVKiPP6ilnlWPW+mnqnrJs5zkB7Xb85+0dsOIUkDIEdhFPYxAs
yPeDVtF4KXFPnjg5NNkj0zdKanyFCfmG6GICvJmN/qS8wDsxQK6Gqh75KhPSsvOO9aXHRAvU/Jj/
NWbHVkW7smIB5A06Mggm/roqQ0DTV6uMplxOOepGm7JAeUVHB5htqUjKVw1BnE4kRkAFJ6dFcr3Q
vCznqKS09XHR9ccxZqmfcVsVfKy4UKGygTIukL04NVLue7CQzIraDiNK5627vHckCvS0fDaTWo1Q
EF7yMuDHS0JIc0KNCwHt1eMlSrqpMrwqtLPMj41/rOh17r/ZwzGtosBp7qwh4mhemJMRVOOQLhVr
YG5Y/rKLYwVBeejt3HtyLm1Ie27h5VxYulaFpfZclAdz+pwYX2+buL4ELk3ol/HhDMnlMklQz9es
owCOdLPi9KsMSHsgs2nT6zSpQz5me6iSRNAMuz2EaycGD4b8DPqIIIVwtZ0XfbQzk+Hd7cwT8Tno
KOLYmPy4dnaRCezRbWsr47mwJl3WZh/N3dg2aZja09Zxs5fEUubaV7YyWuGR/xEvMpEMv1yUcRih
FJU6ScjZpnLRoPdqZcFA/KZ75fH77fFcOwM09YhiDni5QacjF1oHwVfVJE4KbDPxHfuhrWPfUbm2
tUkTLgCcnajrIBK4HJA5JkNntmMa9sbxs6XSVVsdwtnXpT1M0P/eZRRfR73ylbv8hVbaS0QiFRZ/
bVnQPAGaTtxl6KaQkuNlyrtqnmga0mQ/Z49xcczKzM+1x5ZvWkfRsqYyJk1Z0ozG4HQELwXz+2Sd
yKL5epEGeQxafut31CWKcHd9Ev8bnDSJ4MEBO4KNweWjvYmi2M+QXk1VjXjrGwFRNfCg6AWVdxsD
zXWMkCcFzVKbv9dZ0z442kAVe3rNCpCz6K8GOBrPUjHWs0dvWqPSY1pRGlrz52EOPOfb7TOj+r4U
ci5G1LMyTbOQ6eRVZ9/7Qv9y28LaapyPQEqZkMqYDYdiBDE7kuxQk31aKUo915czKOqE+DeCDvga
GdfjjGkzsxEL3vZvffkomIeZqfs21O/M7k6tVXFbXhgTM3q2Iq6l4QWfYjcTe9rwyg34r9sTtnZc
zkcjLTnQF84Up3oaRtrn2drE2QysaOmzGqqfSeqnmgJAvbYFwOKFbjgEUuDSlOzpEacl3p9JGD3w
70p2c9XXpQ2mk75K82JMQkMz/Ze6UQWza2t//uul7dUvjE/Uw69PB8RKwxYJ5Zz8GOPT/VkP1E7O
pkks29m6L2bJwCMAQ6dJ++XutOLH7WVXTZR0U2Za6aSZie+DCLoZA3t7+/NrxxApPBS9Idl4HcA6
VWlxwy0SkLk4G5BDbMoO7TmGSiZ9bTnwiEWeAf27CGWkzTTxGGXpMUnCzN173gMlnww67TXdCObs
79sjWjknSIajyoedCxZtObSosnlKIoPHYQncWxJNO97rD2Tu3mldHsCqfATTdaYImVZmEQq1YGRG
QlQUg6Th0agkTeN5cajFG+2n2+0tFW5wZRugJUQU5yCIjCBDuixz5vYgTG7RfWLF7wxklWRRVAFX
LKBXU3BhAJQCCIF0Ig1Dm7TUrOIwSh/iB29WOOPrKUJc9MGBib0GYI10IPU5dTXb1IawpravxXMT
uO74FusqEl7xMy8fSbBjC/SOYNjx5BeZyZg96Q5IwqrcNV7YXI4b5LEbP5orZ9/qo4oGY62yDIOC
7FJgrPAQvHQA1kJG0s7xGKbAC0VG5Sd06/a/Uuepr09tPAOxtAQ93d3e5derhQcgYAbg7Efb5JUo
XzHgAjWtaQQ7zQKV3fKUJGx728RK1k7YgG4oXh7oP5O7lF2dOylP5zEsytGPNRBmVwGtD1VVCS6D
YCgrP41dfwZJjck0RbT2UTORFxKPXcFp61jXQCngAPsGDdk9MIv285yCcrh1N9QuIeKQPdjJUPkg
+PQbw9jyksx+3CJtaTNtC6io79T17zo18b+TDXhjFB5mbSuDhwCpaFF/u2aK6jirFqvpw5gYWsCs
zHpMEtf1u6j1FLOwtpsFdAAZMrz7ryBDmWsUHWAfHXTiN1UCcr1lV6CNVaU2ubab4LnAliqK2Vcc
pok7FKmW6V3I7PlYFfQT1QpFtL82abYuwDHIYcA5S0+LxBlbYieg29CsLZr5/bHLga5TbNm1cZwb
kbykmzgtclhFH3rF06g/q/qYrhOjooyIdQBEEAde7kTQSE9RcdVBr2u5/pD8Bs+Gv6Q/KtPZN+SV
FmHrqtBEqyM6MymFF2xxPF4TKpi4KShz6Rszhj9wJeejkiIM9OFF4EPGqMjyTK2H8k4NSkTGF7Nm
SytfR4MZ2Rm+H5e/mfGrVsk0r04Rsq44jaC1AuPApQPucUg7k+RjOLpTkKEJv1QRRa1awHojvYt4
GKxZlxaKgliNzZ0hzNpXL4gqBTr7OmJxkZbwQJ4h2j7RRnj5edq1jpk0xoC8XnpgJuh72gEv8PGJ
FdF7YmQ/cmpsFL5dTLrsXQVpkOCHA1ODXElLY8DPOwYYnJ3vvfkb9GzR5eznselPabxN++950x7M
dn/b7NpEAqSGYBO5lmvCrcl2EkoyAq7k4pT8mPnr/+/zwvxZLJ5wMAgN3oLzCThi/yPvFNjdNR+G
2MgEezzyvVeMV72gejcWHEa9/ZKCRmWwZl8pV7caUJxbkQIKtN0MlFNMUuTy4kehmeaRRbH11jSt
9lIttAxsKJP7aGb9nnpdctINzu7H40E9SbTq4+F8LXZslhBT7hfwr+fm6Bc7S1OBV9Zn8v8MyJAl
d3QqJy5AB1LZm0zf6O7+j/ba2RhkHVTNiVMyzzhVZp9udbQl1L/v323nBqR1QrIPatcNxtA7P62f
kfEnnwcnBm5L5HeuZCzQR9NriwWipfhAddz8rirPuxZbiOjFoA5ERdAVcnlaHCtPqeZxHMbke8zj
LXPzva0fjVbBf7p26F2ovwHt/kFpJ90v9gSh5WaA9yTRS/pA6j/wnmefN6TrxYBq77/ek7jsYZiK
fad7JzvXt6TmL7GFBnrwON9e+bUjeoFlkoak155m2X3ahQ7LgsY8mPWLV/bbpND9zAwdKJPX4ZJ8
u211ZR7RwIObGnyRH5x2l+uVFE1bUgtGzRLAtUda/337+yv7AZRUjlBfdRHcWpL3nEZ4T31Aa1pW
dEHa/NUZtj9ruzH9f9oRvuHMSwOa7k4xNerQNHfE9pn9lHp7mirSVyseBkQK8GICOoWLTgoFa8OK
WNNMddgOQV8fi2UbqXhpV+5tPJaBnwAVPehZZACopptG20VAehcg9LXoJ7c65eNmbr8k1TFVIRfX
Vv/cmBSDRBkpyOLCmMn9mga5rtjT4rRLAcHFYKTVN3max+mA79P61WPfeXOIu787PUEuXvESWNtn
KMSDMRxvGhHxXK4/hAZrPfJIFxrJDyftghKlHzRXGe2v2/t5bcZwfYnoExjgq/2s1/MMAsiuC6Ne
8/0hjxUztvJ95PixwSDpIXrrpBkDDYu5VF7Gw/GbTh/T6nj3z0dCCbheEdZea5nl2HhTaVfQYXpK
7L8c8+sffP4juwsY7LWOd9ojRKszbw7j9GuTZmDv/BMD8Pho0kPJ/4oGbEZSwaULtBpGswg0bTt3
qhyvzN8qXhZQW4I8DHoC0UhtSG7YpYU9sw7KANXg0V1qtp+bqPtqJM3LPDqBk4LFfWifIq75qJ09
ktL9myNH484IcqvlkEGtTS/sh5S1f9emDSEYlZ786g757/eZ0tWUxISi9coYQxNpIVLXvgrdsmYA
BVTRZwIfh/TT5VEye8ee55qPoaM5fg74ZZ8rVnHFLaBQ+xEKAqFzlRnImopNQ6uNoLoAUSG3ms/u
wA5N0/tOkgOW1s2b2/tyxTvAIKQeqCfob+TrvNPReeeN6RRGLYQOu2H5ObmNE6Qg8pi76Z/bxtbm
7yNNCJZEtPt+bLCzqyjW6ySHnD0Uu/yWP3mVwtOt3EEYh+gjBhMy9DGE+bPPG5FVg2HehYxRvS2z
3aRtTNXjfW26dDBiIE8mGP7ka84w6t5lULMLOacnJ2GvQzYFM7Ss5kqVD1w1hUQnUM5Ev26TzzrN
BQMSG8PMzL41S4qO8uLNnd1DP6gYVlbXBfc24FQQcEX+63LiYmTYIk4gKNHVhb+t8dftdV8L4AQ9
ITKbAr+MB/ClAc+EA4iGaQrzCnyiZJieZ9I8UyM+oNVpOQIxvxtp/mJlxp4X7P5nKmQ2sbcRyxEk
VqWcTl4VE2qJQmdCf7WtT5niXlrbdUhpoyiFzKABqZ/LsaENj7Rs4lPYaa1fJT+IeYru1KP98LxC
vRF+B04YqINLG2PblRzPUSh+9Pbmp4bM7O0FWttr59+X3lb1gjSMh75VvLSz49IzkKTnP6Z8fPNQ
9rxtam2vgbxJ9C4DXg8w7OVQqnoo4mXJphCtj2N+0FVsH6vLgZyqKH6gB0G+pEBgMRO383BChye9
fTTS09D9wYYSadv/NSHfM1rSth7PYaL0MsgWQNhJsaXWlkOIsUF1BS8Q7ClpjrhGtbm3eWhFO5e9
cB3sqwdyuL0QaxMF/g2k+wFsMABBujQS5zZUb/uBh4P+qjevEJdoVTiatbWGl6eCrgun/8MtnDlk
2vKmglI4D0FWrAXD/Pn2CNYqJng+wR+LNDeIFsQQz74/g0t+XIoGhPJOw75NQFNuCtOBdm/aGD7p
l3KLFC5/6Jfc3kxjWW9Y2Tav7exRxflZGSg494FFAl0GQE9yQ0pZGxwUNPoSUo50kdf7rN3eHqtY
cum9cGFBcmLz0E2QQ4aFpt11bRBrnyP6lCPEGXyWP01EMaCVbieARs9GJG3BRAO0K8qsJSx4HxjG
F8KMnYM+4zzyrWQXJQm6lT/FPd9B6CxojG2adBBaicARsY/HeV8WYUVUxfOVY4FXDOJnF3U/dP9I
ntZxy8pMSY0bUa+emFMdevtbE5WAGBZfbs/22noiShd85aA6gkrR5cbCviIWMyFY2LdjYLGtmQ4K
N7hy+jAUUOciiYkmchksk3igpo4dxCqx5gaN/lxoL6StFKu4MgyQ9IqTgRcNaEClYUxGh2CpQ6p+
zn4UfjV+u3uWLj4v7clsLp3MKdIREJk46PZVobpa134/gi1014uQ+wrG0M7jbKWV14cdD7IdvVP2
UtyqoNv97/Niv525DyfjRtrU+HwMaktyGi1Lsciq3y/Nf1FDXLUuInDeL67Pvy+ZqtazsotQsxW6
FS7gb1ReYGIiRTWBWwLdP8Hs+ln52M+K3PSqCVABITENgky8XC8nic9GNfEcj762Tvcl/Cr0Qqo/
SL6i8Iz40DQBtwCwUzICAdLUSmOI5lkBGAlUvcNr63D+eSl8inuz4AuUf0Iab6oy+JNjhjKoDrk8
1KevOHKK0RnIpOcIMHswUeOPIt5YWwLkjF0oSQpXIWdwnKRagHmy5rAcAyhddyxY7m8RR/EBWTVH
B7Ze1A8vF2BM5ih3pgXpCYv6WxAT3H8SbDycHcFYiOSKrDA7urE5jHY/h/ocDKB4ShS7VLga6XpE
/xZKJy7ef+hXEzvg7CjjSWhnc4EVjuLnxej92mgDI312q8cM/UH5rKhMrdxEF+ak6UK+GGLnUTTh
YAc/yY8OWjD2n8wYaG9xCaOv4qorqBjbkUC9Ygr7YrewffJ+23evxBNo1sJpE7R4eBdJ93s/lujh
LBss+Ey1RyQOnUOeuN1vfanNAC3+WuJrnMWP8VLZ2yVvEgU+6fpIIs2G9wysg/jpKluYe5oRzSJX
M6W/CfVnKDLdHqDKgLREbOh7K9J0JINeuf6YzMc/+DwEaEX2HpeTXO4qKUX0meMZ40wgGjG/6pZi
R4vfd7mjMUFnBvTLHT1AQ2CKXCRmzHY3j9s2O836/k/GYCNCF1A3IuMrpjRp3L51IVfZvMTaSUW4
tTYCpOnxToJSDyBiklPXTKuf2FiN0KlIn+YRXdoI11Pkzea78z7IKYitDKVXB25Gcu9tC6yl1XZD
yEi1dVi6J/gzc1VCZmVHgRnPwoqD6kKILV+uiMe7tARPWR/2Jxt0qDpRJZdUBqRwoc90UpqFAQOQ
Np7cCJy6ik318aiTdhXiBCS4EfhYQOtJJsa4T9rBg4msSrbceq2tt6L7x5q+MX4g5uDHfePzPg/q
rvAH3m541G6L+xEkiFgAvKDIJovCvpQNQgKq1LhbuyetmXzXbQLbUhQpV7YeXrSW4NkW/k0OWnRn
6OZh6J2TXhu+MbTbstI/WRDCuvsAIa0FGC/iFrTYyQMh0+CZddE4J2ZZAWVNUMyqXt6VPYGnM+jF
AFHAJSDTo5qR2yWRl7knBjbGihlBQRSVuzULSMzBjaFXBwSj0ukxUm8iGk090ZYsOhzG+z09Qvf/
vi85MkerIssbM+9k8qAvNt3X+9fg/PPSZkqJM068x+enOphZGaSuikljdYJATyhk64Tmjvj3s9ii
ifupLsDdccp1zTdQc1Yq+qgsSHdV2/JqanRYSMrX5Que2ben6Do4wh0L9W6w5qB8hmeCNAC97ko3
SvD5Nnvmppb7TeqNIMO2f6XucGghkgaqtPvv3wuj0qwBLosW2jb3TnOTgfOJBKUK5L52yM+HJc1a
n+st9yxYWIpdnAVpd0zvD1tRgxEdc5BKASRUPhtzkuVdhxL+iRtgdCTAwN6daMC6wBmDX5NauO/l
O8WoEB0NkXOagmp+62NFhuw6Tr38vOTua2taLH3E50vQaIDlK7HANXPMVa2rK/sXfV7oXhdEEWCm
lY54GhtGMZksOpEK7bgv1v+Qdl29kePM9hcJUA6vUke3PZbtSd4XYSKVSUlU/PX3cIDd6WbrNmF/
Dzv7YEDVJIvFCqdO1d9uK7Dq+5IC06UGJBPZvccFU3GanfX2+BARDcCySPUgsXMFNMMgWrxES5s8
etNzHlb5m+O3y89L25MTZDHqAZ8H2Ujfh/6ysd7ujV4sQNqgcnBKe+khATD/flu+Hf2OBcBtQK4B
yorWp0sDMiBTltceT/DO6eHRLnSFrVhRU5RT4SWK7jGw7khPkJ9pelJPrQb7V7dhTZxNReu441aI
6pDCWVyVBQyBeE1Ri5SpfQw3K8EUNcLdDb53/atjvQzmq6aCw6xpLB7tf6XICQ0T47DGroKUxa82
7hCgHP2OI8d7hEsHM4tAQbKvE1oAMqsfk8eNW/WRz1W08+sr+Pt9ybrOLHX01B8SkHmkITlZyzse
CFsQ26PHBvyQQCxcKhU6Y7RiAOD/sda++em3bHPbZqy8Duef96Xow+7sLhkLmG5jOpXOd+J8NzWF
N722RWJQNkB9mEx0xWAK9lXWWQNLHsuUYgir/kAwy+D2KoSBlvx1QVeMnA+ebsDuxE848z3M0mvM
Og2Cx6ZAg8vikahyja1Dg71nkh2IDt9IAo+cqOA2Q+kJ7zOqpnJeYHJ6hwwG1mRodtSNRehj2pJV
x02qcDtXV/ZXkFwbWqqp7IcJgrTs2RyfUtptLI45umPwqCUqA7926cXc5z/kFGiGknTNdDU62waU
2eJbdzscyuU0ez9vH9WaNsCHRoFZF2ZFDnebhPTgPoMTt5Q5MjaYDkz2tyWsbBl6xOGOiDTpNfK+
T6xc10rqPlr+p7w5NCAbS9OvuZaFDlWIumZAg/ECIQ2CDsRP6EmSrr9W5oQ7KRpG0a64Cep0l9Hl
l99pd2ZNN06a/jY7fTvBeQoTL9gOif6rsBNF5HB1haXfIE71TPlrAHIRJ85pPBiYfdrW/hYR+FOQ
q4l85VsmCRIbfyZo6ZbcT6iexsB83Jc80KMFA7G2t0/vSj+EEHh54N3B5bqKeuuurPjC7VQgJLuI
q2rGqs+Lv5+twXPniZDERQcu2rbSyP/+jl+PWjHIPQCRuyL28Qs7SzrS4iy0YESVL7s3JmTTbwu5
uqZii86ESGvoUZ01xhHNt3oTW9a31LX2pllFhqlwi1cVC11uAFrhAQLP7uVe0XSunE7ICbzjzPdD
b4YBJoPcXoz4yIXpxmJQeMNJ47LaV3hFL/OBUW4KQVHxOx03RFdEdWuLMJFBgQjgiG25ERK5ByRp
ch8HXm9puQnoFqDbdyzhTITkVqZ1tZS8hIig2WLwi6c47vUVwBqLIAtQB+na5fAFGZnBesBceN0o
PMx8W9Gvt9cgTPvVMSAv+K8QyXelegmIFhh8MCrhyQEbZnanafcaOxTlt775zoe3Zp7EqZ+Jk14a
XjQdyQnEUf1jAp4Az9g7qizeqmb9lWFKrk1Np6rQW8go3WPh7VVjDBQ7JnvjlbbUoLjFsUyOsZm1
6YCm1EOj91u/7B86u3puR3vXE1U19ipLcblzphQlsQa8a91UQKz2D7H6ME/iwIzzetxPXRMG+v92
UH+YpM/sZTDOvatX2EQyYyyAhlF1AieNfoJe4egotNyUjM3YJxPeTwhy6c8kfXKR161VfNtrhvNM
62QgjEdMo22NNI9bNJNlh4Y9BE3Y+LvbV2lV7xA1oSdeDOKU65A5yTLXm2gea8ivJ0W+4TT+3yRI
L76hWXXF+jqPPcrC8bWt3tzfKZTsbAmSyXHntgDfHpSMF4/1YVDlW1bPGkB75Nh0vCsyAhWD/QjP
XS2LR9sOs+mpmb/UiSKAFT/xyqCdyRC/4UxxCXgb+eQjU2sENKqHX4vzset3+nIqye/bp6GSJJ2G
5XUEk0BIHmfjli8gQ9ec0DSGKGd806XLu7Tr795JRxPk3LVIh73TvIOLimAW3V6N+LW39k16CAIE
tKWh+RmG4t7nyXc//wzKAhBx/niHGFQekAkTgYArvZlN3wM/vUx5bFZBPKb0REEe2GhLlBe2Ii22
uiIkD0EcJ2jRXclikoaA1X0Isnip3CFis8nvM4xI3Nt9PcY+sg+KHVy9/38wAuB3BGpJetsKyu1c
Z9hBP10AcZvRpmjXnsJcrgpBCggsw4A/Xo0VB/F+3c6Fk8V28z0HuKseFJ7s6h09EyDpgYWBiRjS
DmKfjHgH6vuPReC+gIp7e1sP1tcRCM4IQScgQ56zsmy7mcDS5ONOD8JZRVKn+r74+5kZaDGolM4J
npXiM0Az3psBIcJQIu2NicACXCTXVLvU4xmyC3k8F19svodn9o7tOfu+pLuTBxZSrjH8/CUimNqR
v+clOfu+dA3NqWOunzZ57I+boNqqoq3Vq4cgH3hsgASvSO4wnNmjfQ0fKVh+mhg9P9VZ2Lpf6kVF
a7+qrfDxEUegD/qKJiboLMJwUngRweNSTTRkGH3tjOPm9nGsrQcNE0AKApQopkRcahPrpzEpqjGL
O3TscP1HZQL14Wz6zgxvCzLWFgSmMeDVkF1CQ5QkycoZMwnma8dtOuzTpP6odV0WDVpehYBuLyFF
uahIh02d7scS8/qCOWwq76FIpj1t7L335jZPKDra1VAjDv4wvku5Z0LYSMClDkUfD6/8zSTg0tcl
Nbfqph2GBK8B/2rNG0tT7ObaZp7/eEnL7VljLSnmHL19u7rbzDUSXK+3D2xNM2ycFJDoAOsj63Sp
GYs/V+PYwN0ICjtkH71TX0VTOysWsub8i6QWWpDE4EEZ2ltQfeIczFvAb6H32vnAvUNaHEb6zIIg
XN7OuSmO5Uyc9Aa0bjvNRQ5/2cg+IfY0+PPtTRObIvsaaLcEqgawVRT2xLmdGecgdd0iS3wSL7r1
iCz9vEmTGVyo1njHuL0JehaTpH/tB5W+rblsfxhyARoAB7Psoo+ajoFRRo6IXQ921ThtLGruJtM7
mCZ/aUfVEF+VOKE8Z+tczGryWQ1xqUlCNk67wtU2rmUCMz1jrGL6DisF3AgaIgQe2JHd62JgWTIs
WRqPZv7aWAVQRcWuwa1yehW0Y+1mIeOOXDhIuq7z4JnWjg4fuhRDSjdDs1/yfa+KsxUi5Ay4zjDM
hHtIqbH61aCfO/JjCn7e1kPhBMh6CG42ALwAHQHqR7q8vHAqkMnSLJ6bU9F9TVXl67UlAL8uOlVE
yCNzGoAmqiK+kxVx3SA0sKeTbTwzX5W9X1uFoN5ElzxK8FeTf6BlSBD5RYF2mO81+TrN+7fv0vn3
JStaMy2HvlaFgNp1S1i0ijz2mgk9/75Y39ktKQGHTSwH3++ClzzZ6OlvXf/hFoq4ULVLss3BJBCg
u+oiHjHx7t7hikWsWejzRUhXnfRFXlmVWAS/B3Nd2OS/SjqD6/GU15+YpgrUVXsmRYPazAbP5BA3
9RGqUDR5dua9MqOhkiK9A8DLzEbChWbZXZh3r6nthwvde8Xn/03DpHvoen3aYvxdEfvsd4tK6hi8
3hZwDeyDQT87HtmYgBCRtTYtC4zBCw58OBXBSUuOWvKJZj9zfYqG+pm3P6zg2Bs7y9DuBtUlUmzl
n16tMyU3vGzhJeig4oRF87QhIM1edgY53l7nqpL7oi8H3cpg3JNSn2npmdpo0iK2nL39WNmKz6+9
ZxiR8N/nJWew6oK2MT18vqLfcmdX/GqLbWLss1RxXNfLQBu5LijNAL1GVTe4tAjpHJTVsBiIfigP
bSQ3B4U/dX0a4KwEuBrIIvRBIgq9FAB7M3mpz8s4M5FIy752fNvqd1OpgidePwCC9RGFFAzfwjJk
75DOOUp03lLGjL0O83Nr3ZmOwvCsiRBdXy5yApjdKz/6tsf4qAuq71rjIUVXv4oPbO0wzgVIhnO0
59qiNQTQCpSGZcSZCkG4sgTQo6KcgZEbiONk3gAkTseg0TScRtmFXKvBxodRUrWqzfraROPIxURV
JE4EB7tkM13SuEvhpGU8FE9Vsq0y+lRmTxNc6aq7s/mbI+xLaZLt1Gq3dVof0oqD8yFLFQq8cigW
uuIA0oH+IpMmrWUyg2pqSIaJ6jkoL599Pv6PAqSfT4fRG8EpxGI/33TtZuq3ty3Vyg28WIB0xWtt
8vSF4fs1+zo5d2MVoTUrd17eLsVDbVGE7C6aeSXdzfKJY2QEBoHDs2CHwTq25FCww20ha2eBhBnM
Ff6BCyadBWuNxAjQyRY7P5rgs21+uv35lduBn//389JJ9GOm08lwWczKIaJdVPUbP1midwhBc67g
FDTQ8iA9HJ6nLRmzcxZ7/V2bBsDhpWE2K1yw1ZWAGRG9sSg3Ika5tLrUyzINU8Zp7LXzdCiycni1
s7z/ZI/Nm6lIBDpDdJsJylhMDZIOvmKN4+QZeK9ocYpNFRn52kLOvy4tpHKX0nUKfJ07dy342y2d
he2ogE+t3RA0U4AyCD1nYCuTbkhhADYFOnUsgYDXzz3Oc0yz514F+FvRXlTfsUewvqIVXTp5R5sT
z6s6Gtv6E6vjN0+iEKCOs89LLoOGp1HrSnw+wf1gscpMrZwEyvvI/gGZD44WOaB3W3RRNejBBO6i
eqgaguQfSn2bYDH48c03RBhbdDEIoNTV9HpHzyvHwmDIGDoXFpklSHyiUVMNWhOnehmSChDMXzHi
uM78xAR+4pBYEFOwz007RRMJQtN5TPSTpoGdnkejisl/dQvBGYbhtHC5gOS+lNh0dc0JiOPjYqrC
ycK0gEetUtjhVSU7kyH5W3yADauEjKz9Saxlw/1ft09n5bKIfBXQN8CWBVe1V5B510U5LiQ22f2y
PGt1v896etDHNw9W+INX+StIuvpg2PMF0xqJ7SgrOErVKtd05ThAdw72D4w6A5OJJV2YARNh0eI/
a4+++ap7OwxwsVVgpZXNEnMj4VyjBiumB16e+OwOE4LHQXs0gxc7n0PT/c69RnQu3z6UlVO/kCPt
VdkYQdV3kGO7Y0jL14YpBFzHI/B5MYUCPiNYgK6oa2qCCTFjTwiQEA1uih8xzJLtOiMCCi+0WqZ4
JFf37UycZJFR30uKmiXaY1F8aZ2HINl2mCppb27v2p+3VjIBIo2DEgAq8c6VO8xpZ+uNmZKYG0U4
thFwGDvDFryBnybvq1eiYbf+mLA3M88AW2agT0swLsIZl9tgCsBykIBlJO7dqHqdVEMJVpXh7PPi
72eGbTH7KmiCgsD7Bp+jmYasVFho4Qhd79vfBUhq3Tl6EQRtS+Ju62KSN91r2Rc9DXu2TRSKIL50
JQltuXgzRdZfHkAPL6bIy8zWHstKBzl5kB79aeyORv2OMiYO5UySZJwtj2pT2UKS3+6ANC7Zm8vJ
+D4MDViExaQlOSayJt/onTEncftDn/YZU+jy2kaZhosUMcDZ1wwbGFNLU7vIASogwyvndFtYwQma
r3As13TrXIzkIvNqtPkyQEyjma9DZr/M/XtuByBEOl5JOK/opL9U38RzuravOQYE0dPcHqb97Uu/
ZskEHT1a48EkdUVp1PVWTtHrhLkqIKO3NXPT5sEmp3c0zY6GpXiNV0/lrzB5rhY6z1hQU4w705di
mxLnSwk4zjDav26vae1UkPQGqByUA+BDlLaMjJ1BSw9iBn73K9cVt33969gvmC0AiuQakk+Y1RkT
8MIzePmGB61/h+qKpu9/vy89XubEa8RdAD3b/Dnw2n3mu1E2ZYowe+0ozqVIsSN6efwGoxbS2KEf
d1r6xfUUAtYUywoAfhFU7i7Aqpd6ixFQw9BRXA3PZPuhrU4gon3m+nTMA22barkqybJ2LKBLdJDJ
QeILLtmlvLEOmOUluCdw18IPPULJ20q1th5wReHLgnThqmSjV3ppZ00Hi8Lv3OHBNzaWHSbBJvt5
W87awcAoCkdcvIpyxdXpF/CBmw3k+FUeun16MDX24DuF4ilZ3S8xHwY5KdEbKP5+9ixqVmq1U4P9
YvfF4IdZ/2aiDNwP4Ajwn0CrgIPvUgANhmpmxoTO5Tbd+ujuyG3FEtbcIiQoRPOsCCJkKM+S+bk3
+xNsV6ttcvA99BjaPKabJVVlvdYlwdfzkM25Rt2QzvA7n2OYUmBElleFQ1jkmGyqmkStEiM9uotd
FsT3IIaMqAwAndQAfE27bu9Pn29rmbh9siMhGM8Rs6BJ/gonwwygWqaFCwc25NbBGXe2cV8CC9sj
4o+SVvHaXzPCQRnO5UkmmSZ05mUDeTMc5RpQEqvduY9FHWY7EBp0G0w/jug7MgwXQiUTpLtNmqcA
S8ZWGbFyozGFSVi7qug/B78dEj3I8Eomx2AahmDREZsYPGQDZoY1p9RX8aWohAidObungz67eckh
ZGk+Dl4b0eTozargf80YII0I/DDojkGUJ+0UmpqmsfAQXFL3lQ/Ps324rW6ri8C4GJSGDNCdWZJi
g9nCpIHG07gXvI/TfBRIyAHTiW6LWemOQgoDDPvoMMSTY7vSZmmzCeYUhtJ9z7QOpBnJHWmSnaUV
MUYIRPMs6m12RIcePOUs6pNx45b59vaPWNvL898g2T3XzJycOk0aa8HO10/zoCrBrr1E5wKku4SB
l1nQWqLlZzzl9FWz6523uJtChwOn6gBeXQza5gxcXjHaW0oK9BPz2Jh4cNP5YSmO3vH2Xq3pBeiz
TDzc4Nq/Ap2J19ZHbgtD6ozqaZzcBw0thx3aGW6LWV0FIgH0kOvIcslNc80Ct9wALDDm09ztCjQB
/zZbB2zft8WsGVVfDCITed/rfLxjkAmkBfClWxsuGzX2NTsGmI1E3DRMnXHj0JfeUflZa2/GuVBJ
GzRuVtzEQKbY9/oNr1MA9F6bNIlSXaULa4eFTJdYIMwEIMCXlqirkprQFNCb0acPqYaSWUCzKAv6
H7e3ce20zuTIPdqB7i29NaALjIz2BjRYm5QpwrbV5ygAcQgS9X9mSUh3FC3OU2J2SxpPuntiC3tJ
KvQ7gwBNH0g8eu3HpGuA5nTjoug3Wq6amLC6k8h8w3nBpQKs7nIndX+YE71IxJmlH1B7jIeE7BPf
es8DhdE1YHcDRQCUUjKHme9PQKmOmC7KwPEy/Z74L4+pEpMri4FWY3oSUFkoastvB83JYGN8Pfoe
TO1xdLTj0mGkZaEi9lrRc8H4gfm1cPfQli4dGfH7vrJM7Fk2eSg3T1GGS0a0J9L/vK1+q+sB44EB
ZgWQSckYgIGlY0Z5lf3hXCaDteeGE5mdq6iyrGg5nG5U6T0H4Eo0pVzqQGXYjHdWirYK/0DSvap4
vrqKv5+Xp42Z6ZRzc0b4xUAr48089L0fg6niYVFJkZ6HGghUkhUZ4MlOB88kCDUkwOZa5QOtZSZB
7Q5CAvDTA8wgsy1p7dCzCVnXOO+/BFq5a4YkKm22ARFuOIDe2yheDLMJ7ezpti6sPLUXciW/hWBW
tuNwHJKDVreUppve/ZTQY70sIThoFM/HmkZguiQ0TnDbXEWY8zCB7mQQDBhW/k8JyqQuGz+9fT1g
xkIPFP5FpVK6RD3HUFDXXrRHg39tQb+lA5IWfAfye6OVijbYlfsKGl2cGLIwYJqT72vjtRTo7YbE
OYGX758cI9kuPXrglneUkIURxXQBUHIb6IC7vEk2sZGLp0hlVHO3LRbj0APuEjTO9vbe/clDSzHT
hRzppa1d3jNKLOBCZ+0h0ZyoaavdpHf7rHleWLW3jDICN3E0oAULZadD54P5iqqA+itOxsWvkOwG
z8Gs3Pf4FQQ0LDanUVWgYj6diuVLkIxhAdLGbnm+vXSxshsrl9FdeWdUAEXBsfHcDpmCD8TPo6nn
D31r7h0KlluuSBSuXAUPXgZmCcE4usiCXB7pWOcNrxkanKFhm4J1m04VACskyEvqm9waLB7Amcke
ADMOXf7rHXsGWAOAZBhIgcjncglzYbERWR4SG/Vj2WzmdEuMTVB8bMb9+A4oFooBf2WJxZ7FiGwM
9Dy3dMwsnrfEOnnli63iclyxhBCBdKr7Z8iGDJWaTJQe0sBBGDqejHxXFg86O9iPnqoItXouZ3Kk
bdN6g9iJKHNawdPCIlZ9v30sqnVIW1VmFhWM3Ahosq1nHlo36upo+AWqtXfIQb7oD7QMRS3pZWy0
VuspqRDZuB45+HPymU32p2yweTjO3D7mGlEF8WtLQ4iD6Qp4InFYksgRg32YN8GBDZyafPDngGxS
2KxTmWHKdD4swS4YC/r79jpXPABQlPqBDjZHC9xN0k1tO9vsmhQRXKA9tqz9jtLi94Qo3pJVIUgg
IZUPnx3/XOp3Z3QogU7Ii+nddx6Apnj6NJF3PL8YNyImeeAlERP6LoU4NSY7dDPCmyTvwHvLQlX8
tHo+CGgBOcSYtCsnpva9TgPAMI1p6E2nLDjZDSotX97uVyLLArAhqmsAi8ixhUfROEHzGrGF/pq3
d2nz9pYgJAP+CpD5dGBs7HHRK6Qf3J+ZtyVVZBVgognNMppUVLVr1gC1L9FkhxVd0Uf3BcY+95wg
otbutK3vKy7pml6hYxv2HfWv6+IXpxWaBRtfe2xccNfMDB0rqcfuwd715iGTMAVnkuTKF11SixOK
Cr5oqlu6p6Hika3NYem8Hf0pSGQxIxuVL/ARSfeRz3riDjOeAp/QAtPKZ/+UYlaqwi9ecwjOpMiv
Z+WUQV+JvI3nl6+mNXygvXPAfLUXUvgH+J5RUPx8u51x/wzMRdsrQibpdjYmb9rZtSGR76uUh8SM
LFuxd2suK/rckDm0UBW5Ilt3F1oA6AX8g9kvoaF/qAz4U14X+sb29mLWBKGKgLoI6mPgopEWM2jl
mE8UgjAZ6y6hBIzCtrafuL4hdHlHYQzPtkh1iMHpoPS+tGskcAdwE6CxkxpmRLAgI7q9mpVLeiFA
rPbM+wjQYOAMOtrPR0ePyLShwzvMACSA9EqMGdGvGKsXRhKNEhu9qXkdanodKpRr5TwAEwCaDxxH
GDJvSisgzsK5PwikeTqXIccVpSYG55HhV9t9u71Za6EsQJUiMoI6o4IsXdBqyYs+cVFHTIbk3m/p
LwyFjVLH3qId8UDIEg9tfhcwe8vpoArXxbclP/5ctmyF3HLKbEIhe0G5xZruK+D8Rv3EtXFbO69N
m0XWqLAUa8qBNw/FETSjiQzspXKUyIEEpETqtclISOf9pKuGkawYcQydgW4g9Y89lS9TV4/BFCQt
euk8J4LTE9qjsykDVb10VQzaKYBY8eDtyDlkdOJPmV4sSHNZ7p3RG5HvJ4fUDhSpybX9QvUCGXfM
ZwLaU9ovADRcqrlGFoP4v8NUDNV8mxXLLUjl8eSJxNNVWFI1A+uglSiIFFXkNPtkOIDJa3D9kILa
pXI8hXFYcXowwA6c4rBzyBDK+G6rajq9q60C4SqN5rxARRvsKObBS8mh9bbvuFyYUyJ6xlGWw3Cr
S22jPGmbPGiKWKck1BiL0jII08GAWRpDMwNPcP/Ig1+VowqP/pAvyVcLpWGR7MDoIPxzKRlJSS/t
THT5AWvmnQB6KkOMI7NPvJymEOkesI1azEc5itJoBJ31zm6bH4Mzzne+W4EZzq3vk6zNMboy9fJn
cIZ06EZ2g21D/V+pN7O7frSnLYP7qvAX1/RaIL0FvBRGVnYYatPvHb9jBR694iO1Z0CZbLwSVIVj
WkufoIPrP0Gyz+AWlIHBHmfTuMEUUj07dk127yGQpI8dGw5IiN63Y72ZMAvdIHSnOeWxA5nmbRVZ
u18AUSEnLrjf0FB2eU5u3ZABfDkVaAX4fky1Q/qO+p9/LkHKGXoT65feg4SSYrDCqbf3t1ewdmC4
uvAmwd2OhYgbd/bcWm1jlbhtVdxXy12L0ZPgayDmj9tCVrcJ0QOGDwqyHJm4imHUemX5SQXaecGS
sylVMJc1O4RhuP8JkJ7crLGtlBUQABDKri/7LSY1juDpn36jbHM3tnoVzpWWbm4va61AjOQCuhSR
KsRgSHlE4AQIcuPnQYmxqjSy8gCz0UAIVfwCEXTIvbs82QbDo+uWO6/5mQHpc1v82tGdS5eUry+H
2nESD/1m7D5pg21lkZ3fqbAWwsjJpghszaD7FgS+V08uYI+YCJyTCimULgTn0MEj7JikDYg8SvM4
Ii1QiMK37d8t5vClxhQWf8ofaE9+3V7tmleFyaWIQUTnJizjpaJyS0v7qqihqA26eO2gZVuNcLYF
WVkfpsSiiqu9srsYxwC8HygIRF1FMv5aXVm8C0BQzac6AnQvyrxnY/j45kXBuiPhAaYU/F+mVA/0
uprmCe9nlwNvBJheyAXxbw/H1NXeXra+kCUtaCkmp0oSv4iNamcHoXLW+codxDIEvz1SrO416qNH
n50zoVMwt54zw9km7J6Xv5vyoa/+8TyVn3Y9phqTk8/Eya5A0rfASCcQ55tPmG3UNkcDbKtp+eDo
fVhMD9m8C+xvzO/DeX7h5Hmepk1tfJ/Gb0Pyu3Z3WvD79lmuGLmLHyQpqNVby4Be3DKeht3yZAzH
259XbO8fW3RmqG1r8ctWK0pwfmhRsDxx/1lvngb6TJLPpf7PbWEr/D2Xuyspi1cb3eAGGaRlaPRe
vrbkxOZ/dO0X809dwkMtOZW0CxNuRjR/LPkR1Zmwtp9u/4y1O3h+xmLLz9bcGHBf8LSXsda99Cws
SbiouC1WzApOTWSEXFFx9sS2n4mYPZctS4dTK5x+6yzaztHLQxGYjwDvHd6zmr+iJKeuDwqk9yuI
0stTlXfRnB25isdnxUFGrgEoSZSvUG+Wc5tAkLGsdmCtGRjpMeE+GP3NfF9GHXm9vZg1bYcbjg/a
gs1Xpg8tJg8Pmo+nDzTYLDT87e3Prx3L+ecltye1OW9NC+to8kNWbnQflKTAHLzd+QmAFsLzDQ5/
pDcl5wdKEXCLm0XM0o1eHsf20LydFxTJnzMRkn6VQbcwSiGCZvamJA9UuPKVKiG4ehroTwCAHA1R
utz8pjfubI+Gh3ghzLx7Ur7j6RCQKry8iIWQ+bm8JJqf9+hCneFssz6cPoBvJrx93GsXXcQMgD4i
iLzqf7T7LncafUTYQKpNQfSoHO5tV2FN1tw1+IjoSkTUjUKg3DCmG+Yw1wS7xJh/3xvZkeqAXjtL
xFoPhf8yMhttb3fECPOmfmndOjKDREFIu6bYYAfAOGZQEILiXTKsDWaks3Gsyjite303tomzDTKr
OhRVMe+5O9Qvt3d2VR68bjHiAS2mcqJhsIPabllZxRl2dEZiZj+kX1Gnui3lepAwXmPgDP4TI37G
mRkVXRpWMFUVeBC9+7FyQ59UH8oi3da2d0rBt6KnxaZGdij1ljuLmcehBp+8PXxzeP7KzfJDn7Et
s9wHt/E/Kn6beHglDxaNO2jWRh8aODTlZK/IkJn6nJQxkr4/3IZzeK5ofO0zmt2RAqQcQ2FjWJI+
Y/Kpkd+7XbMHYfWg0L7Vgzj7FdJbZujJYrIcv6KcSeh9XjBmaAGqtLM/vWu5UG/RB4tTly5riueZ
WY1TxtacP2havddLY2+leLTzmu3LMf3gTvZz682PRVV/cmeVo7K+0P/ky4C7Mp1BrkIgP5herOmZ
YEZ3G5nvSKCJupqY0Sfukmy6M1o1DbeLGqtsIot/qNHOrGe723u5ZpbOhUjGu7NJU+plVseD873m
B234sZgK07r2YAuSVZSJgWq5KrM23Rx4hLhVbKLarjf3sxZEujsdtPKuaV3FetaQikCS/pUmPaug
Opvspvaq2Ev/QWUH3VJphBx5OFhoNs/TiLTg/63ubPsBvbUKGyE2S76G57Ily8cam+mVCdl574SV
/TIEaQQG2NDF5evyTyjNKR6VteT4xWqlK+chB6CnrV/FiVHspg6smvqLMdXbvn/yRYd4szXsJcSE
AMU2r6mNg1HBgvtHR3ey5FYMLSVeuXDkbNDT4Vt3c/nN6FVI3TXFQb4fOoPMjSDsuLS4I/M6NhNY
3GZpXxYnOFW1ccd1F8WsyTtmiQpKsao75wLFqs9MfAdaZTqCuTvu213WhGB0XaxN5++zAmyl4WA+
le6Bq+CgYhWy0oinWlQ70Q4v158td+lH0AgAa61FxZ6a29sXfPXzgBqI58kwr/hvg9ImnemiqwjD
x8KKPTTdO3x+Acz8k5pCrl86pdLlAV8yQBoH53mgR617TnKFR7G2hj9WEIyLBhIkwh6fnQunfMox
vgcI0/pUDV881ZCrtXsLR0W8Jeh9dWUgSDJlJk0HLKEG2xf1nQ3rtSckaNDssMRWO2yrpXq+fSx/
OjjkYz+XKdmpHMO20bQG1CyY1ndljdlErrcnVAdVbbEtwJFLkOXuq3KDBqcdbdJd4mYbpISRCEas
42OQUblgRqS38zm9r3h6DwaSY+2wDVYTpTz9mdvFNjP7EwePmVY1G7/nR9oFJyvxjo3tbvVq2dxe
05pRgA6jcoXIGm0x0jEBpL2AEFd0FA7HHgNs6b56O1k0iCOQXUXYAouAPrxLTYAHmzt+xtDc22+Q
4dFcxW1ZNQFnAmSwhonGKzIAoRu7jh861nEGQ6yDydWu9lR626574tqPFuxjOobf3d69VSX8uzQ5
+2eZc4MeAgCQew0k9U3Yeh8xR551cUJ59PaJr/Bmz9cpqV+VjK5JTIDQKz688HTeDEWhCnlWUyzn
QqT30J2ASwwq1DITtzjUnRsOrRMWbhtmmX10QXrX1MtXoB8+2Wazyyv/qXTQaORYUTqB3G90P9/e
4VUzcrbD4u9nZmQoUC/yRWnVy0AryaMkWxTv8eoNOJMg/n4mgU7JgGYMXGqjG8M5OSz82VJhu1V6
It0yl2uZ6fU4uZwOUWJ/nMEkR8rjXAy7gv4wAoVPo9o06aXvCu4wL8GF0PqThTEWeaNIxK1VAqGK
iLpBB/On6H25aSQH7+4S4FiIiUbR9muSf0QyQU8+TMZTPXzwnWdt6cKm+DSwL1XZhCXdYiReZFs8
LIc9Lb8a9DufdnWjqCwbYievTPTZD5OMTTZ7FWlm/LDC/TDQfOMDMU/aWJ+PZjdvmAVMO4178/vC
fur1t6HZpcnvvDvWw+ttvf1/7tG/OwTGxcsdQuN/bWQlrF65GFGjuR8moPvCzKh3DvyShethB6oe
YrcbbeL7hXeRjZ8LYuiDkeh3oHX6efsHrW4MJk45wOahuC9HJsOMOWNsRh9xN/ehxY/oNDiMWrLp
3jz+WlipM0HiLpzdp2Xs7cWY0I9jm/NdjbJ0V7enXsnhv3alAJVEAzk4yECBIF3bKdeSNC3x/s9/
xl8/de4YMYeEmLYEzkmyLxNVf/Sqbp2LlG7xMqekXVpY+7IboqzfBf4/E/LQPHgqMj2adLRpFOlm
6r5O2Q7NQpGpTVt3/NBRuNuBakbCahiB6VsYWI4sApCp0gYYgWaVTLQk1cuXme2nAGOsxkPPHh3M
uR/YN5t/nQoFeGzNsJzLlHbANdMSgwxhWJwgO7AwXdLDbS1dPdWzRUmWq6ZdYiwFFuWMbItur6hm
r4GrhUvHN4b90r95qiGUFS4k6NgtFBOvKER51+eTN0OLWpbth2bajImDAs344IqukcJULG99//4T
J3sqljnkvW1Cg0A1xgAtH/a3t2/tLfPAvI77DbAQ6EEu715dgJLf02F0TMB7nWHvoAk4q3e3hazf
gzMpkosAXbb7HriGmP0faV/W3DYPLPuLWMV9eeUiybJNb7Gd5IXlJA43cAMJkMCvv83ce88nUSyx
klPJm6s4wjYYzPR0c1Q/xLNp39ZVuQcBzURfav5sFg+JflcYmu+0X1qQzCb98zTsqurm+g9Z3Swn
v2Oe7RNPAyoMXUkG/A4u76o3rwh476tGRN0729ka89bMLk5bz1R9LArYyrIPhTxx6xf8Z55/LUUL
+b63znocxN4uvrvdnjutP/fdmlvEiKuBLqSvsMJIdoPOdTHxcoBWdANupEejflKHV1X0QTEcisLy
wfUbeAkU3xzTt+2nYutcrgFb8Kif+5wAKIFc8sK0K1uZg8cO/Udk7KLB1NzngYvvhdVWPjrrP227
I5GaacnOsocCOOnidy50+sLy+sdY9FtJlNWlxy5HVQGdusA6nC+9M05gVZx71qhJoy5VHzMoTyp4
heW03BFahoxvvf5WWK7hK05sLg4XvDD1Wgf9eUBvxsA5RbzUI1LTyFXFThl4aFbFQ1/1H1ORHNQm
D+Eqw3bI77ihh/+w809+ymI1bJfr9Ti/BEzh+GC/DvJZjI/60JeORvegtu/X7a3u/hN7i5OmKbxW
uA43qfbw+2gvh7zNb+GQj+tmtlZ1cchcno1qwea4lR5qwwsJe2sHeLCkC1IVhTbstesG52hwGS2e
LuniPrPqbgD1PvxxntYvSVf/qqbpJksavxbg/DVbM2A1j1A42bgHVu0iCa4aaPZF+LLYvq5ijASK
I8gfZexeI/1drbbfoEAQVaS8VZX6Ji9l6PB/aFeEWretQxwcb/FLthoHsEutRnux7pWHXDY3HSB7
A7AyrWVtzOzqjjkxNS/1iW9uMq1JzAyHxSAi4pryrEkW8qLaABvNC3SxgGhmcSwVjZ4XdaRqGnKz
U2GmrAe/z291QCmqiG6hfFbv7RMzi31SC6a3igczejJ8lIr5u2icjZGsb4n/RrKIfBojTapRwqOB
afE+M7I7vWXEV4TFAbBDfyCh77IUUSOg63n9EKwNDmNDb5MOEiug7s6XKgW5Jx976PhYtAygquEn
3UZYsmYByt5I/QAbe9kKMLas0LgJvK9T3wxxW/wvP7/wTh5VCiQn8Hml+i7yj2QL1LP682euTeAw
8NhYFkeHUcHPl0CUow88zlP6hCO0EV+sHRfU+v/HxGIIaGsjBtOA7zbdMLeCigfZ1iytbbBTExfL
3Aw5sxiitiG59UDq5bQc+tnioRIs0MzyE9fog5LS4PruWjuh0KKci7BgWgTD3/nualKZ0jqTyCfl
yMrJITIM9maSNAa2eWMSL00hVw5MHJonACnDv3NTNcQ0wBsN2ThsQeAe8+8dIpE+cZ6axrXD68Na
icXmxDzCbMMAjay+rNoreSW9YhY7At12IOUvwB98KQpfafb9+K5qLY4Rcj12HhXK1kt0daBoGbMR
CHqzvM75QB02SN1MWigf2SPaR4FjDtSxNfaI0Kjm26Cz2bJ4uT8xWhTr8bIHIFBf1o6mEXjpVsej
vhuVV3BCQ6q2RKJno2awOq6ZIt2Fkj0g5ouwJhll0kHTAVxnAvKizKIR0cwjYd6dLrZ41S6PA0Z0
Ymtx4mxbkZ5FcReWTgFqfOW2rPSQC2/X0iTMqypSh+6JVnyjy3N1iLh75x0DUaHltpGl3dogekB/
JDNDWk9oV01H38uHY9lBYO/6Jl1bNQia2TNBHbLvy5yPTKbWamrQ5ujtL08AxYmT7igbscyldwRj
EtIPfzgQ1YvWFJ0mWpf1SCxZQk5IanUovHVbdFBrRvQZVj8rWWAPLm5HR2diNAcETI37gkYL36q2
KAfW5urUwiJgGUerTJyZqkSCFaduUL1H9JcnRvT3SwINMYB3bdAPX2ikpXqCdgiGyqFMjp1yU9v+
NG543FXXdGpj3oMnsRe4uVKVDohqRVP4kweFibeKitAu9gkb/VF/SoZYTL2vmV+uD26eo/NoDBHE
yeAWqwRWR41IA8+SwqBRW5l+pn7L0G/ayhJlTA7+ga19sb5q/03nYtWUQUspt2Cxza0vrKL7jpOw
AEPaxklayXmcD21xjWVOD5y3gKGq2nfpF7WoA685aPrvLPtBSRl25HY039Cg6JvGsQIjt8l4YLAb
J3u5PsdrDuRkjpc4lgaabdApQ7nCUWnmq6P1rNfsWFKyY51+c93Wxnp6i3sm71LXQ20dWX4v1sQd
0vueWvoJcp62/OZsdb9u7VtPP9+3ec9Ts7Hw/JPeQ5l/qjpFPxE2bPuTQeIrqUEBUs/Y/p/a+HR9
oJumFzdPDnUTXR/nWe1CtXkHVjpvP0fvkbu40ZNvhryH8IZvj+R/5w6WcAkNrUJlpmDI3hBV/KnV
bia2Mbb50F05lMs8cZf//0OJqOitNPWblGaHIoPINSMhc5SNk7Luqf/nRHoL5yO9yUhMFzPJtd+g
7fYF/3p9rdYu7tMDsHAybqZYhUfhQRXD9jMFxEgDeGp5PoCFIrvtFTdm5vA4sn/Aac4uAA9opOAw
viVgb6JNoVQE0YnhZvtSy3ypVfue82Csm0C2u1I/kjQPh2pXGLfuuFHZWl1GEAToIKBAtn+JbJaa
1ltTBQfkqfGUhHZSBo14sZUvAsDQ6zO8bmou71lzC+USqlenRct5i5fCCN44PRiasEn3mR1aWzWM
Vf8CAsv/Z2jpy0wnV6diRgYk4HPR3tqG+zMAsUrvdPO30zxfH9ZKxQQLeGJu4c46qypKq54FKb0X
UgPXVjXQEH+126Nq/Oqd+6o4jN3Gs37VXZ/YXPi0tEG7f4OsGThonX3n3umd5ffDveVtxJWrx+7E
zsKBCSNTMwj+ooptIQP41k2/rk/e1lLN9k9iCrPA27jTMQ460Yi1um90TuRwLxRglaF6E2YUNe3r
Nlcv95MxzX8/sZkKz61rSIE/WvYhg5A5CSojvG5ic08s3FXdmUzNK8ybJeVD7eZhWltPvZEfwSEY
VnhLtqq6Rwn8oE1iw/aqIwNzEiroM/Bm+aaq0SWrgnoRjqzuA6e+S4ELgk5M9pIUfOcmP5q/V4jC
/kf5DlTIKAGjce58PoF/1jOgl3LQZmi7pvI+xqoIkaf7vD6n81a4uHBQK5jbYCGwtCxCgZPP5G4N
T0WKFm3AH62z0fy3ZWAxjlZruLRTXJqDUr1PI6TJ7fTH9TGsbveTMcw/4WTruUox9lUNE5YlfCN/
dqW7T3nnN8OTVryZ01Z8ueomTuwttnpROjLtG8xZpyO79CUbFX/0dtsK6KtTh1QcmJxt1IKWmYMs
4UPeTiCBKFgAdaXE3V+ft9Uje/L9hbtT1KEQEJQEIMoN0vEZolRbEf/aCJB1mQOMmQ5hifvrMxBk
esLBCHI7alBgUfvw78dwamExBiYUlpXCxa0E0goPAzGNdo+y5nUra5cs2lZV9Ma4aMVZ4iMla51i
qBVcsqD60CmLxPhNSXtfmkZQ9huB/Pqk/Wds/jEn27nBq73QexhDG/6O5g+Ku6U4uGoBaQC04iJz
cwEYH7rWo8S1EfYVnl8xoPyof33CtiwslqXNyVB1k5U/fvHka+G8Xf/62gEEBgDcriiee+A4OJ+h
xAElagpM7GPvN8pBjAEKqtNWD8KaVwFLpI6MDOovF8270uQ2tN9BW5VXn20F55jnAdgW/RInvk59
o9iAa6zuMRclJmQa0E62PO1el465M8KewMZKuu+tZgaF+7XRzL2wv12fwNXlQXp8VjmcqzGL4KoB
INqaaqSBOu3rALzPr+ufX10ftFkj/Q4JF+hGnK9PlxgKISU+b49WpAxTKE0H3OZ50I0bltYWCawJ
iPH1mYV3GeZ3qFrrTEVEoHMr6MciKJT7urlt6TgXIeMsK/9hY0O6Ce3cqgmZiiWrBhMu78B3idxW
HXKfqMH1mdNXB4T0HND4oA1B2vh86ryGJEnVFOVjIZiK9gKCqnUqkSc2LNQ2p1GGbQ6iOZRe3zWA
2r/zGrwEmZV0EZFQv65SLgPo0Wv7sS/GSAH3mo8+3BbUI2J8yO129GWKHtjE036ZjWjQKNe2IbiR
0UWkeBNKxYYaEoW533ibyI0dvrbrUBe1Z4mHGcC8uDfbYmCWDXbeRyWDhogKYTLsj60C2dqldmpk
3pun3nMiSicJJhCeoSsL30UqdTT+wUWfGlm4aOHQHEwRMKL4tbubtnpKVycKLy1A5fDauigZGLUH
mvuMliDUsPuj2llQ9pBKsRGZrZ1S0wXH1Kzb5VyA8k1BzRTAQnRkqsVRJYpf8TpCC5EvW3Pj1Kwu
Cpis0J6EqiUIls4XxXH7dLQyq3hUzVYcJps0oKhNHF912vxw/QT9STwtI1oA/0AADmJmG5TC57YM
4tglUUx0Rw5o0LEkTkA1OcaDZdYQW8jc0fVdo56Av0tY1MsEqdWpd79iqr+pYqgDlZtN2IOW6MZR
uIm9w6WvWq2B/KhHY9xGNDRUBWQ4Ax2/khyqqjml4oguZ+qnqKv+TITKE3A+UfOhI8M3lYvs1pt4
FSLlYUYuydHJaDL33kWJJpCZ6zxWuO8DWzRfwSQxPVO1lnvLYF+RmvkQqiiftRRdkAVgRrfCtcto
QGMOeJHw7BHlD1V06X6QxUxXA4RXLSRSX/r0wjNaQOaX6XeTYyX+oOaWDyGfGPzY9mFsHMsfxob4
Dqlyf+Dkm+qJ7xkoUAKgK+QuK9+q6YsrnxqgB8FDsgcXmdiVlEETpZZ+lhRjOAK9BP3PnoPPSARN
agVJA/EsR3P3rVdVYdejC9JoDPQsm0gHNgZpgl4f3KMLGFjQoUK1K9qm+xcHgOo4QHVomb5ko2EN
kazkeAxKMGDotAqk+d7wDVe2dlmfGpnd+KmXYUTvSZoVgFSrAUSE33TiRbKC4sqY7rDiG+dnBaA8
i6FB2lUH/hF9Rgt7ZMBYBzIUj4U+cL/Ok/HRy5TmprG95LbBpg60TEyRo+jercbU7KXvUGUKWnUa
79Gpau+MriDHCY/n/ZASYyNvsna8UcS18UZBzuvieNsGulKE1xWPkycDojZhrqLVpnzdONmY0+XB
9pBRQxsX9AYveAlInbSFSRHq56ZN5lar8YtH0XorqUt8Opj2Q1oxvtdwxdzZdm1tXM0rSw44Ha4v
cBXgUb6sd4L3pAXbbAWeFQv1Yp3bdzIpbpLaOnSF/V6bSnR9uCvsJCCPQcYBRCjofQa5y/keSwzw
GHo8nYBigEJROd3a2bviaLuij1FwVZIq6rOvnUd9p/s9mmOQq8eW/nSNF9y9Phqx0FKXP2juFm3W
ZYQCnwrNA4Rbc8S1zG1CuUnJ0jQRca2987KN7O6ryA2AEz5lbx5b7/n6NFxOO6bbnL059tZMI3o+
C1Nnl4piqiJu8+ex+tFV3wioXSutDFXt47qp+VPnG+zMlLWIvcDJShtbSBGXVYIq784rohIoNtd5
ZeljJ0LwQl03eHnP49SgJxGvGPSVI6V/PjaNKHoGEnMZV8au4GG2cSxXP48rAySEyA1fvGBaIgwh
LCJjmpKw0X4bycv1379SicEAoDeNnBrC/Au8CIGqEN79iojZ9GAOkHXQbxTxTt24HHa9+ViZn2R8
Etaw4Q5XB/af2T95whPv20pUntqykDGwFLb3nP0DZgOcqyj7AwUDwAj0oc4XhucWydoCCNFyoIHZ
3eb53A6zV+jb9Qm8DMHO7Sw2t5korUNpWTwAQ7zTva9dvvfAV5p4P6/buZwwHerff5wnKiLIuZyP
pyVuCTYUmzxq4h1NsMmGZ750CWefXyLliYYqp8zweZEfu+kIVL5j7XgbGfnPOt/Y1Gt3jYueGAvd
7rgKlm//fmpUsJaB/ILYyWPqpPc2iOwZ2YJEXq6MPgNOAL5EnwFCicUOYEWTaswbwIAwt6nUaN03
w6yxdgo7XF+aP2iIc69zbmlxtdtQUwfMgMGSnT4UbFR9pug3CdSOLZEHaEAIy574Xj8eDEdGozfE
mW6829kUGKI9DKQKlVEPx3HrebA60RDpQQwN9mE8ec/3TKarfTImI3mkzk/T/O6xT2tLHe3St89D
/8/EvAgn57g2NNG1hSDQyfgY+pfUe9DbXVI+p+DIvD7LW4NZTDIBVW+mdxiMZQrfq26GaSYL2IgQ
1vcMJmx+TqHbzjgfTi9zcCXXPciZUKVKJh44SKjmzg1gABuWLm+qeeL+szSf95OJU2yV5kkDS+jf
UgPwA9GgyKVx1JMi3yUGgt68ga502iLkVgXADddn07m0j+wEegtmDUVzZik+t4/nbzqV9ZQ/TEZm
f3SWU1RQ/LD6Y2LYLEwHPCSZmbiRow7ygAvKhqK67oWt3dGjo5WeP1WlAq3a78gCBBYI9O8nWlSB
zr61pgo1RmeIWI7m0VEO8jGr1PGH24880O181w+jHoDjXw9A9mM+1HA7ewhhTlExoqmsYFUfdpQ0
90MyGM/IcXZ7RZfJjifgtp90OT7mTFHCtifvwuvpIbfwdlHMwgk54+AgBMXpvqha9oMNpN5VtvdT
1BCoSjsUzByZe0HjJca96PBspJ670y3WP6sCevGu53bAIZU2f+mMkhwM1MoiWg6/qx5CzyZF060h
VLbndkURXSg0CyqScDDUuxZqdCqOdWJw3+nz4feQa6avFnzcJz1ELbISkoAd6fOHSmNtUPdZ9zTW
Yiv3dHlJIDUzO3KUXVHnWl56Wt4QxeJa9qBJ0YBsB30SNXhmNrYOdsa5t4MRE0ce8QgydsvXuZ6k
QEAKmT3oY2hwMKZFsghRtilYeN3Q6mhODC2OSJIXikz+GOIPiZn7dbURLa4FP3hfomiGZB1aNZc8
aXWmCYjPKdlDZ8g4E9krYSMHe+v4W+bjU5JZyDbo9wDq3vXZ+Nl20+vGCOd4dDGXuMsxk+Z8GJGn
XpzCCQK2INVKYkc2Ivczu/L2PVpKXy29ghJPgaivz11v71E2hSmz+jtakT4a2xH6blNXfENTpnYP
PdEkIlDmCqTdpq+N5lShx7EDKNQDd0miegeauHKH7offwER3951H+pt0SFuK+qtGdqXV8eeaSPsp
A1o50Hoi7sYM7UQ62ilCO3emEOkYpBmkV07fBFblKRHceQK9XPo7oW7zJVWdfnd9chYOHw8GkMSi
2xRXl+4g17i4WrrRGBKlYmPMkGuo1Zia303ZbfjBhRv8YwS4UCBtdeRr0Zt4vgAuGqoYKRoRF1Rp
UUVToehJVYqsiqOPx2xolPfSNNNnw666WxPsz1tF98sLFH54ph0x5qzaBYi6r9yeox6ePxDDuW+S
DFz0if4mnO7o1WSfZsnT9Vld3fMg85n1CAAvviA7KaeuqmvVgY9onebOzofprkMAFY0W0yNZW8Ux
xZOW+6zRvQdjsL1bJjPliCJBsqWOslhhA6TW9ulP0c8nv2TAp2vczh7mtt6m6o+e0T5LY/rrLOls
BqlLFOQcvKEWgaDGrMLhpZU9OJoWwHf7vf3aCaTRx+frc7vmsE4NLUKUruwUAQ2+7IF57wXoKQiA
Q39vwZo1aKGZhPLCshorOq+1G5chKaBNvmKp0HjY8O7zb1x4JMDc0cwKBWwkQ5bIX096TV+o2I9S
GUDoKMHRVPtUUXzka0OQGAf6Fs35mkUwogH4BNw0urMWPrASePTkfYvlIa5ziye2cyctVUZa3Xlx
1tpu6aukz17koG9pQKwdBnBuqUhKgJtnzgmd70AieKm6iTRiXevEvhgN/bUCe8uzo8vqxutQr7eR
I4Taid3u0gJXadbl3k6XWvr7rxcWZQLUhfFe+cMBdv5DNFcYY8qEEbeEHPOqOW49Ulb25qzUMbcV
gOYSr4FzA3pXl2UqUieu7zTrod5qddv6/HIRR2XKewO0CwM/EnJAnv76/Ky4irOfv7gMGm4SDZgN
J8bzoua/QNvbbwmormXrcANg1+OAweMtkZsAUpiaqHI7bh1SJmjuVBxwauRQ80G/5+h0kQN+6ac5
0yf2XQ6YHmoI7VFJgFPpafoMXTYfrSvGruRO81QomhpxJG8/XGqjY5R1nvkVnfhbSJbViT/50YuJ
AX1bQUq0OcSO81zeUPp3ODfcjxAXxp5BrRR6GChonW8bt0aBKTGZFrMSIixFf6fkw/tfLe1swkKX
GkqyyD4ZFwVgYTSa8ETlxG6mM98blOxNzZIRTwXONkwtJms2BbAMUFmzdM2s/Xk+GnRpKiPCHA7u
0tSrfJKZ7AdU4rd86GKz/l8z2D9INYMbACSj52a4juIJXjEckQvqudAzZvw907aC/XllTzz1Hyuz
7jkitpm4dlmLzTvhEqsWY5xMRkRAEMSyyFbvBrbV1rJqCNoAeCrOLVhL6IxGh2RU5TDGGvSub1oo
VUYZBVtR72bfNByJ8K/3w5wX+h9zi9nrGgftVjbMdV3h4+0aTjKNTOvXdSuXgR/mDI8lpAaRiLro
cNFZ7TC80MeYj7PGq713RWyao18UHz3wNJ5JgUIod9eNrm2MuZ0LW8MwQDe9CBAcdK5PNZ1gdKL+
pD/atPNzY6OwtbbJnVnOGC80wIMuKMJ1dTB6wARiM3d8+Zb0f9m682fjnRpYnCJbdMzEHh9j9Q2K
wL65M7Utfal5jZd7+9TEPMaT7AjkDAQhEibSAxToK+VXIBNI/fy4vhxrGxsAEFA0op4CdZd5j5xY
qdXBTRoGK5L7irefQLu/s/9ptuYsC3BagOoYizVPHYf1Y1byOOu9HbL5vkCMb9qf14eyBNb+WRR4
NSR04BPA/7c4Nfbg0q7U0D9X9ziYuxyNHPwwZhnKw7elBbqaN7FF5rK20U5NLkaWK8BUGWnDY3Fv
NNFYH64Paevzi9UZ8TDudBcT16dPg3yAIu3ffx9IwJlXEj4aSeLz1W/dRtfQZMTi1h38rA2ZsUVb
uXbcZzkSE9gmrMwy/0rBG5ECQcfirHjVUzsk/HtFvv7DKOYC1AxmwT5eHEZZOgIK6iWLex/hc2C2
yt9FXn82FrjHXBU1KJSJltfMMCY9+FpVHlf6MeE3pbcb6v0/jOHExHxOT84hQ4CkFUzj8dAfuTgM
fz2Cua6Fci/+zci8xRS1XC3dgtos9obmCIH0e7t/Bj7jb8egQasU1P0IslELXN75E6ClWj1MU9wO
R2RwkW25/v1Lj4jv/+F4RWRqoi3zfI60UZSMAf8Sm2A54fZvlv+SmTwmJo+ISTYqNKvGHFyPHoDr
SBPMfz9ZEBfKgbmaVlPsafVNJe499AIINffVwfKhTX19ZJfnXJupUYGK8MB3g8avc2MtgFIeXL2I
04/WOLjuxsSteEbg1JDemeUQcEzcxfd1adSkpMoUM0t9NHQG4gqIaKP5+hn9byDro96rWZYvCk+P
gzG+Xh/cpQtAglSbBQDRc4AK8cKJTZymJjMYi5mmv5FW/QIY8qfRJxuDXJnDUzPL8p1pUwkU9cji
sXJ+qwLcFcjgXB/JfAjPr2SMBKISyC/PMmjLPVFqHR9Azw+hbvl9MNwdchHo3+5DtKqH/2AJqSHE
6sh1XGjapr3bK5rbsrg0xK3T8TTgVhdkFKEgmfqNPq9l8Q7+DQG07diocqvQSFu+cBIvaTvDmfq4
bcZmB0tjoFYdfRq11Ln1Rn2KmK0GZvkAPFnhU7dOj4VttTe6ScsXAbXDKNNzz29bW0YNs00/4Xy4
uT4jK+fx7DfOa3NyHk3ZaKTmvI8pUaMyA6siGeujBCOBqdXvomqj6/bW1hr9Cki8gG1hJmo7t4e0
nMstKvo47fTG11PloHc8QuvH/UA2mR1mz7XcWOCQQP571iYEvd65McqsWu2ato81/VOOn7ny1TFe
uXjUQGNYo9hyVEvlxqLIZne/JmPjfbs2s6fG54N1MrNUVxQvY10f93WP8o4+fnTO+DqVqhfI2j4Y
fKtbZyk/8We/OZCUQuITGR9oMp5bnMpZwcfo+5iodT8XyrRDZ+RQl9QFBcyRFbctMYoHpqMHN6dW
GngU4CGLaizA3WNtrPSaf0L2ALG2as4pv4WnHzpSEZ7JIaYjULZ9qzyUnHxO2Va5c21HndpZxIqQ
uURKSkWJrO7uNVaEClGCgmTBUNcb3mPNFWI4cPegQAHMbh7xyYq6KWndJKFDzDIl/YGW/N4vyyL7
df2ErM4bMvYorduzLvJiFW3ey8kW2hAPXvcoanFw2inK+2yDoWPVDNK9JtIVgI8trw+44d5NxhSD
sesDc8QL9ZxghIbePzh3x0KPjwk+IhRzF5OmoHDqeIINcedlLVL/zS3Aabtah9C3Sp0NsYPZeywP
/CxYjpTvrAK4DFm9ovQqiba12KmscLKUeyg0PqaTVgWJi2QvsM47yM7/0putUHYtFACbHrp/EA0g
GlxOZ6kl1iB0r49N70VVDhTQ9ZzWYaKUoajDTHmnYwqPs/Egn/f2xXhxYQJXCbnSCxlPVnbEQU2l
h/ZzG7bmwFHVB11prQCXQixv3zhVtp+SLeaCtYMwp9QR9TqQPVkG7qVXyFHpYJbDsWSl/YIK2I/r
p2AJav3jzFwUkeaYFCDHZfmsp4OREd3AhEouI2+sZZRoAIslg2L4NR6lYeo5SZAaLfnCa1JFwnRk
qHCqATbdWn6na6AvqREzV0z9SzDH/OPAXuKCQAr6IBANWPg2QJqmQeRlH9fgEkBpzTfSo6IfufV+
fRZWJhpQMzy8wQxrqEiTnnuc3gKWIOeww9X3qfrUaL1xOtf27ZkF/dyCQHdkMZIKqNFp16IBxIGE
L88rQIpeqAZI/PiG1JJv6zK4PrKV2/HM7uJqripAHSobdvv2rTPTwO3RCH/oy+cieft7S+h9n5ku
4X8uI46krr1+voet8gME/9kU8/qzR4pJPl83tLZYJ4aW3TlMT0xQ5DGEUjrEce+2tGK2Pr/YC57a
Z4WZYBwT8DSmxwEq2UrHru6G0yEsdgNqZVVlKHPM0sYCoafTJGgYKnfV8Cb1OsROCUqt2AlnY+pW
LiNcRDhOHi7WS/I/3UoUyPpmPcg4KxGxxhyiuUX9LjUgn3B9ldZMgfHBmq8IqI0sqcXQM0u8RoPv
8rzyzsnMQ5bcUWsj9tsyspjHuhp1KPeOfZwMElIS773zkaMD5PpI1o7Q6UgWR8h2evTnugjdM/cm
nUE59sHUXy3ji+mF/ztL89Y8CXw6UBcOLcFwZBbmToBEUG8FaX9fDBtBydoePx3SIljghgToWZW4
zxJxq6bWs1MaP66PZSVcBIfWf+s///1kLBOBSKmhYNZsPNXT+kduaIFO9+VWi/7qUBwH6TlUoGBw
cUXoQ+dkHcFRKgthHVPbUsNJkU10fTRrewDZZfRoASo+VxHPR1OVCNjsfH5Okcp75hSgUFqqDWBt
hhu6gxzvzNwgG6d1bQpPjS52dzYW2ZTUOEIauQOgKTOA0blT6te/HppjgsQSmTXc/0jhnA+NZqWb
QuSNxblo5JMuu+mgksa9cUEaE3JXDE+Fx7b6ONbeUJCXnYEz6K7DnC4OFVdxkoSG7SGVJ7v/oI59
S/MxghRMgOaafWfz0Mruk6y4T5IppHLjOb7iOMDJjGoYKGVxWS13TcO8OpHFQOPeqP0xNaG19KZv
NSiubBoYwX/ciiY0gxZjBDG72lVdReNM8455CqxhS+/YBJUucmz5Zogx78FFkIpu4j9dAGjUQJn6
fCHNfByqMi1oTKviySKJ6usFhUpg+WH1c+9BWeZ+ys3XilOf2lkwVV2xu76XVg7jnCJDkwhKs+ZF
DxInWUJF5XXAQBTfve5bPrKtzrKVUPzUxLI/BO9nMMT0TheX2gFp//tC2FDreNFl4bf28Gya/7BT
QJs/LyEIOqBseT6rBkHzXGqaXZzX7YfNplfO+hdlQvh2fepWDjvOHr4/K2MDv7NYPTZZOpWD3cVa
YSKJcF+xL2x4svNv182srRCSfwhzAZZBQWPhlrkHzLKT0i5Ongbr3t0SGF0bBVIQc/gH5NHFlhc1
G7ESHWZLicbulvOP3vGtccMbr5xe4F+AtUSWAC/r5VsXrbmtKoCijCtiHXulDySDIEg5bZhZ2Woz
scGM7AOOClKj50tPaqesO5KqqPVOn21mfksG79fA3LuqUhJfIO3oa/hTcH2FLq3OKArUNPHKhVr7
8i2SO4MnplaosQVy1FAy6Yadrvh2aoIkvkwDAZX2URNbyeHLjTGbRX0IKUMNcPJF3xWZ5NgpNVHj
VgvNV67tr4/qz2Sde6fz7y9uUDwscX+3+D44AQlE0SXkqKFlGbKJxBAEi8rK3LNx+KnnzVe8aD4o
lbtWQQ5Rk3WgkD4JpWbtJuHGkim+l+ngHDIfi8Q4FO701HIPZ0Xv74nseKga7BX0rl+mNA30tN03
Lo80vXsp6xZ4Ow6wfjpFCdLEg44GDma/UZBTIxWUA+oxvNXUPpSjFdiKEWiDdltyvsfNuVGg0RfA
YbxtwQI6E/wicw1PeZFDqW23sMsRE95m5YMsXXYcm16/ryeNH9JM156h/Zdzn0568+CZ6k9FGeiL
SEvP9m22T+x7+X3MWEtCJXfLey+x69Bu3Z+0pUjpD0xsnIbLo+3OkEK8x0GMgXrMItAiTUNN1tr8
HtQF6BooD2ZP/RppxmTaUmO6vDhdVHqQV9JxQYPyc+GkVEuaoqqn4Z73tn4jWS73ddt2v6psliId
1CJwphFg640tenF//lmHmc/bwRiXaV3FZI0DiLR9L9yv1P2ahtc/D2bqFQMzxRNiUNzTKDKe+xOn
K0Ummt66r127CrrcjaxCfO2ZDAxtjCBUkftal4ZdAgxDbezQ53q0qAF+vK6+AVvfhwAxaD8NgOrT
5Elx3JvJLA51TW/wubCBpIJaNgFa2xGbCui5D2B9qd2ShWJChoG66YM6DOURDa1QvyDmpy7c27TR
gTDR6SNr07uKeE9dA4X4qaH3LGtQtcm7yG76CAIs+8IQ7HdqdOh9SIo+pJDd9VsHdKx1Mu6n1n2v
i6EAzG6Ks6ke/VLrI0Ujt/ocXeVGZ/hjBoFQ5sn+psuhqFSNpu5zl4zR9H9Iu64duXVs+0UClChR
rwqVuqpVHdwOL4TtYysHKlCUvv4uGbgz3SqhBJ8ZnAFmcIBikyI3N/deAcbJfpJlvm4rv2mdetLU
djQpvXSqYPKncNcWENjAtkzcbEy6HUO/hrsszr9Kap1F2X1OiOMPJT2aNQ+J1l5ImvqGET93XXyU
TD2anfPAIBOepO0JcqyfQW07xqZ16NH64nnvT+3kZ0O+0yz9Usj2kFb81WbNcSLReYrzXYXa8NR9
rSrNH1oSCFu5wD8DF8/gBGSoYW84HqrRftUs9pzHArgNsKL9bLLOUaOiC8CH72apfq6MwUe/4tEq
9IAPjpd0+WOZDfGxUASYGFQGeoydQPUgTsgPGPuc1KjrvdJJI6+cnMiVYx7vKi1KQF5JHicjRcV/
SJ8T2fpGZ/5QSmLvTDis+CjOQnJjKL8Zkd2ceJLurR7WVSjYWXXlOcboZ31u7uEwfzTtAjQgyAh6
MVVQSqXse5rEzSlvHM23uQoElz34FPwHNzORN/ZR/U12kEWyGNnAedPboIjQgoq/igfdzIFZPEbA
fqkZkMbkYjV2Cfj11Ox12r+UgIpqseE54P4YTp/5kzoNO0dL9J1eT53fqMpPvR2D2uh9lsVFAKKF
OwkBEoBjzcHzKJTsWbHKL71s/ISVw3GSeY4NGsXntIMF6ig7HtQtHCOziX+SMEg9WkrqNUz5qvL6
aVBUsLiH52IynpSxhDyQeU6GIbtIXRQw7RmfLacMRG/udZyfvja/sCz/5hTx5zwqiAsyk+ZpTYNL
xZHfy1R8I1p31tX6Mpqan4j6Yuf1MRomL4sdw6WQeRi75Bs6CrjqCDkn6E3uxiiq3FzXzx2kSLPW
fFVHglDAPVMYnto0OzMWKIQA+hYL7YGZ+iFJpxctN4g7pM4ZhbuX+xHtNkzP9wCgi+gxooGyrM7G
OUXZPxHWhXQiQizgtVv343OvJ8+VqrjMsv4+QkP7C1V4SIChWL1Uxi/KShvaTJCLqTjftKr6HIuN
S+5P/+BjmoI5/XeIP5W7d2WLBAlf18qeXFSnVR+xiBF0/wb986hU5ejZmYO7mRi+pu4Y+oujH4pG
P6pJqgZN8dtQ6b6ERKwCyV/5i3O/Q8y5VH0L0IrBrcdCbcArtvzSGEUA4+vJh1z69JalWnvOYKuy
v/99bjPJmQCAjixBUxYiAYv6QTZmVSGySbs4Uwmthjim7DTiWn0ZMgcef+BTQzUkHrtL2Y7V7v7Y
1vzjHxcSEcGCagDqJSsIWgpFqN7u2XCJIX905kbDP9lFVxz7jhueQLFmD65f/AkdbGWWyLd+5IDZ
nQDngpxfpBonCIk3s6kffcsrlZybpMtgAlvnpkvsGBQryZPaBVMweRnLXAZZRH5UjR699GNVZ55e
t9FVpqp4nnnzAckjMDHR0VDf9NpQf7YMWmKm6BD0ETagADoBfwslra9MJd3OqWznE2U6HmGjUqJq
xYezPbXsbLa1eOA0TmDHnnAfFdvuMGqQ9RQ966DBoCUPfSuhE6Rn9rUVbHxlzBo+ibLGBkBa+UvT
23bX4SB7CSGMuTy2lAKy2FbkpUw0UOeTxh6Kq1slzDlsLj4G3pXIMQEstPGQWWQeU8NqIxbZcGmV
vtxNcH0NMyZYyBUYpEBLwghYV+VnW8/ZL+zDeONJs5I64imIjYDKGR5uy4Yu8nIqaD+Ol2IK+j4U
xRF6v2a3UQy+fcGgIz8ThMCIxQ2yxOpxW/A6ouV4SfnTWIZ/jwIF8ojAkcWE6y+29eKBPsAvt+Oq
hk3hDAWMOk3F1fros2rB22Hj7Nx+LeTZM8sD2AK0jRdPJQgPFraMDHnR5AvVd9gN0n4Ytlqpax/l
/SiL6IBioFYP8ya3jcSFEdg+N752c3mbfLo/ndu0Fwv3bjqLhVM4tCErFQOp1W/kkVCGU9XP/9sQ
89Z4F7WlTiXJdAyROV4kL63pKcNGy/v2sptngafazD24JeZ2mcm0rpiXq0XcgV1a/J13Hp5ARbIR
tlc+DB5aZG41w6ntRlyh1mQ/dZUmLhmxxT9JoU77DK4oYZIaegA9GNAe7q/eysFBk3ku2gBIBb7Y
IjoYTGY9V3JxIWbDg2ZU1Z2wR2VjWivbgAAhiu793La/0bskRtNDk64WF21oxiuXY4ZnfaQFY29s
AUj+oJuW8Q6YINx6qNsA87ZIIzNVi0DxycQlnkT6KAqzcjVI2IS9xdtrXE/Gz2zspgvkZaPHZpqU
72mcJTCXtAaA4oryazfR5MRw2wQ1iyev7ICUU/I+fXaEg0dLpTHUEyDsb5TT5FoF0Xsv6oo8yKGF
7so8Lo667KBGyyu+kyKn/tBM0RkXVe/VTqe6CPjDIZbtz642BTCZCrZUX/FglNVeqhI5uaghdmmU
kDnD/eKOlgyaGOpWA80S3J4ycoFK9OqURDtTEpSwc9s5JkaHwDTFuq9zhRz7EnYHVmrmn8FE/qXJ
jvxy5GR5bd11AfwI+5OuDSxI4o7v05JnoVr2gKX0KJn/AlZfueS003PX0NKaelbTDk9dyoZy425Y
2xbYEhD3nH3ib17ddRHpkwoOzMXsVHYZqqr9lrGyOWtdNW6UXNaGmlUPQUlGjxpV/49RImszBQDd
ZrhQbfzZ9KBnWymMPqJ8C5e+EitQSANxAxEc3dZlYtxreWxAlEdeYuaCcksjn4qnMQ3FlrHoSqj4
MNCcAb6LewmLVXATMJBl1V4rH1uYaDb1C43i4H6IWFm6DwMtDhSIxMTujAmX33SolF+ApsZ/38vF
JfGfRQNP6eNcejIIJTEwlwTuUOlrzXd8K0O4Pwugyz4OUZc5KqvzcmVFMMFUW/mmbhXAVzItvFzR
0MK3hwjbEo2XpeaA8j4VF6PtvjR6HHAiPMoNv8TztSB8Nw3sOdlUZV9J9SFQPVfcVajE3FTEaWsr
NNGT4VIBHN8nv6vkU9wd8xjwPJB+K/L9/nZY23fgRGhIKR10uJaztCrJHSU3xGWYntC2gzbhQ2l+
1pR/7g+zNiskjVAZplCqQHn64/caUyWn0mbiYlW2xyKzcIux+GLL7KcKKSXofRdvEyRONq7DtclR
tLCoBTF2IKYX12GcDyAZpmK6dDFQGVE4kW+RlnlTsSVjezMQMOV4ldkISOgv4AH9cXrgMjgWH3ga
ms4Zrgqs+1ICAmJ/vb+Ia6NYkCYAGhgmGLgVP46iMRAzM4skoRCwtx6ABtSgYm4DuJVshPLVkUzU
ATAbYOWXnyvNahNdEpaEKTFOiIF7U1Run1en3KKH+5O6SVmwdJSgQTKzWoFEXHyjXpBpsLiVhmPx
YO/qaSPZuwkU+HkHGEqk4OD+3BQaRr3WWQFYcdgo5Y7b2euIgp3VThswjD9NvQ95yjwOzJ/R8rN1
ECgW30Y6KkpOEvLijlH4Rr0zS1RYX5LswvpnEBrT7qWGSCraMm4qnyt966Fxc0/9GR6UlBmnf4vb
pl2VFZ3aJSEf7Lm0+1JL5VsPefiU1acJPMr7H211VRH8/n+4RZYOwGidxwQKOplOvLzMPI18if+a
xbOY02JJVVMOBRlFEpZD69rGyWk3ztPKLLDrDBv60HBTxpf7eJ6iGLgFc8AseGJ6TqF5hflWVMf7
S7WyvzEIVFoBfoTb+jLAKpkd9wZCeqjlX5n1toUVWPnwwGWZaHKA0wjCxOL4YN+pHPlqGtYqqhcK
epEPZWSK79CmsPw0t5Ho0mFL+WJ14aAQroKQNPPFF19mKGg0DRrCA2j6nk65NzrHOM7/PgjZKuCi
Mw8E67bEnVmEK7WMJnx/I3Z786mUb2kLRwpt4wvd3E24/DDKDEzFfyFO93EbmEUMN2liZ2H3B6lH
pbrraniEQg/rE7xjuTuA4OuZaU3297fGUvEC6FSMDDww1VGpnP+EjyMrnAPTCc2A0OBxoCnmHj3s
HUTGv0m9PYqq/tUQcsmsyTd5edb73/eHv/2KKLFA7R8gQggzAtn3cXR1NHIKA5gqVJ9a6eWdG/01
iASwnHcjLDvRpa4WZm1hBDR1yXPHefldZrrY2iirE/lToUSIRwtgMZEmjZgRa1EVSrkr/5H9L4s+
3V+q20MMLuF8O/2RibsRwRa9k/OpKevQTB34zg9m46v1sMX0WdkPGGa2AIXGqI560SKrNaSeZo3W
1KGa549M1aGwFgeV82akn8rUPNNJ82PNAjweLbKu8P9yjoCRAE2C/+BVvwL4GCw68VSbwrYVzrFN
lXbnlNBLvz/K/C0+3JOLURY3hzILQRZ09hti+2QE/gF6ZcVIA14cq3xvTp2Ly/P+kDfJDIZE9Q04
FpTQwaJcbA8OdxlYZpZqaAvJziVe+mEhWerrwGf6jtGkG5tldTwdD0bkMxDqWJYXHadsp7RhUyib
IvGGmgR2WZydOv3Zg2Nxf243W3+e27uxFsvpVKVhMCeGeXE9hdRo96KRz9akBf9mGFyRKlB++g2q
XqkjdK8RiMIcFhHu1HReLmnp8mbYSCxW1g5aICCiQH8HeJ0llQfmQlDLY6MSGvp5qj9nzaPRfW/T
eGPZbkGLoICruFegfQ0cBIDUH2OfwbuMA6OihGqlP9uGdKcMlInpoSSwRSsg/yi00m8aSc6xwtqD
QGc5oAJ+e/fX9ebqmf8M3DwA18Jt7kZwTJFjBZxCoYRTr7lqFERVIBIG1bEX+JLDSnZ3f7iV3YLh
kCpo86UDFsbHWWfEUsBrwqyT/JRSyFt+6re0hDeGWJJfHZ4oxGS9gnzkUcm+6Na+3cLxzXt6EULe
z8JYRMkcMgEobw5KmOe7odxl2UbesTWFRTmdJhXObINVElnlAjELGZzc1Ye3+99i7dMjqQG4Eu0c
lBgXszDVqlAKhbKwM37GNPc05zp0R015cMYJdaYtAd61RUPBdjYQdqBWtnwKl2msG5Gjs3CYviYQ
NOfNlorp0iYWLAg4Ur0bYp7xuxLWqMA3UU8xRA0g0NkqjLcMxNgBityhktfFoR2l42Zd1TQuMaar
7kQZfDjH74YkPoSbPcaM5yqxYANF+3rjwK/FFSi9IJ9EqgPt/+XfJroowzMQiritBQ0bkJ3qb5HT
7li3gXtYW2fops08ZpThUfn/uAiaIjL0JpkT1g1QuzRI+i2VxNssAesMNCNqU+ifIwuf9++7dUZX
MDcaIa0QJOwQJn77glqvfJBuX5PnNh0DNBZyd5Y1hWBWvHdS45/7W3ftgADKRXUI86pImBfBszHS
2owYY2E+PVQQiJPATThblde1L4bLc76wAXK9MaWCqa85tqNKwxF1m+MrezC25LTQwV6JJO/GcBaF
ShFXidmi1R/qkmrhmKORUQp19OoBAJ2WomReyPpnndrOTlBj+FJZvApaadhHgTKtj/fxV2hl9MAi
Rf+02Hi+1kJZSgWs2SPcSX1REHGqMMRJB27kwFW9P0alUFD3F6jod7ot9oraVnutQLiMoH/Xu1Tt
LdeE0N2RJEhS0G5P3HEGemeWpkGfuuaebiaqy0jyzRaWFshelOgtEMtvgfDJ4Rrstz1VfDMxwRb3
uAa6nfo8AMJBR1F5USNjmFI7XqHmDagWkeKOUWW7XQMDIWjk6o9GYlpupmutW2tGDUMz2ZyHVCvO
+mAPBxX04X3qWNU56ZzCA/5euShl8oWXNgDCFZXFl1ZIdEZkklc+2kIjNB7GRtnzqe4CYaQk6LK4
vqaRZhzAtbY/F1Fs7AF6MPyxhxf80LDkVFZWDm6y0p0U+BG6apGMD62ttmEc28DfiBroWUhJ7iEL
9xYncOBgg82CUbfLkzm16SFzSLPvC7UOnBiMkhilMh/OlhYgIG0egqjF4G9Ocg9PEqxnYXV+qSCr
YZkwgsYyyt0AIvyusxWYbdFi8qWMhnPVxeYpMVCgj3otO0id1QEabsA1xnBugdaXcyxyqcMW1Iy9
sZbSlyDUu7G0x3M9Nj0+UD+cGc0KV5qDtVcntX+lytwySm0WNnbKdgOKfGFr24lLkiFxc4AloYgF
aJGpKnRnEvZosC4PWpYB+g9MIIxKVPXT/fO9evSQIhggyM7w78XVlJtxIjpm0RBGip4dA6k8aIUP
gPRb2uuf74+1dg3CihHPXxTPbkk/CSU1kr6IhY4sqYtA8GDm2UXRJWBytALJKPO13NnQmVg990AA
oOwIjP5NllnnCSxt8o6F+jcKj5/g/pS2fn1xBTSGM1VKhV+3KlBgAF8k/UZR86bogxsAvQdcM7Os
3Y2WPK6F3JmIZKFW5KfIiPc5T/3SIVeoJFeukliHv58RnqWoxKDZBo7Pok5B7SGdBFqKoTMVv/o6
Dpo0+RdTQqMcshNzj+AGKz+ictULY2AhzHi8zlTPdgX/C+0fTrogVrYcg9duMKjaaTOzAc/CZZ8c
XCyWFpXmwCgCDGgoLmQk3eXTFtB6a5hF1pGmg4CqKRzdJztMdO4qwxH508YbYm0zvJ/LIqnvCmMA
IgeDaEVYDceidg15roFObTdSm7Wj+m6gP4jPd3lH3aeTFBQDGf1+sJ+G6tkqoAMXG3A4+92SjYr6
xtotayGT1SlN0o4YTTifDCXdd9b4wBCK72/t1WFgPwg9LQfApj91/XeTAp0Kt3AunXCcvCq9op2n
KMf7Q6yF01lDEdkgRI1v+uJQAqpNOs0CzhHzhMpcYMholXrgBdwfaP7Sy4cRGjbQigGGE+nnPNd3
c2EQDi9rG7YPCpClw+8EWQLMnBsWOAkyGRAzgO3830ZcZII642nPYozotHxXV1Byqp8k+QanD3eo
DrFeg9+y1epY3YbvZjmfh3eztAZkYs2IMblZeFlZIDl4sxzg0eti1+bcG6S58SBc/YCoiwHvhvIc
QOUfRxyBvFCjOGYwfNxNcEqKCADZ7Gua/Ly/mit7EeV6AHeohV7SjRWUkg0R0ZLCCrURYreFiCpv
nOAMR7kyBfeHWgkaGApcONXCFX/TdcuyVu0rVHRCS/k8yUM0IHXLrEOi/+j/XrgAuNV5VrP8BVo6
y25BbjkcuvmNBWVx4sWM+hkb94rNzoIBfpdnmzTv1XXEKoJ0gq4sunIfv5emdZHsps4KU3gD5sr0
airqRTrk9/01XB1mbi6iew441DJCqfWYombMrFA3ueIqmv6l141uX+mk3rh/V0dCdAIKAXRM2HZ9
nNCg8qytRt0K27RzbWbsYAK9G/hWNWptGCgkzngHKPyjX/5xGBCF2rqiMWD2fRu2qi5cA4TJnTDj
LbVKCGnjtxaxComLYc/SBdDlXcaqGfoPC8WBhA1kP59Gxe4hZs40N4kaEFweiRBeLZ8V9Api3gTc
StDbgpurqzT1r0IV1WewTOBErneNdoBaheFyUjRA+WvmE8+i4QGZpNwpvEp8Ky3gXpsP9eQiIew8
ArcrH3/VrzHTAKPVGvESiUr6oPSUx4H39TGJc8ttncbaW2bknGPOUBQkovWAU4NySaKU/DFSHOOq
sxiUjqgYPSuxM5TtJrJneheHrOoymFp3UaDDeBQJYCWCqJgEXHQJeYZjiXXkQBG7jWoKv65ieCKR
qoS1Yj9donT4URb4C2hiR6cBmH2vxT0IML7KDoMpsxNoypAU0GZDl6hx9jVXjUsnWnpOuHiNBlXu
ZYWLLCIpfaCAju3jiFUeQOryIcqzDhlvBBx8Gh0mc5cCRlBp/IGgOpOgYNGXQQKyP95T1D7VaIgd
gNgQ+xTArgetntRwtM3xqWgG5xUdF/2hjYgaKAp8vFM9U11TGuqpsKT9q2SYUNYY0ykGIs3PYRFz
4gOWCsh75zVrYG8GCky7n30IdxRQPQ821NoR/2tyjayPvL5Oej83uhIMCSNyETDgEk1bUIgiA0Th
jo+eMDvdz2Hb6dts6j0cntLTqrTzNXAHf/fSVvYlSyxPNRJ6KqBxcxGcmCcY2gyPlgQ4OoLa3Jk3
EABiZqocMjFob1msdthYhpRuIqj2qcwb9veZFDqOAEYBWwRY/LLjOBBam0VrkRCQxKDMPyn9LyFr
8F2gvzP8qNutJvGtSglC8PsBF/e0EcNVTgFTDxyHsCm+SuNHyR6T+ECMJ5Q73VadPPHXGL3FmIt7
GqlaRHsFYwJoFgm/AVXN2t2PwCsvLehF49TNnR1gQxdDJGkPZQLCbCQ8nS8QhFm9vz/CWkgEiRCq
FDCcnb/Wx5CYRTqgctjOoTD+0ZgR2FMBCOcWY3xtFAgjASMOtr9Bl3Uopc+VNGoFCSP+W0QwfPId
/uv+RNaW6v0Qizd9XeedIR0MQc4t/D0TuQWBmlfiJqCjT48cGk6uN7i1IWU9jFFzgt5l9dUa2AT7
Wjm6LFHfSNMiE003aZhrc4KpMzqlMwnzRg1X6j2KpECIhllJlB0TdXVoaijnKX31Q/a9+QBvKeNz
blqpN8JkwCOD2vh5k4I3kdm1j+/ePqVFR//+5QI1c5DoKA437rbFNUqGTIfZCHYloW6lCo/jbusi
7/73XNsyIM3jyQxAGOCWi1dfnZG8lNk8d27/BgYuOuuGlQZGBoX7+yOZKwk3xBFR6oWiMXi1NzAZ
lD+zeJpoGNGU+/EAvl4v+Gf4Buqemtj/gHJU+AxMh4DywQBEMs32XZnOqlgQrJwcM3q0egJbdZrD
FCmpkl2jTco5QQkbPS9oeooRQsZFkalHhaYG/Fcb1JVTq0LVzZFelRTasarBmUeBzXqIrNbaO4mM
ApCCyrcE0mWBpSj9zoQ8edERqAehMOn3ZYX/j2cWKnmZBN4ZUGzU/yTqaNIMcKsAGa9C/swEUxLX
gMBd3EIHnjZQEbm/fiuvBwe+2XiVzaqaAAd+DCETRz9Ty4kdcgoHK9fuHivu61vKumvH7w/QDf6a
FJX5eb+8exXZbQwVR17SsH+rJpSmUbjjrkGgQPV8fzprh+79QIurBCgYWEEAARROpme0rqTB//b7
i4gbN1YLhjR+/wv4X3NpeuNzrP39s5IVziVOzo3gIay3gOLMKhpqDQN1Gf6PnZJt3O9rhxPwTJSs
0RxBgWkRbDVTxkaUIQKUra8Wz9GXrtz4ChtncqmdYkndGHOm0dAeCETG2OdBcD+x9MgFCm3fjMLT
Svg43f80a9OaxZsNC7qJt1jhyqisDhxwDCrG81hXb8BtvkYpVDDvj7P2id6PM0/+3V52IpXLcgKz
bUB9aUwS15y2DCzXDuX7IRbhU3dysNLxegshpqfnDy1B6DRfYuT496eysWR/pCPeTcUGQ7A0G0wl
4m+9pSHl/bRpnv7nXba8et9NZgma4HDKyfGgoWFdodiclK+5pbi62T72bfJPVlovmC2HtI55yIzk
kqaqS6rOH0n9L7Y9mqxosM6yIzfkQKUtR7RXWxoKJfcU8KQLqAtAuWYjQqxmszMDEfkSfMTQNPi4
P4iMyyxXBhqqGfNZyU8wTnaFZh7M0fjaEPOfLgWHfxqOcJg8/v33RKqJlHPG+t5owHZqaQi4Qs3f
01OgRI29uXGy13aMNVNNIE4GqM0yp9Wbaioqp6ahVT6qQ4E1fC7bb/dnsXbAkNBCHwOZLfiPixir
sk4VeDHZIawzY7Hroo1VupUiRe7/foDFCSaKUzdwEUXVmz+myteC9pC7OBD7rGaPlAU9asaDcxh6
ONuRS19fZNa5/fDP/Vmu7pP3f8XikPMC3F45YZpq8ajCHCWNKbxJg6yC+hP1yviXxiCq9fv+qBtr
ay56ypnUgeBDahHaRRUOufXW5nQjqKxPDCwAZLcootzAEXkRw/MlTu0wlVnI+fhAa6BgzKoOoSfy
hST5d9RyXrqG/Ux1urGqf0BCy2gzl7ygoz/3gpaVm9hWWUu0Co+u3uCq18Gfy7Mn1h5pb/YHi9eJ
Z9Go/JQnIwvbGIUQkCBLuCFBUwR+pfBUrJWfrYjwBTIh/CRi8UETug2bBjn4+WgXQe3o38exsdBP
d5ygd6wUXm+q+iYsAowUuCS7bKTSZSWsed1BB6L/778hcutZL2ruRVnzGX0XtZU6jmJLGDbqbbpr
VdCFUIT+1yI1OCOzAALEtgG+veEGoxfc4utqGESUh8kAWX1LzX1tK9oQw52FcFFTXkod6lmc6EXm
4F6Iqp3RfmcR3Uim1rLOOYDMBd75gbA4YSpXIbNQxU4YqQdH/4HAGaTZyWymQxZt9GyN1cCIticQ
xUDsQeXw40cpaQtwYmzboZ7h8up/W61SnsVg6Qdbr7VdlRaZ11dQNeFThUd619BdXegVimqjgxij
FE8wnlT2RdyLpwHKPGiuTzY0QbKEBGnbQ3tsZIXjog3JDhHeQQjulnqSkjV7DWVFDx9R8QBc4idU
48yzA3M6N4Uk4pWxvgpqhRtnTtDkz62RvznNvwnZ+JJ4w6NGgC7px9lDBKadGqRaYQJFTIP0gWUc
7m/69fX97wjzbnq36ZPOLEeiIWlV+8QvstZXCoiulBufcW1PvnsNLf3mSRzDToLqdkhr/qrDW3Gy
9Y0h1sPjuxfXIgTXg6Y3ZY8XV9Urp7y3AIaypl8UbjOuzERoamkgpXIqYas9xVuyfGuZ5bsJOovc
3+xMp0gRzkIJP5PI+GJbTxUK03Cq+MvPBeCSpsFlAFRbdBaXMcoxpgiwlYxeE+H3qIqqVZDZr/9m
DGw4nDnotCz7/hVqiozTkl5pb3sR9K4LaDK1fx1E/swEbBJrvlJuAmGjsn6AvRy9GlMzS0sdwA98
RIl7ByY3lBlsZWOj3wLo5gFRogL0F90oyHd93OlghJutHvX0qoI3KhLjxUrqB5kVT+Okw7mpiC91
z8CuU4IkNZ9zp9zAOtycgcX4i+woK9mf3ge9yq4/iSx66Ii9sTtuduE8BFQhocmK6+XmkoZLwdSg
QYDg1Jb6SXH05gVClxRqrBk9GrE0N9Z0dUrIWGGkN0seLllOiS6ECY1356pB7RAiTGm0BXPYGmGx
aHktTAjo687VkDvdCtSNt8vqz88NSjCOELTJ/O/fRb9YotZUxpVzFQX85yBqtpEW3j7S5i8CFQP4
HUC0+wazMypKUw1UAuVb7q3o1P+2ywfNDNChbMZg+MEgeVV5ue0rX++f4fkK/pCuYVx9LkXOfrO3
oAAdyIOu4pReZ8FG9qaT15nLySvUVqovw/Sj39p684e4GRA9PUhQgosIb4fFSipOBd2D1LmWaQGf
XnbWleJUFcjXDNQl3C5jJFDYlq/Y2veDn9h/Rl18P6cp46JVIucqC+21GPsvfQ2Xmn+xlKjqoJMN
gs5Nf75Ejwh8b4deTTSbMja4SZG6yvS16J5687lvU+jz/bw/5M2lPH89qNXCM2HmLy8R+4OdCJvH
BBG4fDCzvdUcoXX2Pw2xROzzrh2KGvWya5SmP5xee2lUZ3JjZl/vj3OTK/6ZCug3YIShbL182JIi
MesMdIzrkNQ/DZg2lQIdOLAaf2mpI9C6MdX9/RFXdyJyCQPFD+gVLa/IGrIs2P6CXpnNZOCIbvQd
RpPAiNPCU7tODSLJa3+ER8DGmq7NFXXY+eAhoUKP4uMZYDlnoy7N+IlNx0b3ZOx3ZN9kR/g/3p/i
2rYHfxpYcMwP5cblVSYgtSHqJn7SKURGHkyykUut/r49W9Gg4IHUe3GYS0raJh+T+MmEC03uQ7D0
/t+/ck+BjDLLvUMXYMY3fFyoVB2MSPDIvgoh95EAalgjQYl6vfz7C3GuSAEZhUAI1sV80N7FdwE0
GUzTBuvKamDWtPSoyunYm+c89+/PaGXFbIALcI+gBIYSy2LFEsJB7VA7cu1Ty607d6Zz3B9hJSZA
T9GGRNYsBQCfk49TaSJSgTWnk6tJhis3stdBaV67vPr7LMVGRNXnXYxa9rJJLc2s7ybo6lzT4aEx
jnrh3Z/G2kIhMYE4AwT/QSfQP04j4VpRtoAEXYUB7MW+6l7u//7K6Z8Tn//8/uJDpFFW62TC76tD
UH0r2ixomzSgFDpP4PTQLXTk6nSQ+aAFOt+yS9BRp1swEwMg6GruWXQotxQAb0tqEGIAtRXtYXBY
bnNxGCEUdR0N5lWbCvVRssn5Ssu8dTuTi1NUIcTYg9WcaYkngVGUqpdoGuyMqikBOtgCpiIiSsAd
S55nAeeNTb+2JVGxBJ7HoFDFNebFeXe64IfK1cnuzGs00BekaQdIu1e+rbAtt4GVwAqQDvoP6KTZ
YE4tjnGRq2kNeWTzaoAfh0Egf8u9Bk8gLdnberoxrbXoRNDDwT9/aLmL6DTlzgh3lcK8QtkQT0rf
qNBfMT9N+r/YqiibzyB4YFRu0HiUlq0ZxZyAE/US24Wrq5dJ/ZSZ50p56LcSwrVvBb8vKJIBaww0
42JSkKgGjcXJyZVEg0ARu+DoGfSWb3F7yxV97Uy8H2pxxCmD5VhVZAgh8sWsn0Ea2QiFq9vBBn0T
4RArt8wpUCIVdGhw6AZ0OAKTjgmARup4TOFhGwiBgnMcN3R/P7CsDoreEB6s+nxpLfagVeQ9lTAy
v4IR57M8CjKk8SY9o8kXpz/vj7UWxIBwANJ/5kcAZ/jxYBGoX5ZZS8m11MvfZgzFZhsK0o32ZlKo
SA/lK+Pg+Nwfc22D4F0MdQewwSG7MM//3WEGlmaEHg92YxUPHi+umn4w7C1ht7WtMWMkZm08uAws
+9UlKwBCAxjr2paPtUigZbxx4a/OAq7uQAaBUHzjxdwDJm3IyDavte6r1Y7rbuLs7i/UytNqdj75
zxCLqJdqSWNPAH5fe1B4xgIY0MT2Rftb2DDM+i6maO/IL/eHvNWaxzUwH94ZuzurrC0qrsDEtT1k
K80rWPxdCEB+fErgJ7c3NW76pK6ka1kR6MzppHqTsNqHhs7+WkCPenGW/qphjXjNoPpuQXy6AWAb
2gn2voYWr8sLHcAgQWm3hStdOzA4iqhcwkgWEPvFhjKJMBp7+D/SvqxHTqTp+hchQbLfArX0ZlPt
7vZyg2yPB0hIyGRPfv178Pc9M1VZqFB7JF9Yaomo3CIjI06cs/zmaafhBWgeUTLO3GDYEqtd3VTI
DCFYBXvWVchiDbQawRmNa0ig2sPAMgXg7ruBTssKIFpdOm/w2FMDPIKOcc0VvRXP+mdJ4HVcPxjE
D9LwgBrD4fZ6r49oCViRz0Q5UHHWpHR7Vx9nK9bR3u/eAZP4/u9DCgmvFAe5myv6mBYEh6lGECRp
PH9tihFCqFtyFGuX6LkJJVzNsgmsiG1ixUVD5sAftH3mwFkihN2lwxaJxXXuF6uDrWYjcEVvP0q0
l87LNLUSZQ7bjdM2dcJalpGpdQ8ZrXZjb34D09lTzsSOVPlbP1cbwK/VkcJt4lmJ8ATrdWmbz0wD
I6YO23XXLOwB4M3vEEDXljHu7VKKjcthzcUhXarDG8DLgPVbsWdbHfpBZzdGV3/Qp+ZhBDkD9ac/
2IM4VKBb1AEMR+L00kwOjgkDZX03dkScgEvy9P4tiL7xpakZEDXQpF5+fhKmm5WoVMeWPIio2qpF
/66MKPkoBAf/fl+ZJWNu3cKi+H7J7NIOrIayWMzS+ehRA6AyDnrqQ6tLyYI8o+LQJjrFO5clwehm
Wih0Vh5KwrK9W7gjtPwmExCycfjiNCAO8WtJwRxbTXe1rP1jKpA8NFG8/1pDP+nu9jyt7S5wSIGl
DylWJBeUsGMc07kf6sRB3MbKGCsC/AP4kJ7bzLcOKeFbrmEt9ABBKKJthO/XzKskbYmfZ8KL23HH
qki/Y1+g3zC26NPfCDhWR/avJTUDRTXqZUbZerEvtFOWOJ8SdFCks/mREvnXH0zimSnFPbhmomUF
416M6nxQlja6e3mQz0jlyR+3La157rPpM5XY16jIpNW08WJQ+4PfHBKst7+/OmmI33EDIZK/qv/I
ahCmSFCb6al9L1ywPbu7HkJQU6ptRFKrG+HMknpAndzUJwJLbfe9qoxg8H961hQJQC3N9i+6lY9c
nbgzc8p59RJ05VdWiYS1Q4LSXUKU4+2pW/WbZxYUP23rCZO+xDu5Lo7S2ZMR0g4bh3VrEEqYllJJ
GwRVXszGZ7f7YVkbPnljCCqzFlgTBheMa17M/Vc03Om5FbjlFpv0NUsOLlMkuv+3x1zltDDReA3Q
vUgotBPCRf5qWfMX6jWP4E3+pHvdJ8sTv3iiHUw731mt+1STLRmH9YEuWVTQwAHMY17eDuWYVp1H
Jjfmqf+BCveQ+ulXPuobp2nLzLKeZ2+etMhMq9WkG3d+/1j45Kdl+CgzbUlFrZoBaf/vUie655Vt
YfgTJ57Wu3Gefq7zbzz9u8w3MsKrfmHh00Rx0wBITjk+NIOQTwZ0TZxpT3Yt0FgE2mL6QsqX24do
rYqKPNe/hpRTVPC+Gy2uuXEim0iAQc7zkrAdoESAPiL5OWWnrneDtq7uwPR62/bqNNogWQESBHxU
agjuZEaB7qDci6vkaWZ3YG+E0t5tE6sH+MyEsiFIYYC3roOJFmw1wyET75U4WI4WXhA2nvaL8p1y
tMxyplWautgJifuV0+EzMZPd7SGsrxDAIosVUCSr/Xx2m4HAoyROnOpf0zQD/ShfiO4rdAM7ebvr
bKD/XPmR1drdMHf7aS7ebv+C1b24AKjQhYMwQkUplyQHxMqmbtyDisaOnC8lSpz1RvSwnJmr+O7M
iDKTCdcrV7NgZIQKTxbpA//RaVb1ue7c8Vnz9f67DtTyrkWFAUQtoGW7PcZ1JwkviaYX4MmvSt9l
UyDxyLgbG5Nzn9XFoae+AUU8+ZOn9C9zau8cNz/Rcrj32HAayAB5de/v2z9iOdRXc4DqO7BYQGpc
Va81KKvrkw6pEq8EQcmDJyKU1izrOJcbV+faZMOnoJ0dVWy0tyjumBZVVeJHODEkGrQgd/i+tK0+
oNXwDNF5HQws9T41ejDibzW3rw0R1Xl4NEwxuaJKS30v10G9Dw9dfeusn7x9cnqxd/wjtIJvT+ba
0T+3pERudE6EI0BIERfsYCbh7Ea3v39NlIWzj05obBe86tHPq9wCelLOc9kbTgypKNA1MKj+RYZc
BBsgJ/59zsQb7twiIEJvd2OmQ2KWZeXjaLf81I/DcNfRTB5FbkJ3UZPOTpTO6fYvXPOvZz9QDcid
jC50HFhladL7rq5DuwIZkPMHLvDcinJws8IoNGBcUZJjqP5E5laiZnUUuGThYaH1YaqXbdlaepKZ
uGxp4n1rreQ+ceovUNXaWM7VjWlB5wMt+0sZUxkGOFRdR0OLYOzbdcRaHmZcfmic5KdRjV/Mhrd/
cDPBo/9jT9meEBW1O20ykGWY9Shh9YdE/EHhHCpTaJ4HhZm7MEpfRkNI2HYEGUgHqAOoGYG2aD9C
Ta0OSPNgbr1jVlfpzNZyh5xFXoM0c2lXeNbywgPW9rtjLARXh9sbeu0i8pHTJhCnQCCptupbi+h3
miOFofG7Gi3cU9UcBdUCcyjvbltaHQ5wRJg7MANc6SazuRsls0c3rs3pJ5eoGc3uJ1RxNwa0YUa9
WSHURSewb+LSsaDAYuVHZPd2prMV5K26wkXAbwEPGYaKisqrApTmJhAUBlTQ0rJ+JKW1UWZePT5n
JpS9JrrKIK5YTAwByMS9At3kj80U8q0i26ohxBsLegfKUiryNMWLP0XSBg9m0JYVsxk05YlnJTrY
0nvQ+m54hdUdh4QqqsGgGUI15XJbm4TqTZtKPNDqo+W/yYe8PJF3Q3bRMrwQmC/oIPxPLX+hycIw
+PIyZ+WnEkqdZEB+i24EOCtb7cKIMhI9LfqhpHjKkoyBoPcgB+BA/Y24YmWjQQIR2T+U1VY4eplT
eaTlPpyoPrxKv43sEqQIt4/mhg31VkvS2Zia2XPjqUo+pZ189Ir59baJlVXHMBDPgycaqFyVZtLJ
7bS3GsxVmb2S6q1DEwZaVD/dNrI6Dh8laYDQUNpSYU2a0yDCBLNGPOHEmCF5/7UMRmF3yaPD0aO7
+nLnpilK+d7Q4PKfgkpGtbMRXq2EkBffV+4vYYBeFdAPJ0a/9r5y2cPQjs9TxaLBdJ40b/7ukeIr
dLw3zK4tDYAsaIVeOjPRRnA5rCGT04hamBM7FISKcP3tHjViYW3sgBUvgyvGIkB6IjpGoeHSTG4U
iWg5dZD40e+QWLECBzlzQ/Z7M+uO5sw3UHVrweRyp6FdxbFNUGWq/jMDaaTm1UsURZ4t8plnP9NH
p5wj4TrZcwLiovsOIkbow+71kDIjRqP1PnFovcusUv8OGhZoVFn21mFb8xpAD8Ex4fZAu9yyic+u
ddL0ghNARWLiPGjJ10lLQxMlv9snYXWyoUy54HVx4HwlkM4oBPaAOnEg+4gu0dQsD7Nevs6V+4ZV
uLdRaLxtb3Xr/mMP/S6Xg+LCq2fKERelBR5zkQf2ZChUUjeUHgVZSNjMG9HE2lEHwytU0lFOQsuL
4nsZnH7euROeIm5ktsFWF/HW55X5m7rCrXQdn7f7L9O97j7fnq7Vz+OiXRQjQUimghe8qh4g54vP
M/fBrz+gHPvfvq+ctRGvJdkm+H55R4y9yPe3P7+22iYeuiCARbX3ivVQCnvRDtLtuC0ZOEwdL8rn
9is4cXfVOOwqiGcZXmGH2rD1MFpzVeeGlbPjjz7yrUQC9AEF7bHow8GGxin5OXpbQh5rKwSkykLK
RTyIXCkboKhGywGaxUag/0b1k3+4PYMbn1ej1BGsPiMR+DzVC6C0QPfwfngqKmIojC+MB3DtSjrC
aUk3yH40Y8ttvLAFlPRgy6LbsLK2HvCvC1+ajzSPmm7sshSJB66B74kdyhnEW0fSHlH4uz1Zq1aA
0wfcG5DYq+1meP1olENNYo683ASOYY+hnX/SoOFTeFvueXEcSsIIdSMgsnETAmCuQjIoENCTBmn5
uJXgVpL1eM9M97Po668NQNpgEQYBcoMU1u0hrp0olGIX7gVog1+RLbLCSgErnUxAzfmDAC7TA2df
atLvctDGEDL0X6DXZUJoyqd/4CqW3kHUsNE+iO1+6bnnbC6k06ZmrPf9S8b8h2JmGzfx2o2HfDh4
HnXoPlyxzlX5JMrMy8y4ao+aBPONBmXRr7cncG3ZFmzpQgAOYJaaORryhc7WrwFqgoJ4Hhgj+8l8
kQSkcqq/STcVx3LM0iip0Yh52/Lq6HCVY7/g3rt6alR1a5tcxxkw2mn4xr1mevO4U0acQOr8D0z9
Blbh/WRe6dKUswMeZ01YcVLUT7nHjoWR3Sc13SiUrDknwNuA3/ptRi2hoWA/NSBngxl2EKAq4xtb
bnXGFtg8mm984M+U28mgbltPDr4/N09C3vfJd5CJ/cFMQboKaRp0GVwJ33jg3W5rvAXioW7ebGs8
+nnyl+i9/2bmN+bmLJabUWZOxsYxcY+bIqpJ5u8lbnzkLDNnIxuwOmn/juh3SePMVObo/ZxVnhnz
LsxAs5k7eeA6GxtsLWxcFL/+/7T9zuifGWlRPcp1mQJKnTuCgCNVakfm1tZOtn0R6gy4nXGhf3v/
YiFFj6wQ2MoW5jfFBbVJueDRrVhnO806ZukTLTaebmuzBwg6mJoXkkiAoC5N8F7m1sR04JXn8suY
iA9myXY23epu2TKz3GRn8+cYKQPPtGnFUmPipcitPLIhYvJ1nI1+tzFpy2tTvah89GqiurIUM9XX
6GTozDSz1I5ddPiAUcoa9i3NW5Bq2WUPtkhaP7JZyn2NPvTIaxMn5FybwjYZChxs8OBoRVccQeTO
dlNq2H0w6np5aPupDkmtt/ceVN8DCl6bYHb7/N6pxYny2gG0pin2HbPRC472or1emOjuqkEYVKB/
RILJJdEa56eTe2MK7EinPyMWKQN/HPtwzEj6S2MEiNNa/2ZruvYFj0Wy0zLZPoJmEXEwyvfWPrFy
Y4fSlREUtm5+spPUCGie5ZFVDd1dY4MoSx+SrXT1ittD7gCNMDYeZYsixuXiabyWw9BSM5bknjS/
0mqLJWjLgJI/KEdmdgWHAX2MkntH7m/viNXPIxpH6ILU2lV/zeBYi9BwbQKNIv7uzeFjX2+18Kz4
B/RZQL8JtTRImqjp71kwY/K5QbDnkqP0Iq67x7p6lc1J07eAB2uARRhDx7hvYkGuWGTrQdJRLxk8
HumgQERf0J27d6h/QOnkaPTDR2qlOwtM2yHqiy+353It5MT9hCIUcNgopCv+ohb51FqdbyHr5kem
yQIDCkcakiNpsUW4tOozzkwpPgOEGpbwx8yOUz8snacG6QeysTNWlg1vTVRgARZBL4AaHJUUs1e6
uHDroXtc6kq8TtLdUNsfq8Gz9hUIkm5P38pW9ODOUV3XodWGG/jyKPVWl4I3wjJjZGi/u67cI2d5
um1iddrOTCjT5oMdZRhKE0GlYUTSsJ/9yTgueMPbZtbiSqjCIBJaSP7QU3Y5krkuJq3qXTOG5OZb
Z0AytJkPDgO9kZPxqEv7AjzNWwj91emD50OlBBxpV7yCs5aSYsjxGnDYs4TeRb8xdyvfB0cUIKUY
GR4cKmCylLZd9A6Hp3PQHOnlAYRFNu70lQOEN8UCroDSG0jXFV9XT1C6qieEK1Bd+pmSTv/Um4zv
GAfNkDUazsZDdHVEgBkAQYSnm6lW38euHaD2gjYr16S7hNiRGDYeMasDOrOw/IKzq33UytkfS1jo
s+S5sv1jr2UPTT+Hbl9tBciro4F6HVSG8eJFt/ilLV+r+3lxi7E7BMLVdoltbHiEldODqOAfC+pd
VzgSGRSCR4ukyfcU5KTBNPLP3rSp47ZqCF3awGEjqLxqkwW7z9iU0K+Kx47/0hIjC7wZoqWMQOvq
9kldeUID7f2vJWWBOFpPZyKx47QvHd1Zby3F3IU9jTjITN5N4YsnhY6tC9+2QL9VmQzPrdFGMyNQ
ttruzaLFzmMVQOZbEtDu2k4A67gLKBRZwKzKMbIIFAVzZyRxN+llIHWGcpnF7J3ujuYn2bdmWNW9
HvjtbD6bedu/2DqoZU2E613gNBRMUI4rkOLuNO9Ro0V+pHlZAOOUDHtid9MXaI874UTBkG3ypr1z
PK1+Qd89xHPShH/C4hUPbIaDtfLWDiXEWI/dkBhlAC0etmfoi4/7NtH6wOWVC0Ecyzmypms+2lpT
Pvjgr4pkcZy7/q5BP6aXRl4JivvxkE5lNBlhroVTmkSV4z3QVFhPiOmQo2YcEqKd1T1npo8+BU1v
HgxvsE+gV0n/Rhjr7WyftvuGjvO+kV6+r4a6RVulPkKdCsFr74gcbOdu8dPyAGX2azBVEd5D9slq
p52ZeOUehbr8ecpN895PSBN1gz4fb2/G3/eCEp0jbAG+yyTIwAMpenmEp64tAJPD9WSKogEQ3nro
Mu9AsP8p1FHntrADo+BojvK0r2SynSDz0wOC9ilgKZq9N37NErpe/Rpg/VEMhZTQFR00yfo+m7ER
Yqe4b4CHhyBGwNMfvtlFSTJHBNINGX/K9R+37a4dfmvpBvrNp3cVBmg1sw1hSBIz74HMd2l33w4b
xau1A3JuQgkD+ADqdXucCBhrXrunMt/w+lufX8KDM69vC24M6JYjMXmzpy5yUjO6PUVbBhRXb1p9
KWUHA2w6OjqEcFKy8aZfu7hAhefAX9lI2KtNi0Zd+JYGxDjKe9BPG3NmHTppDKGta1ogPCg43h7R
6qLjWfb/+F3Rs3s5ZYK50AOeCUG2z46yWWJD65B12922sjZvNoriAIoha4nk26UVrSBpkbpoz+LG
TkbpluDw2qThnJgL5ziIxVRIRDNCxZ1Wkx2L9lHPTnX90DbHnHkbc7U6CmSZF9pgpH/VmmjBBXTI
U9OOSzN0poDrG25obS1sxHm4FxH4X3UQDaKlhRhbO2b8g9u9znPQ5YfbC7FqAjAd7DBssCvKKJmC
Sm5KmB132Q8x2qEDxThjS/B+dTkWQs5FkR4bSzmGlpipQPMmGsaASnkWaVTRXXR7HKsm0MmFV+1C
UvG7mnx20tukySwTynexk+xcJpC6yANGfw78+207a2EKyJT+sbO81c7suLxJM3Sm2XFGX0HQnbW7
me8KOob5xAODd6idbpU0VpfozKQyewCkmnUNEpjYH/doh3DmfTrsb49qffYgULxweyzd+pejEjaS
/AuJftzpyALlApXAzDzOI/2qWeVGJnT10Pj/2FJrZwC3UomMkR0XunHM5nw3Vi+3R7M2YQCqgAEA
Qdcijno5GmLkAlm8GRM2p4FVPy+IV2PrhfQ7BFAv5QWlj+ILmETwxry00k6uKCH4jWTrWDkfu8od
gwktoXZAtLnngT32P9OBgwEz0eeASScN85HeF/bTaFoJaGJLKwkdwewPqa+BnY0MiRXildKIoJYG
je2BmVAst80d+M2Q/MtlC50rs+mCxEDgynLD+Sl1N4NG4wAvLWWR7+XkOF+4Djb6lPkytC0J2WVT
kGc+0CFICW/GwK2TDz7CF95D7TE9aN2hdPX+VyY5PZE5/4vYTfqWVUa1s4epCmtu1oFXyvIByYki
GOd63JNpHgI/d5OjntByI+hY24rA44H1APUstFQr08pSHGOOwmicG1XQGM+e98Sqb0WxsUe2zCg7
PpEQjTElzAxQabLJs+l+mJAMMNJs445YSd740EYDEBR4uaV+drlN6o5UbpZzElOuRVIAEdwbR+71
YVrPiOISe8Ohrx0voJsWoTRQlIGB5tIea6A4JKVOsIE+Td0rmmRuH6717wM9AAo+H6Qwy+E7c4Ce
beF0VSYinqqLJjv/0FK64SHWKGHwPiY4wyD3Rs5LsZF0U9v1ojVimTv2SzL56c6ta/21nJoxqrlT
vBm260Q6t/jLoMn0ruJEhpT0ScRwMHZNljevldD9p1SQ/PX2BKwtKK5igNTwtIe3VH5cMw9mCtlI
I87M4pD7zIugfvtEkmYKKGcPoGfdugDWphzPEIT+6ImEUr2yhZBxLySQ+ySe0BC57/rj7QGtfh7C
HqgZotp2xSbmMTBNaE2G10WFtib3R1ZsxbBrU2YilAR6eOmzVp/BzPU7C+6CxNoU0/qbAYpk3nbB
bN3347gRL6+N5twWudyfkrktd/QUo8nCBBXrkhUb87We2T4bjvI4bMZqkmjNIXHjQTVHk3X9pAmS
YO5sAjY2qe/trqqONZUc6Bp05RtmvSW+sTZMwEoXajTg45BMuhymWfZuV/PCiWl37/n3yBfc3hTL
LlZvNzQnkqXCC2lA9ft0MMapshCyJagTNK0GDLZzR80tGYHVYZyZWf5+5k1Koza73MZVrYuwt6KB
bwQ2W8NQDutMmiKtCL5vk8dh+GCTU7/FELpcSJczZQA3gPZ1+Cm0cqptEoY2dWNZgpujNFP3zu+B
88iAipQzOu3Lzpse8mnso4aP9u69SwTDYM4AI8PSyu4pW6C0oe1dMLyh5kU0O9u5kMnBqbpt5HqB
Lo0oCzSXDAD8EkZoc2AsTLfkXba+ryyQl3NmJsv39b+H5lPRfrr981daBZffj0QsstnI+Km+03ZK
gQmkNkriw6EG+fW4qGk1Lt7ObffIRvNAJgsiTotwuDFUP7R5q3pzHWnAMkDNngOEznUbHVgutJ6O
jhXrDb8z8ZaH8gfbNxX7lIhuY0uszSY+iB2BOjn6WxZHfHacxrwwSzp3Zty1d7l3zKPbs7kshrrV
kc5E4QHdjdedBuDBzSyWAaUzmWMI+uQIWud7f94qtC732Q0zKqI5ZzqYoWZuodO37NyDsBMWm6NR
vUEfg8RpTgpUqssuv5trLkE3O2Wvt8d5PY3AoCP6RBEZWXZUji6nkegAkM3ctWLH2nPxKdlCil9v
icvvK3eUW4+LwlWCAcpH/NNAq0f2/tZqbY1C8Q+ZNVtmt4yCOWH13G9hlK83wzIIqHkgHwkgr6sM
YgK+FhhSDGLuAhRwu+o1ExvOZ9XEb8UxBINA1i1/P9vOjPb+KHA+YzmndlCSCfpuVEY6hMFvL/jq
goCRFRg3gEav+sI06AjMNiB8sQ+21meztPP9MCb0+5ym6QtUu/6AJAzxIwCqBIhIqCUqQXrdOlPH
ZINrKXmxn8zx6+3hrK782eeV/WvanT54Ez5vGIHxQLZK3qufx6sX6bsFqOApTzRrln69iI3G6ASw
miPd6m9c/z66SPVFheOKaJk4EHvWXcQe8r7WANdMf/3B9ICp+n/fX+yfbauWyErXOnzfBrfEk19v
FDNXd+3Z55Vd2+kdGZsldBo+ezKw9UO5RVy0ZgGkinBOSNggClTcPFIBbTLPOHrcu+PGweTozeZb
CpFrq3BuRFllmkg7tU0YcaoHERbTBkpxdQwLsbWFii84fpXPo+CUZJ7D7dj0PpL6sSWhtHbvX+cl
NwtSZlxZsHW5znrLwcM6ejbi9DtkUOo/GcGiUWAtlXLU4i8/n4CACdhb7sR6Fcn8Na8/zFP4ByNA
+QledqGDUMvwrstsaViI8g06DHur85rdODb18baVNe+H+HHBTYN+9AokgbcuQ/zigysthVCBZmVP
YN876Gn/CNhv9Ae2AOFDigf1NdQzLifNnKRFwUAOW4PXhIA3sPvcgBLJXA6AqhEzM0+3DV5vYyCy
UbzWoVgJiK+pGGyZloEYC6Vy6HPr1RRWrdwY0pYF5SIctCFDSsA14+xF5seS3P23ASjXeNL9bwB0
psHEw7La4l1eHcCCF17o1pag53JNuKyLrBrwgrH9H95dZny7PYCVdA6WAG9fFLGgJXONbGPI/v8m
Zk3IS9+9gYATxF5gkQycFDJgUqLLaIZwqxtQ5NAHY987WfCB2hvBxOoof6OWwSu10LtcjpJJW4om
Q457/llZiFWeb49y7fNopkGBA/Q06C1XJjH1Rc6SvrLjSY81+tl4P6jEABgLMHwAsuAzVWdWjK1L
W/iieES6C+wzG7tscbdKzA0mIqB4IbKJK1el3KuFbZYu1K7iHGnp0vwxH7Vv6BkJSmsOBNQ9b0/W
tfPHIEC9v9CKIHuh+jWtqeySFMIHn2US8eRQeXw/Jtq7vecyVUi6Lu4ZN6Vy9HXJLbRdQmPABI8l
cq3j+5MwIOpBZQ63CyoBeN5dbimRGSbvawgwMfH2U4qXd0/SgmBccCpQ00Jn9+XXO0DkzKKS1clE
H8QQVeY3f9gwsbJpL0woV1jNGE3tESbsvYY3VrOBI1yOlLKpAAlfIHDYuQh2lQXwugrU3l7PoMU9
3EF4IbSMGO3iyKqG+ry/PVtbthQvXE55AlTywE5atssJhhNq393sqTM/3bazllG4GJTijw3wvWpG
17FTX//EkQpadGia4imX6b2Dno60BD5qkHyB5QTt4G8xQ68sGSgYcGiW1B/6fVQ3NkmA09MWol/2
Rx64/caSrQ/v7PvKrpssymreNeyki72dvBLv0Rbg2zoyvwy67I5bOzt/srZE0FZHhc4FNP/AyyHY
uNzriHWBZALW/pSN93znio2QfHVzLPBPAiwW3iyLPzqL+H0jN3tCK3ai2tPgQMG7eqE9uCUcHk3p
uyEtaFPAmw7YOBvZA7V1r6kNwdMSLGFsCnWAu+ys3/BrK94TtyjSE0jwANug4oGbBpDNfPJwkEB9
ZXRPDV7gmvX19j5fM4JX1lLbXFR9LGWbl3ozjJCQKk/ZEFIjLPJo3rrStkwsm+JsVXhuN5KCu/QE
HgZo/b5CuqBB/fT2OK6DW8gWnI1DWfpC6BUTDONIygi65QAU2u0e6avbVtY22LmV5VecDUV4bCoS
aZWnUfZhXfzVTj7qrT9zenC8jYVZPaHnthQPoEtfcC2HLW8WaOLQdxoQfpAaCeTAf2W93Hde/52k
Ikp9GWslmi/+21gVD+GCtMm3qFOeZJuHBV7/TffIm0MqjhbdcOqriweJR9dbZApQZL+c1jJH5yEZ
sXiTBQCi+aFxw9HY286GmTXvA0rl/5lRYzeGMoSBvD02YkYCn4qgIxslzdWtbiMIBokGulTUimZO
tIxlgmDOpm8dCKGk94Ns9QyvTtaZjeXvZ3vQhOR30QHdeaqyKHdDCjxAHxpbF8TKSEBBDmbtJXBY
BqNYaUUNduuyPA1osHFdCADOL3727qc1QugzI4pnAA2RrqPpswRy60OR/zWR+3oLEL5Sxbu0oTiG
Cgky1I8RjvDu4EDA1w8QZ7XGPstD13/w3K/tFuHM2snFsIAp1TF9SDcq8VBTmlVTCI59BhgHqAnq
5L5LHyogLHrnh+N+7fSjpkd6trt9YJdTooRhF2aV0IiWGnWTFGZboAVn7HDgOKaQyGDsdx1Bu9ZW
eL+yE/GUQOS6vLtxgyh7pLD9wkDatjiRMoKPAGSYzqFjbAxr5clyYUXZJJ3H8zaRTnFCOpjIO9e6
a8fvjc+jHARY7fzj9iSu7nsUW3WQBIL0Qa0JDK7TiJpqxakifxv6q1F/GOuNyGHLhLJO1VgbpV3D
RN3s+/wnZTt9S3ZtdSucjUJZGUAkWla6OFh4chyN6ptF33xoPPDhL7v6XNL7KtmIvLbGpCzSJL0B
bYe0POm1u+P8e9veVfq4cSOtGoFqFMALFioFKo+BZgyDTLwJ3tV+qCB9jYJe5f7JQM5sKANhZdsW
XT/Du5YhOka6OoIU0fu3GJ6qeF2AsQIDUW67yihyDwiy4jRlz2UFBpZP4/uBfsjvITmBjh4QIF8h
ycHhRiBP1RcnXwMtwR0Rx3r4mEzvR6zAjIEsCzDreOGr8bZWpAPAPUNxsodQDEemP//BTJ19X7nq
Cp8vLVDL96fPQ/ZVq395XfzfTChRFgSmR3ukssBrNaL9B5ZHf8BydjlLSiDltFA5qNlYnOZ2l/pG
YBZ3Xb7li1fOxkIkjOwucrjXpSbTkQYDxkOcoDO9N6Qece9BkC2YwJoVZPG9hYYC3RLqzcac3kkT
uxUno7sXxtESdzLbOIArlwoCtN94B9NBjkpxXYOWcJDCtQ227hCZ1rHoSvCK/pXJw+2FX7XjozCH
BpAFQ6osfKaNYqor9MRafhN00g+8vId6gwxa7cttS2uTBtEzwBPAquVBLFAJpeyO0aTXm5OoiojT
7zn6SLqKbDjHtUAHkk7/mlEmTkwV8bJuxIAMHmWUAuNdg35lCFNzV8j+yDIvGNFlJMXn/zY+xWXK
Rhtnqc3NqZyLcHQ+MIsE1VZ6fHUSQX8Gzi3cyle6Qa6wU6eesVzNMN0P+XiYp9ekeX88inc2Sj2L
EiUYShTPbHUd9yyna071m64j63JKADG/PVnLZChBGvj1kNdd0gYIL5RtBxiC6U8utvdYyDvfLiO0
a23EF1smFH+DaMnscx8mDAYe+HT6iwA4fHsUK6uBIpKPyiquMGD9lL0256RnHs/ESdLy2LTsA5Fi
b3lb6aLf6Whlti7sKFurLAmg0nhRncqykPdA3/7VDC6oxGpmPhZubtwB+0BCYMvcnbTHJCgS13vq
LPeXOej2SaS6feTZOLzOKdhfqVZB/k5YdDc67i+N0x5aJ1C3aHQ+PFgzK+8aK/1FeyT1Zkt7cYSw
wtakVdhO3ls+DPCprvVp1ql50ITrH7mvJS9zrZMnL83KN8uo8tBpfRKMtkTHliR5aPZgZnFFkgRG
o+dIsPR+WPlzfcycqtmLrBpB+uRZR8nEjA45ewoRGKRH4nAzQpGhhlZFnr3UtGjvZkb0MBsN6823
ym4H5gr3BejAFo8avf88iKoPE8fpd2nW+Pirr3/MQJf+4BkcrPaekX729dRBd50ci8AC7wAwrct/
U2qVuzrfZfU9lLOKexd+H8xJfv+xqa3qvigFOCOg0hNMLkWSayLaodftdmc2Wh/KioC2rhSgUukt
b3d7j604aJxA3wNLAkoHIAi8dJuG6Kaai6w+ufXXofjYzlMg8GraCpW3zCjeeeIgAS9YWi+3M2NB
VjxlwBjX+9uD+Z1HU3cynjGIlYAfXKSQL0cjszTVsEvqE7Nm95hYBaTpUAUNK1HRwDYn7TDbuRYR
UaGzYBB54JGJBVPuGPed03Qn2rH8aHZ9/sjAbxn2mT4/TE5X7GboqDx3zKThxE0rzKUOFKLZNxFJ
uzKsvXZ6nTrbP1T5OAdECKyk4N95l/8a+ooexsnvd5oONsBUeGnY+LaIdBvia1wCb4UqkQdBeVKF
Bp5MgUHGk5V0MqiqxgtaNmQbaelr14Wa16IEBdKKJT2s+BWz7GQqm16Pq+ktYV8Z4EC31+HacV0a
UBxKnRsen3MY8ORhdIYIza16V0R/YgSBGFqhEF6oyrDEo2x2Ol+PpVVFYu7CWXu22g0jy4ZRN9S5
C15GepYGctKKzlB8FydBf1XpjoK9RQf1NB/vMn8ruFx5giMH/VukEhfXFboydVtDFzThJwL8hiP/
j7QvW25cR7b9lRP9zr4kwfHE6X4gKcmz5alcrhdEjQQIAhwAcPr6u1Snu7dNK6y7942O2NEVspgC
ASQSmbnWuuucZ4IqNXgdzqv0yvvzzFaQAEB3I2Bq5Ai5W5sGC8c0NndVj6Dc4zeVOUUB9H6hHUyg
GQJsYLjCvGs5W2rIDMaivRu7ZQDcqnK2RlXJiTk6auXAoYwCEdzY+rCvet5wAH6au/68Kq/wqj5e
Z6cevzroZ83KduIOHh9+vUrVt4+ffswxogKFqi3awg/3u7cLjHHPsa4FZ3+pDSSg4kZmILvus4Y6
V0jXnnhVx5YzJPyAoAf9CYKs1XIOcBpzZ2Sw1lRIXp2JvsyMiwCsyh1zqrh23Bh47lACj9Ggt3Iz
AVdE133d3qkOevRPIe5JZYoW/67PdHKK5fNYYI5I6Q9rh2l8tVOdZCoTJ4K1EZB3RpesdAqTvCTd
XRk9dPKldHU2yK8fz96xLYsi2+Gqdpi8dR7LYyPIBca0uQsUFLaG897KjAZObqYzPu1k1Ocf23vv
WA8MGP85rdeh80z9ePFmqu70Um6c+Wqi+wlpwf8vI+sOFlP2xjoTjDDtXgZldT463nVHl1Ogv3fr
A30jIKsF/PNALYq28rczhnitcamrun34IMaixRWq2VJ7vkyPH4/nqB00YUBZFPcOzNXazjDLcmbd
viQ9yq6je8ZrCvi62i+Bf5ku7IS9d1v6MK4YuFbEIGAbXW9pJ2K12wwYFyPflfvdc5vM2G9e+f3j
Yb1be7ilHfrMfDSoI/20dq6dQX98iPz3fvGSqxiKayBuAHvcw0jtjtXOZUWSE6sPzR54VW+OQ9iE
pDxUTVEHRHfvaktDxWJeWoxv71eTt/X6yMsbjfRBE8WgRxzKaOPUqsyZpeqczjEio7lvnhNJh8ux
GqvCAZfLBbgs+DaQ5VIMAUc3tQh0TtK62uIGZfLeHfBpOgADruIi0PWzKEdwXrHIgcZbMoD8zCHo
Wq78h6GNodizAKaR0H7cDMHYXdQRsuOTgUyAnWZvN0dDlC2Gqat5cZyNz7m9MZWMX2q3djYVWJ9m
YyB6mwyXrdhqr0YUb8D5/9BMV94o7vsmPn9mm4VF50nc5fW9c+7U413k+Od88OsN2KqXTbsMIGvz
DnfZEbAO64cy526L8gBeLjR28HunqawKPnKaJzX44SaNDvKqnd3M92svZ7LRWewkZFfNcs6HZXwi
jmMKpyNRIVPdbvWwWIwIhAjc9GHeoUtk51flo1BLtOXOkuSN0eAgs3TMXa/8GZsa2nuzqjdOY5D9
lMTJJdh6gHmn/dYZ0GbhT/ggtE5VaDY32Ux6krUtnPME7eqzxk1/NjxSWSfnYEumFuWcJGDnYwU1
n76kAZRYiJ911IJfr/ZmqAPX/dYNZpYxn/v5FKL04w5ofXQ6HmaJgshQaxeakRAjrKLGz0VU14XC
T/6M3cQurITAc29TuwUZiXOLSz0rM5osz67LKwbV5Gja6dT0yONHw2UK2SpsrYhkVbUEZ9Xc6w2q
RSCkbeqK73VHvs9T6L4kJjTnXQVMORuRaZ48coru+zcOZLUp4PzBJ+ECtQQTqwBhoXVLB8Bd9kz3
V+HUZaC+vGuHFx1GV9CCyarGuWsjchlXN20MamC5M9Tcz93OdUE3MtYbyUkmoworgF7LPi0qjWsL
aC0VA99gy7NlFsVYlZmI3CyZXqz8MXpuNgZTvsC9qIt2KDcWqsxw06W4KccQDq7OAvpYdsOGdrc+
g+CD3nEEr20Q3nuTPvvYFb3zsKDqR+sZstBAFqBVY3W7U3PN+6Wa1F63P4gxuRzUhi7fSnbjnMTq
vTsCV7ZW53xsoDzgxaPao6PWR0cIJKv5/KdxuSsjq6OJOQGw2A2M6PA5rh90/PLxCzv8yHdL5tUL
Oxwhr4IV13gcbg7PR9Yls/xreurMO2XgMGOvDERMauoDdLhncEoL8OnFxwN4d8atXtBqzYcBSJrj
AQOY+iIZ7hvItvWPOjyxrk7N9SpTWCsw49oZO8vGNG9Nm4GHvtDOiRD8hJXfkeWrd9WqZYykg7GI
Ltfd/dB9osGJG/eJ1/W7lv3KBDEhkmELTHS/vCQTzZVjC/8U+u+UkdUuTGLRQD4ac17TjJOtx2/r
Po/+NI/R25l/l5SUClLCo1V7ZKbCKg+aDKTcHy+u9z3OKxuree9SaUNWuQo4STfYiMBBdhBeFidm
QjZJpKFoEvtgh4pdaPRMTgiOLBy+jarrjdL6ayfkd48ln5ECPuUYjq8V0MWBGCVGELT6ZbhO+1Qx
T+1HlidN7kxZ457YWkdNoPwKN4pbxTsSGRm0SRunWPQlvVnkXUteev9EBv6od3hlYrV7J+POjhgO
JxYvBHKLp5qajg8BJR8EilDiW5eQZbMwG6Sl2oNdIBtpmwWpybzmTxdGD8sE9TjQoYIz5B1Y2HSB
FbFTqT0qvZt2OieROrESf8uKv3PUr0ys9pS2Ja4vlqu9T0RU6D6azxMdBFnvG1sg5812ZFZPo3Kq
3CzteC2iSZ6F86gLv+rB7zdXSbZ47EssVJotIS45nWZI+9VlnS/cgzZfN/ENoupoE49IW08JnYt4
hFgitLsQ/oC6LTuxuQ4x+mpIqCSjXcdHezo6HldHw9CB58qfIrGP5+48MZd+uR3LK+RQcoUmzkZt
df857J/G6kray2iyJ9inj609sPK6wFkfUK/rbE2TAPA/aF/uaby3hGcDVGc+HuEpC6vVbcWE6/8A
5v6aFP2Smz9dXMKyez2ClQ9AUE8DBUT63q2GYlkcrOzdxyM45slfWVjTjkxJY2pDXLkv/QuGUkfH
wHHukgL4/r/gbF5bWt2N9UyGiaA8D3Twsmn8aBOEEF/1T/WUHB8Q2rRi7NjYWwMiKjfpwiEiEgyJ
2264K8OzCnj+U4ztR60gn4lmOqgqveNZda00winjel+BD95vvvbTfeP+sPP9x7NzdH2hWRzihtAT
gijd29hqjtVoBDq498tnbPth+ivLF4BWXO2hWoJE/dvHB7TUekFf6N6WD5W6wWI8YeCod351X1k5
ADcYvT6lBt4/3Y0J6Ow3bn9iAR97Ra898ypPMAHazuHi1L7pcQDoW6v/bAvob9d/UILDHQ+g39Ue
jAdRTyJO5L4Kv5oZLJ7NuevXJ7z/8VH8x8g6MBxQAgI0FEYWT3hZ5ABoUQbDXzJyEINDXz5O+9Vs
qN7CGzdM7Wk4ZLcucHsfr9bD91fuHofkH89fecOKUlO1WuAsxkGvdlOypcVoL7yXj80cf1d/mFlN
iEvo2NgSw7DyG62uwvTXx89/L6D8e8b/YyBZQcKUaMZu1gDWCNpcAh1WiGDZLKS6l51XhFO9ASXO
haBunPvLtGERUkZBs/n4RxzdOX+8y3UmMSbWWNqCQKHubiF/m830aQxPZbKPvkm0NSObDVgnWC7e
7n9aosljjpQCnB2JMNzZSXiKHvjoOF6ZODjSV9eRoBY+4r9e7V3kgabJZjS+QCB1YuWdsrJa2XHF
BtMOGAh4B3JQdOQQpgHd7fbjOTn1ulbr2y/nkPqsxetaCrj98U8LLh3W3at3tVrYKUiHQbTbKBRL
n0VaI8t4kTaP4pRmz7Gz65WZNYmBSiTCRzAH7wWyJlPjZ0tZZYH/bSJ/If56bWh14iMh73RjgPH0
hGI2+FW3ON8/npITEx/6b5cXp+g10C3G0nvtZhA47HteyCo5UZg7buagZwiU0/v2GAkz0h+12nvN
9QIAbO0/evzu46Ecn5Y/bBxW36udEonRELp0aj/4UVaZa8eJ87KeQdt+qvp7fB3/Yekw2leWuInK
dmYYDV1eKtd5NgvSnx8P5pSJ1bYv47SfHQsTzbyMmdO396aJzz62cdgO744b6Br/e1JW21F5c1oH
EWyA+/ap7PckHjdT8IIEPFRZ8rRiORlPdGIdXwdoJEN7PBql1l55tkvr6xInHNhKrb8FNVH98+NB
nbKwWtClu3A9e/BkGvowP1i/Nae4CY6tMx/5Y/SlxQANr5mVqJrKRvjYlcLbURC7+vwmVZsSXPQf
j+S4nQNbCtQUUDpa+eQ2HcsUKroYCaom1srcRAMoMq/aP00WDbfpA237b0OrddAFjrFhG8Etu1d9
rHM1l38hcHptYeWYpxl307GBhTS8AM97fUpG4dikv3r++hJGe3f0FehT9ib+7vrPpLvshxOb5fAS
1pvltYmVL/a5J1sUo7Dnm+0gkdXq0iuNQ8w6L7h45J398fHsH3MAPjChKE4edJ+SlQNYULsYYtTm
9sPwHIIAO1BfPjZwLNhETA51EDA4gwBhtbzSwThcprKBEAlaGMLdwL6yQRQ2/abQ2PCxraMvDzVd
NK2BxhFAoLcOcxyhq1mFSMX58WUFKWieOV/LHfnq+yea14++tVeGDp+/8syEV+1Y+TCU9BmCvmnZ
/IWBRCBBxp3Me98lg+pMt6RNJPdgNiwoKfO63Sv1bY7H3BnPHPbpY3NHh3OQ/oJWJdiZ1mV31KyF
16gUV37U+8qnuP7x8fOProFXz18tMiEjUEerQ5CMypWTI+6b0q3obttTtOdHN+grQ6vFFlhgGXmI
gTR8zpry3nVU1pzqlTtlZOXHfJ5AazKGkX7unyCJdQPBmNwDZfzHL+3YsYlEJnhhDhoa7zizKFTG
vI5I5O7naitQZm1+uIvcdnEDMQSZ61BtZkFPGD16GLwyupopFlV97w+HgzMFeZos5rJoiSpCcqqL
7uhLBNoAWp4Qy8J/3+6gPk0HOhxWuPFuQo2i4I7bE5v06FgANEDaB+yr75rApsA0pnU9uVcoDND0
qu9MxuVtkjx+PFFHd88rO6v1kEYVwr9mlvvWyZ9FW/yVpwMmEYInCHi/w4t85WrccqY2KS2e3nlX
UzA/Osl8Iv4/OhcHWdB/mVhN+sjRQdQxg6TGZ589hOYKKuQfD+KUhdW+dIe5C5cWFkR5By78wV4l
9EQB47gJjMLDokLxfbWgbFzxoHEGuR/Sb271aUSftXn+eBTHJ/oPE4fPX00FBOrQggfp1P3oXQj5
tR1OZLCO7XjgHwI3gsYeWsdWMaXD3DpKSgTKkAU8j/SYzUtapN6nOfzVjGDUuQntX7nKvja5emvI
Kjqm8nHt52V3NaAhN1pA2ZB4F/1UPX389o5NEKJZtAphP75XZy0bzwBCsCA442gt6b4STTLUPD82
cmyKACty0ZMEXrL3wqZEQ623wStM0PzpttF5mahTUcZRGyiUoEntIAq8jmii0lpR067ei8xfdiHZ
/vkhQBnuILKMfPU7VRgjBx83PybBFvUY2lv/xGY/9usPaSRw94O2CwHZ20U8yGRA/zn2ia4zOWXQ
bP7zP//181fOxJnauqpLeMOw3iYqQ7vQn3s+UOvQ0cDlPoXUNXQ1VpsEUaSnWTSaa5CXZnHyrRlO
wbnX58bawmpPkAqcdl47mWsxnrntTZQ+9VfiFI28t54HWMFlCw3QmAQfPaqrQH9y0jklIzfX3ejd
+m25nWn56BG1q8VXWT4krNrX6aHm5104zqeQvKDdi2VWivzj9/kui3r4IQHif/wYVBYgh/52QdRQ
AvamOLHXtEvvpJt+NYraTHAaZFZUO9ePzqcgOAOT0S7u3G+ECZaFS3RKdG/t/H7/DNzUwVGD3wMX
/vZnJDrt0MKDn+FBfSON092gA1aYeXyaWobWJYGyfxJKlpEFSlkfv4Pf5F6vb13YDAdoc4rWU8ia
o/f6rfESFMnAKtr+egkC3LYHKy9irUD8ksx5zOnOiZxP4DBNrttZX9Aq/NKT4WdQ9j+8yT4NJTqa
eEof3ISj19eX7g31TL/tUbLb0Hm8ryEJWtSQsUCn3lL03Dln4ZKxado28XJB0uUGx1kea1rUlqPC
O6mdjczh/5gsmNPLbmmaDKINPwGnvAoHryoAM6vypOTbpQ13HI2Wg0DRXnfl1q3c89THUeHaB+nH
LHfi+lvp2VNQi/fLF8EIIiu00EKCFEjnt28stXQhyVL31/qTLC9I+b8JnP/zffrv8mez/993r//5
P/j3d5AI97xkZvXPf17z732jm1/mfw5f+8+fvf3SP7/8VD1X6z958w08+F+Gi6/m65t/bJThZr6z
P/v5/qe2tfn9dPzEw1/+v374Xz9/P+Vxbn/+42/fG6vM4Wklb9Tf/vXR+Y9//A1H0qtVeXj+vz68
+SrxvUf2lddf1Y93X/n5VZt//A2O4u9opIsAnfAjVIYOAjzjz8Mnafz3QxszXAnB/Q1FyL/9l2p6
w2DR/Tu6qA/N4dCahGq1h0nSjT18hIdhwyHf46FpBWU5VCz/PfI3k/PHZP2XQozZcGU0vo3J/mP7
oCYJoDtOLDR2AAl4ONvfLoZQ110lk0qfDdIx17gYSz8TS4Q+RwJalhMO6617/m0MalD4+VAddXFn
XTkKrhzu49zsgKtl6IelwNg7fCqLxSzlGbjD7Kmm9GMGkVuBvmAYEx8F67ejA3awIUnP+zM/dTwo
5gXcucGFTWeRi3LmFI2njtC3aYzfI8ThD+5ORLJQAXEPe+9VnNl4qP1VU40R2gYdH4uI4kuXHTJ0
QznnDWXl1vq2/VGG4tSl8+22hulD9wyQvhDdiUAgGq1KailzqALkCK+0ArCtikp/WztgqHq1sv+1
fj5cL7CCgeFtQtuLJO7qjUqyBNMSwko3DeaCx10IJ+L42x4cj6cy3IdnvVmbB1tQdztkoHCxXbt2
2jahWszYnY1js7H1pDMz6AdLaAXIIb0fFT3R2PduMxxqq4ejPT3EWDhS3s4eGXsHpQfZncUplB8p
Y+zMnUZnN8fh949fIzhdD/PxZnQQFUEwBBJAdDjgf6ulwvliyihthp1IxuHaF7XzYqtYLblgZrnr
ZFUP2UBjsmmCKanylpWFqRCYgIUpcH44aep8UfPQ/+irpQmytBZLmTt9Gjtb7qW8zyVb7LgNpZho
5gADD+o9PQ8PzNcHdUqvZssmgIbhQ9np6cZffAAbbMfnz+NA5ylzGwALs6Uh3p2A1ppFq7lDHlzD
gzCL4probC47P0abHrKemeS16ooYfmgoIMoHqhTBPF2e1RWJy2wwegmgDrn4dx4rfSazHpQxaCBr
RG3wu3yODt0p4whw2cWifIfH0P1Ep2guKy/57He0QebM7eJpC651I559BtkXKEwimQgZEQKZp7qw
fY3e+LzSS89uIS2bzjJnKmzHZztGHRq3FwKBzsuh4ukgMkMTJoFYiCRgDCIFwTzpVPeSxJybzeL5
A64epOtSVtSjsPWLQmBcOVk4tJ3ezijzgyQIud74anQDjfb2anaHq4akDARqlMX8wvq+89jVNCBZ
1Eq7ZEPjxRCkZo3d+3iXvBjBoG42ABCj3S2s2pZdhG3Vf+moGyJaLAkiB8QmQ+0vW27qYM6iVCt5
6fizHLfErRaQMfG26rZz2Hr6ko5CjrknYjNk/VRXQeG6Kmo3ADp1UU4JwkPAGMrefXAVQSclTw7U
smFaoiOlGlxhP/uTx5+aVMf2UwmZw3YbM4L+dxSyOp31rlTDJYMoV3JtJWjxdoJ1iheqd4yTpXJU
LrreWdlv47J0528BE9AAy2blRPwCDw72A7C8KBy60p+LRvKhyXvBpuUuTRoaPs1l34LIk/F62BwU
EOWlFy5zvEls7dVjptMxTr8AoeU7JusQwqVXbHQJLwAjB1h7CYPO7oYuZumFS1P0XrAppeWNliSx
UJIioUW2FxpkScZq2quiYt4E4VaGmgBoukjLq7pIy8TvM7eTLc9956AcFkVcp3eCNYm96sthdD+p
EGxo+Bs/vbGmBjzCd+alv6+hFKP3ZMbyzEUZqqe+5SXPD+x6LfiKxpFsgAe3z0QsaVR4yh9YHijR
s+eEBeK6nXRXZW1NYwV+EOWw+yFGmaqYsD1kTlw7BueBJOSa1axvN0T2utty9ATWBbgh6+7xcCN5
Ko0DAEUrXPPU8NL1Ng5b0PvVpOE0IoumSh2VWYVbCWALqct+dIkSNncFHOKN7uO4vqRBXDV5AJ8L
WbYaWlZ3EVD1Y1Z2rfYKM3lo/nRnP1hY5pHWm87IIMcY44wFpF3mSaBREmTJ9TawdPCLoQzmG8jF
Vm1R+QK1/N6oUWah8JzqjAKQ4xfVEgoggaSUdKNCGducSD3aG1LPbpCF1Sh/zoZNO9RTHJ17fVJ9
U25XLjka1nuah72k3Q673e6hPtg2W665+a5IRJFIcmyCfEgz17nry5Jkcaw44DFxYuDYqgnKsMLX
9q51KigAe9RzfoYNHdudJWx5blkl7UUUQrAuY6T0VVF6M7+YxdijNxkOqc/4Ui16iya15A4ch8zP
KZySyOtA2b12wBOaCVG68Ya4yzhk0IlvE6SFQqDYa9BNnKcJMuvZSByh8skBLjznhIopwzXGJ9ex
QlovN4rRJ9ea6aHtGfVRTGR9vbUDU86N4sJp8mVI+1uWmgQxDU9BXxbaKYVesIr5M7FNCZ1hFKa+
R7bsvw5LP+Ka0cxxv6U66B4sQqYgG2LmI1SZhVQgc4nS9hroVbaZfCkA8HEYYXk8zDqApGrQnvOw
dgFJW3QqCo1O1xmIhIicxzXFOJrB2C5LTBx87dyECSwH5aNIrN2xQr83by0gMEij5Qo4uOveH9WQ
A3i1XAH4BIUtgLqmJ+5U8udSNfW3pvWrrQrM9JJGU7vD2Sc/h41ePns6BSRGpxP6DuOaJ4c5G3Fo
SV2FaBxuojrIDbFjjO0JPtrM0wvbDhUlw1lnRufX5OrkFrF3qXMeT/wlbGTyUpO+fwTUDMIEoumq
HgLNnLqZpoJACYfP5vsoHcqgH4jafq4lr+64U9MKr7IhHXS/ASpHXcnQrEXSF2+u0e0nTssQMB+W
hA+LHtsvs1tuCAdDlm1NslkGCvIcryL9t5oTcYWi0lZA7jJHVxRyiKNsk6dWdeLRqUN1KcFM59Xq
pdXT1jc1L6gEJ2NlfPIiOeDlbp9GaDQIryLZ2mtwdeg4C0ahr4xGW9OQVFNhfaF7dO8sCqg19KFe
GacdN6ClkPedcJZLEC1c+35jC6n95hoMz2mYpb2/7HkXmbOwXpC3oU6at7SKt2nokGdfepuRsPtD
mzvEkOc02ZB6Cn91s1/dgnJRXrjIUYQ5OizRQB0vpgBoUBZAsTe5dMUTFoUHtnMik0dSe3HhzuGd
BCLhIvCGAFwijrqsmugSQ8BVtecHj7vELw4uz9dNIPFMI1Vw4cQG0JiqYVCX7Gvb/+ymxP/uOCL4
6Vvfo9t4HhKcZ9MzH+NfVTMMF0G6kL1WtXsm40EVAU6Qn+HM3LEYdTWnACz2oGD344NmXWvR/R2q
yGJpz16aDY7xnlvaujcV1HSLsA/NBei0IW8KwogE8C3jOWd1GkMBlYSQwuahOz8SMyxsx7ATf/La
NmKXiDS6i/Febhpk9+/diX2XlYv2MB6U5lLWU3nd+nG57Pu2T6+CZjFbv05A6cE7KCdmdT2Tm65H
NI7zqOQXqSvKDYVigDobk5F4WWflkmxnz29o1nd+0OSVNZW9DNwGoEUbdK27M2NVI/xowxY7OGGA
1THrb8ZFLcC8cWzUmo/S29Z1xD1c0+aZ5cDwoMvAeH7Z56Ix6KWkBOCoIhXxbdhzIUGvmYafW1CW
ZvOomuEqUJP93Aposb8gCOqfkwZgrAchhfdNmrbpz7SYxnFroGLT3jCvbPIE/WxoLI46J8nlstTV
bdzF/bJbApHycycY7PDi9cBv/GCOr8n53JLpcy9i2Xxu5tReTJ3noUthcqBtGguXNdmSGkhQAFtX
RRlFhL1tK988QMMnBrS84n02QBs+3gknRtQ1upJ/RiJxmHLhh5CiD4mTTgU1GFTuT1y+0Jb0C0gi
a6+QQzeYvGv87pc05XBdMaivI9Zp74llUOl0whSHOydB/WsqUc4HWSsjapPCScbQuK/Qea7n9LMv
0rIsSKvaZ0pls9FdBKoTKwL71Ie4i+d+0OHio91UOrkYJonYezSAQEc0BU4yweJSeVD3EbY6rfh3
iKPZu06r4SwVh8Nlbgzf0k7KS6p/tyEmsE6pwPaX3fBJBNX8XY9JjAaSOq6vXMfSW7TiCHhAgD/6
HCQgdLqUCUVI6FkOBaAo9SHqC6ZiwEJS6LLeJlUFCqB+LqccQS184jSLTt3WVAqzcyAE8Rk7FtFu
L419noyTFAxU91876uCSYHVP9w0gEtvUXR5CFjeIY7klV106eBpERF163ySTTjMR0/ZpTmzngRJs
UFtBA3tpoh4qZYFpdQ6emPFsbrxxxwmbziWq43cLbu3Y0lF5IU04FSgutznnEb2MRPUsoH6UpX41
f+r40GfwnuIKzAomaxyfQWPncBMbmfSfnOogURYhukA1pEEQZBFgTwzp+MEfo0+9RBYWx9k2HX29
aeO++zWpPsJ7wP3nzHoIedXUAiLoMfMsWcueyFLvVApGhaVvXlyPXhIdqNtE+ucV2kXDKZbw40pk
TgoeYVwOiygSlyX1gl+1cM89HiGeTdSOUlz6aijPOkm1C0vvFvhcuJ0UR2qsymeh6hKIYt/LBOjL
t4y623TuwL7dxDeO0Vs6IauLdGVVlJDiXabY7iJffkKkDtlBx9uVUJXalsmsoXFHD2nK/WLhgMIS
cDEOJeSvXepBHzaWl6EIHj0bsycI72poPpca7NtevStTRP8Iurpz7if72YW/zuqmAZomQZnfC1T6
yQ5zmKkS0TVd2lvWi0ucEzrruJ7OOjTuZCXC+2uFJNrGV+GcoV/AoLdCibwcpvFeGM/kVcfOehqH
504fjjvHigeQJJeZVOwi6RnmxVY2H8bRPwv0CNUD0n0ikBdLKnyX1lRnY9yrrWnrKZsFedBoeYXP
RJQH3LS3vKRxd+MFHa5u9Vh+x+PnjVfrppgZQZa7b396bnU5aWr3iwa2OQfcB91S6VYS4+Wd30wI
DnV6IVLYJKlLM3SKf4uWwT+Pwy4EJmTmW1WP1Mek8g2ZgcN0W33nqvGh5E6/neL4ek7Aam5qRh6A
CZ907qSNcx60PprleuE+1shqkKKqw6DCOm7GYONYcu7a0kYFSOeYyQSuI9jjbtDuGDfjM5dLB5R3
otmz7OcaHqYukb9OyQ26JetHouKhGBEWQTO8Xb5BVvGnG0gPqQatobaBpDw4c3UxOyYCbp8C2h7g
sqiT7otNQ3E94VpdLHzQW0vEpupouK1NKqpcOHMRpJ/EMn6Gj7JZwKd0E3C/3Zh4xiUOeqm57Lvb
RUkHFMBuch3XjryiqCoVPTIMm84ZnZ8Eh0M2RmN7s8TyF7baVSPn+4o0JkdMd+0phLFed26i+BzJ
wQfcvh87t46v0kY+CVB8ZJa0w1YYDkpyG3q4giAr2KJdU7NNXVn7SVq3qTZU8Pa8BjKSkpY8V5aK
HN7sFyARU9Ek6RZ3DB94/iS9pU7XPHijX6PKnDbQtsY+KW0N3Us1iG1EAaAgor+POh9z4I10yDyJ
7hCwNET72A6I5ErneQgYvYToT/cYi9Dd2rI840LDMXb9UOe0DNTd5Jsgj3BhzcK4hDZk89AxQT45
KXtKI54UavDIRdxNl2gMGzLIZCXZpHRyF7NAvSBjpL4r9KWUtG9v6s7AwXhYdQ11L8G4dW/r8kuz
iBqFj0Zk1FAcubH1vnhUpp8bv4q9zCFT/QU2znslymLQ1v2uoc2wHRH0jtCmbuczrFi9E3yZcEXy
xBYnMsiUB5eOT4LL4Vx5Vn0TbijJdWTs1G+wXGmK/ABN4qJmJsxJtHhbgQSWj2bgztsIF/lhjvvT
rWeEBqlWOoIbMurbnCaJ/BJWeNRku/9L3Zktt61kbfaJ8AemTAC3BEiQkmx5luwbhEfMU2LG0/eC
q6PbpBRiq+464tSJqHKUkwBy2Ln3960tjnmscsD5WfmGuN/1QYl+HHpr5SMYdf8Ds7Z8a3i95KVm
1aei9ughPjWqCBHrkyReCPjvG5TIkCPIjSfcKkyeaXaiZU9O3jjE3tQde2nNP51pGQmqY7505cib
ylTqmNAVPEwLfR39Luu7m6UY9SUoumx6GFuFnIU4TbxraYM7+8NArThfl48xSbjdtMjybsgJJHx6
BcfrYSrA98LWLNNwwY0RJEvlpT7LMy39ZaHAg9WnVkFblcnBWlP9fV/PJNdknJWfybOJr6XRD2/j
ctVbX6+T5Y+xTGvQrcvwkRTLJKBdVi0nuyeGAydbW+05nWi/7Ui9HY5xb+ow/pq2/95yG/ha6v1S
+aN0xHvLhsnB/F0pafY583tXm1GmBSschzunjgflNxpIYJp9tPqHcfUQO9lkc9cbbFgeUY2M9XSv
ZyVm/Cq2p93gWJ3D4TZ7uHBX2Ti+WDubxo+Da487KrAeCTSC12YHj7DYp2te2bt+BaBzEKCv0l0y
YLOi9Y+VwYo17exujSpZ7Fc76b1gyfvKu3WEXWxroixPU9fZ4wHsS5fs4JyrP3PvYe2c06mTYSVG
rhVdPJncYWfD8zVZG/fNXIl2t9S45P1i9rpHs1PJtzY2iCeNDDTHzozKmeQsl6+YW4xZfkjrsa64
AU/5RHQZG/Oup+UOidDBdQRcvhaPhtZE8FIkTcPNQOid97UuM7X1c5zmBy2SQ3G0+3R93zVMKw5c
r6h3nRh7ZzeYQlOnsRKZt0u0LJGH3C0E1YWJqP9gpQMGVznqRemvqiBK6YakfmfZ5frTaCTG1aVJ
3OKUTo2tH3SR5LS6nxdrN6PCfIM2LTL2fZuIbxi3J82PlbMWJ9K4EzKsRJntrmo7fdgxn/TCF27m
jHtXHy2LP3WaH0snmjd2N6vax/1GlLs2CXuM1UQQJYuu6X9QoiYX5eYi/bwujfQCWw5EN7M+Vtvb
AEhAFEAWZ1dE7BW09gJuE6DhgdDeGzSoxwaK8ZCmKC5sjbolR8OPABXjTIVzXxvkSfdVG3dEleRb
iUEs8oafSSWq95M1GDSbpzlwwdRNm+XgrFkaRiTRG3LAJCB20rCGh3ZUcmZC63O/hR/1eqh7Ncd+
WrbVeBgqrUuPLrWBz3Kp0orLT56tu7or18e6Za7suMVb00lnA/+5unNS7AvVm/cN+YDfLDpb22lj
U7Qk2M3kJh+Uwicc2zyBW9LKLugn1X/SItu+qc3RuKNxNxwbcmxU09e1cR9apZzbqrNFQaK8nk6N
LOtvHvk/P2q6h2lJu3aXt06k/Im8iENlu1m+ykk0x1j21IRGaSdGoNCmS/ot6GMTEHCTb8pGiDpw
lHrtrasbdDWZpy0lVQ2xFHuiNlK0oqhTewfvQpqBId31Bzi65A35sOhX0zX4Kqq4xoNkthu2uTB6
bi7LvJDeN8di+UqpfvwB4XNKA2NGub5vu7Xlo65bXSFf51T355r2d/TTydac40JzI1b+7Op0HZ0N
Y994hfOTCFH2O713yvdI43IaCnVtU+9wZU8fpF6LaVfaLaggKmXjYbScsT4uVP2YlFOTFVTfvYzo
NLZ1+U5ue1YY5VlR+Emac1VuE9DDvjVPabYbvbkkCUEPDA5aXNbuvtPpYDaozCxvJDnCx4K07odW
wmIL7FaY94Ic87ijpcDIstG9FIB8genILyIv8Q5pMugpIZiTFlyO+u6nZ836qY6ybdyC94ssZmAZ
QluCgmLSy6SGxpRVxt6zxrWGmyDTO450oshhaHObCzbny07Ly/V3Jxxc7Mo0Cu6Hqayb4zRm0F6N
zvzjNL1d7UxjGobfSMalOKlkFvNN5KXOUcsnD7cV9AKu8tk8/FFF1w4HmljMiT8vK9tXYentO6Va
/ZFM8PCDlR0p7PC5+NVnEaWywVEDBjq5pPE916r0TTa7bex7HEBsW7lRfXIrrX5M2EeMXZqWs6Ks
oJe/SGdHiy/yhiwCT5Xf5qUCDxEPOYESuZdS4nJ0mCDIOur7unCtIjC1huRGNDhLt6v0Zv4h6Yda
BWXajOuup9Le+LFtrB8qYossMIu5qnftasF7MiIdSKjBpfRPbmX9lySK1efctcuU3TgR5A/NRH6q
04hDMWWZP6gsNWq/niTGutjUbNPvR1J5O6dp4q+F6XDOWVpGCqGdG9sMezMW9yID8L5rVNaxk5XF
AAEULcpXFCz2TwhQVRZ4FowSv65IR+04xTNnp9YlGYLCGzsrdJZclgdhRxOXNDv+XmSLUIdq1Y07
Gh+pKHTgZpx4IItRBFoWayraj3E+MeEm6tu/ielGnRYWBYqWenHd7+T2vTtJKgZyVFV7TiDGGVYV
Ijy9OhKIxCT1m7gs4Px67aFwJyN0JpfwZzI0oFBGWaO+bWtcTOvMgRdQ+BDkmbf6T2gWgttEZdSS
SsI4LAZHpEtDJElG3wq0fmDhplXTAcRaCipy+NXSftdb0D0+r5OtHkc7Fj+ZXRWtDlHePFTcZT5U
UctJM6X1yuJzm+l21lPQNIlDTXFfxvksb0RrEYqVUVzeKzrJo3oSvbGSk3RJOM1xzwzzplIvoEnM
W15l7OOfTZ+0j+PUb4H5bE7rQRqQLCH31sh/4cn2D3YGj5b8Bpe+dzHV4Ol73rTxF9KCvAg5JMuy
n5Fm/IxhwmUfO7tz6Ss/1KSMJ2XqQMsgNVJc6gxlHuqqGbswzhw7OTgd3M9DO0bQDFcDb+tO2SMH
a11ZsXVwVWd/5Xo4a0GVL6N8k7SpUY07Olml3V5R3mwOJWyMxq+MYiHSkGQoCbozHlIV7VTcLks2
Wjtj5HZ077VG92M0kkKgxarqR8oJbX2AArhE+5jKWUvqibPsxCGxOMzzwpQ33IsrQTaGYbkscIZQ
7bDWct8zO761idmsAbjc7c7SxZQoW7MjfEpbc3rjoIeKaac0gR1ZE5KthMvCrN8tEqUi6VAj6vdx
ORefptZwHsvemeRhgiA3bPVgqhO8zbY6QkLuH7wyn+q73JwGd1+Z9ArbLU1dAdkVaqx2pDRHEawZ
G+mJm6gZBSs8XCOAFWYwKSZ3ru8jcBS/emscpw+l1Fbv0Dljlx5qmWpfpZm4Mw5cm1CNnCu9mUjc
LNpBMrV+ABm2H8CPj3RHqZWMP1AAYJ13We14n6ATuET5s0mckOrJel/qC20fXTdyEjYOy9xozxGk
hVGQkg7sPhqI4HVln0AopDdZrYxlZzK7b6LEg6Nlmr0VUBwRn5XbZs2hauh3TfctRWqIy6Fe7Ibe
g3Dciqmwd1RfdY6jWCS3qklovMPrFYZv9SSGp5qq6A7Jo/GtbBM399dqJh9Rz8r6TvCpUx4t++1V
x1rd+fo8Zu/aSZAhjGKPi/M8LDE1bdeG3p0VZsSGQp31RAzQrb4Hc4e2YHkXVTsrloXpExGZt1mh
a3PAEzV3VaG1LpMxyz/GnCEg8OgLsaAP7qAitSTKjYPyjCjkauDJXbKk8oPlNbG7L6MC94WW2RGk
3878GSckX7jtr9XhZZXFE/kPsopN54YgF2eRewmQFoYm5NDU3NaGSXyV+rA85CCyH5TLfaJM9eya
i+1cCYkGBxI+vGr6cdG3wKYKfi4gKSlYKQfW39GOjOF7ovc90DfKrloTaApV1N3ojnPKu+XqE0JU
JUtTDUWpXXnuJzoWfoYN8N8EDYum6y/j7h8VkrXp3Ci2D2hgjfETs1wLmsFt9+TxqivC9yeqIzi3
GI8YChkqDOrtp/wzVKksuRBd9EfHrmS3i/soe0/urzi+9ktuZiqEMvQHEw4tm86HkW0N08vQ++No
cka1WV7s4hpmM60tmxD+YXJFav30DTIeCmvEegS6iNbOx2Ob7Smkpv1R76sqoPRqfu5SQL6yjewv
Lz/aX1zYmRCIV4iBD/wUGnvDvHy2XLSOk5pLf8w9tMrpuugQxjvQKgi6GHHyoj0ZtOrWoU0vaXic
8aYxdjfKbJyPL/+Up+uFXwJECFEos0aXFx+zaJAKUAWm70WZnXRR/07q6WtUpPGh0f+LeYNe2NgQ
Mkiu3AstOHXTNXZitz+acZQd56gRR60UxhVT+XOzE+0kDiKJ4B8O9/lnVDYRWZ+pnmQU8ilW2nAL
W1VdeZbnXpvzV3knHDBI1sVro28Igc+Q9MdljrDhq9zTuneLR4L2NiY9VweamKj2vvytLmcoqk3w
ZDCyt/66grl6/miy0bmDNrMecqfp/zhCygS5wJzk+2bRoq8vD/bX0/XvHN1GQ3GKoRmLoRCXTUjd
Ic6VCxc/pOpXfgfLlnK4O3q277Fxnzx9IjCizcpns+vEzyaeiOZwDh6jKs/2FbzRO5P48cOVH7Ut
+ic/auth76CrNWkzf/4KXB29I/mYOYwXV/rQqdVHC5TMwQM963OTaPZNYo/3do0QxCmorfdVGx2G
Jb22hJ/5FnT42bZadlyqjheiSLGumSPSDkfJ3MWhkUb1nxJI6Xu9l9fsWJczmg8BHBjfD1uGbfDo
5888b7wiNG5r6FLi8OtuME8FnppXmfAd8k86+HU+86ZW1ulUdz7K1FOisVdvDlOpk44cx9Ql9iq9
JQ4X7gfXaAnPvb9tMLZ3/AzIoc+Hy2G8GIUxLuEaQZddlxghm7XSIsRpw5fnzDOvT8qtvZeFXBbl
87aU/zmuZk+rNGfV+9B0RwQtlk4ewCivUUyeeR659WHCC+bAuLEuNrcSRy5al7EP7b6Y/iiZuUcv
1udfsqZ++PoH8gBxMSW2g/GSxWVNE1Uym/qqbtPiggzZo1XW10g5z7w1ut064BjYQoW4FOL29VoR
wnhd2K7N7yytvP1i98PrP83WwkJuE85iyl3YEkRvLugBac6yamQ5K9tObqrCU1cCieceBVACrVEE
Em3W6/kEcEkRRc5gjyHiuCxY3by6MUiOHF7+Ks9MABd9w8bUlgbDXOxMBed3o6lkCbulNt8DBlCp
35lSu8sQD4xXpsDl8cNiBf8PccqkDSwOq4sXZ1W9DnpPzSHR/EgeCRGiHpjVYs43MbzVj3mrqunK
kffMa+TywqnDIrJxtl7EY8zuXKE9mcMsk8tbIynpY7nY7uv8en/3IbqjmwZUfswJ9qVVZU3rkswv
tdwR1Xv7vqECJQ9jp1f6K5Xf2zvkP6YhmN+clRc7UE3vn3Hw6MbpyHn8Numi/2VwPfyZjs76Krfr
9kygATbzNBk1fevrfT4DyXCTCSQjGpausELLWnR/rPomrBtSVC9Pw6dfaesM7LKnwtETTwAOrRfN
IxUxL/QmmdHrBAlt4SX175dHeTrZTZrnkc/GDmATLV8sqdRDZdI64Nlp2JaFZV3Nt2YrpZ/bZffw
3wzFJsGWByL00mbbz8OaN5EwQlsDguylJUXiKR8Dx8rFlXe3LdHz4IKn4lu5+HK2NtnW+Wcie0G/
IDszwtoj+TuMxjAHnlOY31WCEH0/1v2nakW8EFGsuLJ7PP1sXAJYzRi0tovBpZ8OAb3MIjMyQmVl
xUdvBSJKby7z1TshGksOQm+7t5Esu5iHlD11MRuxE5Zkgo7V6kR3pqmuWX6eeZZtQ8dm9Hecy1Hs
WSKdKBJGEdEYmHne73WcBO9enhdPR+H4Q6tlEwgSoeoXyxd9KZ9r1h3eWBqh952kAXg/yZbX2l9o
cLs1dqaULZgTrn4x1xH1Fh1lWT1MOi8L1GLngT1bDn6UvHr19+HgIHFhgl/ajsXLLXaqR6eyF7HV
fuNA0YDloA/6ta50T9/cRqXDY8MGQQ+/yxVF+b2h94USob2VJuOlR9mR0B/utd8HO5QnMWLBEeLI
uPg+hg4Zx/R6EQ5GNu25t/yKIEIHLw/ydB8i40I7nI0XsRnMLg5dLacyHnuVCFGt9vexVbl3llfT
ca0sxubKmfvMa9swNVyI2PZYohcfp5rThoqMY4f6JgP1JZFLGijLGl89sfGTe0wD7l7sBe7FfEvH
aEKhOdEeolyW3eoIhFwITa98nu1vOd/rCOzQmJDJcSjXyYtLhRWXA+mQhqdZXHHb2VpMrnoDG3dN
Re+I+Vo332feHp5l+iDKLZzk5na+t1pK2RhVdDvUOCVx6bgrjQHt6Mo3evpUcMsEJjXSU8Q8l5cY
tjXOPy9D1KmqOgXCAiXVR4ET6T5y+2XcIz2le9/Lk3D76eevknSboNvyFvvjk9sm6T8XjNIcRpcK
vAjNeTDUh7xbBxL5w+CURztDb7JzY9XVYRFZeNpckur2u3Ktx+7Ks29f7PJnEKABb6KKgx3x4osO
0CiQ7OAwpmtRd4Ney7gXWh0dlnye39vGON+3Vvv6c4tEBK4TFrlHDH8ZFLa5S101L0SYYUP0BXp0
36hopP7yGza3k/f82VxpsSWSnSNDZ10iddeq07I21WmBoSaEm8oRzXxAQrxZfCo3eut2de76Gn34
7CBNKSKFiBzyn4tyNeMkHdpDIjFozMYXiRhVUOt1uwRN78z2aSnn/kvfpzPNOHJbxnvoOQgVvHiq
TF/BKaEYjYF+PBkkYIdXfzMcgRxe/EM+lZvw+dTJ+64V2Wj3GAI7FeAtuI1LIurZWfQTV2/XH+Il
vRKMPl0jjEnTdiL5zbBqm+djLuncygYnZ+iV2fqBWB7Ek7543w1YE79cNVhX7g3PjEeQyGcjT0JG
7sl49Zol5qJ14cCdPxiwhx1GyCz7RRfixkVD+fHlyfL0TOAg4Al5ODJzFEjPny+d7TIvCtqldCor
TyjGQcuhT0ZXGV1LyD19NGzGnD+E9g4Y+ctGUYT02ES1gmnZqv4PjZP0HYbEGKCA1IM0lvar4wPy
xkRVHHSGtMlnnD/a4IwUgSNgz2mtyxs8LzKUIo6v5Wae7tUe6D+LsB7iCEWNi5OuIJe/pumkQtHP
xQOQPsfP3Ti7sm0+GUWaXB/g2JNFo8HgJYW7aJI5NxFuh3pXx7eELGRMlCFPr5wNjLIh5jCu4JGm
QnL+ynDkbMXfDqTkUtAUCbLB0XNTlDTFKMOXh3rugShXsA9weZX4H86HKtaYdlqJOYZzJMzPOc0t
Tlpb1sHrRwG/ijzb23qTXd4Uhg6ZLC7PMYx0NF7uMNpf5rZU11qYP/cwlHdIbhrcFNibzh8GRcvg
NJo7hMiA7P0cw/4saCn3ymQ9lwT4HeQxqDwACTAu9qKxzoe5GosxlHFNrjZqx8DtUTm8/pU5G4md
cUzbvtwR8FiKDJ7IgGi+jj8i16dn4rRkP14/CtNYELbxcdiBzt/YYi+oJdGPkwxOWkRbqjPv43Qu
Dq8eZjvhxRbhCDrEbR/un2gjWjWiuhlG6tLGc31TVaWc72KoIs3rB4ISwR7AjZQM02Ulte6j1UCZ
OISgQ+I3GgKeQzY785Vod4vQz052sviU3cjOITFlJ7hcnzpGIbesh1Aj4s4OsZUY2T4pq6Z6A1HV
fFfE+ui8mbpRl76ZiyZ+/aLdbvvkmbCD0Mbw4nVWEK7rCRt5OKimfmsK3Il1N1/Lpv5NZ18+JtIz
aXAi/T13z78aHup5lguPWRdWdmPGdvolrzRjOKyJSt4n5kxxU7jJYw09Yq9U5O1FnnpX3vX2Li9+
BLl7SXKINBPR/cWaHsHO2KWkKbyI1vpt0nX1AeFcdDJnjEiIG9rpnYPp5Vo3oCcHMpViUlLEpORv
OCQvFgbPHbEyvTGsqjG+yzFZ0Tp51GhATnujlxfHc0PBNeF6y0dFC3JxyxCl52Iq0scwEdSvULpM
3c8FH+tdV8bFtdj3uddJltLjezJzXPvidVZL3lBiMsawpdXLceUgvqvUAqTA7I3m0KQtH7rTr9E5
n9mYmUakwrY0kcH5eT6TXHSdaBLGkbRlabzPomHaV143v35j3i7VQMeI7slMXbxIJ49nS6h4Cvt8
QnfU6N1tgkn6yufavvzlhGQ5cMQQIW7b5vmzsBaGNFeK7X9ulyORgpvh01JmvbMbVOJBpVXpn5dn
yHOvD/WOTkIC0gir/nzI2VpavETrGOptlH+mYgnridTl438zClE2A3C3voTQ9JQb4B1wSC94jU/e
ardBXBTxlWvR88/yf0e5yH6kpaosjGFj2ESRhekfwc8wmV7w2mexdEBGpLAdaNBPijQzkiQ0mOkQ
Um2t92tDy5/cGK41Nn66cimiMhUINrZ+1pf1poLTwVStNYbKiw/odt1gqSAZ5HH+6jwOZUCwYdwk
4dkQLG2/5J8DlC72favnM9+mT3IstUN/0tFFXAnVn55rUC1ZPSZnqM5avdgcCrWIzolyUC/zKm0k
norsNYbYFrdyOlSPbqS/i8oxwqBBn8JXBzx0cwTVyvfiWsKhc/6IblnaRpQQIzgd7ulYg9QwLFNz
Zfo9UbFAAzob5mJjzxaT4qCIx9DFSk0hMlswlZHdGcq5DuI4E/sy9xQ6yb7cJeua4KBBWLxCz/j6
6ilqbPonNiykSURH58+bqpjJm9I2N48aTHAA7N97Wi0/vzzK0/2eyxe2M+5FBJMUP85HcZvZU3q+
DCH5nCl/a9YahIOldaevnC7zbbZoo7tXAvHylXP76Ton4UiewNwum9ucOh+4o/VGD++uD8cppm9J
H2mBZeXXwP/bSzrfjNEPU9/j6dAksR+fjzIlWVTqdbdFQnMdZgm+nGIuqxB9q7oyc54biooGGj0y
Z0+B/32x2tOYs+9DsMKvoPUlCWK0/2o03NdmO8gbUa9EbcQrRJ93sQ4jT40DObcx7JP4TZojtNdm
43dNqAl6zLzyXM98KJL3Wy9nOgCgctr+/J+tZUIySerGHMI5r5tDETX4odoh6b68PBGf2VuoVxJJ
bfcM0sQX6w4zFwxjm7vZspqQALKk26OglYE9avZDssRcCxtnvNGGKr1SM33mAYWksRUZY5IrlGnP
H5BMu6w8LAUhsA46g5TV8tXKsqt9AZ+ZH9wJEW9ujRQMqGPnwxTFig4OkluIx39JT6aGonpv4rxu
gxpfz7eXX+f2t11MfGp96NLYOv6u7fPRBB17xwKLTNjFFqRutarWd5yWplTTX6X8PKaRc2WHfjom
SfCtDseetTE0L15kZXaZ5lHQDEeFXJRkjwojzf1Vz910Y8+5cSXQevrdiIcRQMBxQ+2HdOT8EZOi
cVXbkmdMREO2anXqm5rcVfDyi3zmlgO5eyuV2UT6lLovhkkzbVa6wy3Hc/MQ2tl3fVaZD+Tgd0xn
cXtKf9AXHDsiV77Niv7qq9w2OpnUbeagwbkYXWhaPBGjsD/jgfyjPLO7g8K0PLz8kM+9SorRJqxG
3qZ1qb4B5oTlYmQJZBRsfdln876zUby/fhS51TCIh0h6X5aiq66vOwWqKHQ1K74FKuEdi8m4sjdu
L+R84rOYiYPA7JHBpGxyPism5aVZX5UqRDGQ+C3N1H91WTEfoszO3r/8PM/Md4bi1kL8yOe5TCel
vV4IJxtUWK0q7fwmn8tPjtvo1lGYo/OhbFXz/eURn304SPIbsXDr9ngxG9JOn2tKwiqMGyf76KXQ
OjAXDEsTYILoXteGEYXH37wPdS2XLD7Z2YvRDCy8a6l3XahsofazvqhAZvWyizoruxJZPvNg4LlY
YFuN2CLgOf9qDcAKF/icCrN+sFHrGdlnNKHzqY/i9sqCfhrxIGbjhHaorrKuLmu4Q6uiSptJ3Y+U
UBpflbBU3xm5OaQHHEdtdl/Npv5r0qNivSLGfmYrIS1IEVQn7mfe2BcvtG2NrI1tgi3DadQ7XW+H
uykLhPYlHfPYxwQlA1hNjd92Y4APOX71/ZfhXV4wQ2+B5XYE/3OSm4lhqmKFegVONKHDYqSHaZJd
OXiefsltEOluIGOqQJeK857afNLJAfRGQpWwx1CzHzIPT3V7rS76dNNiJPIikF/5NyzZ88cx3AmL
ulyBeIHLOsQdufYWzu+VQ+255yFw5A7HWidluE2nf14atkqrzBvCn8U0NiPlZlPMOo+mUWN2Zet6
5oFQAFMLIW3scsHe/vyfoZSldWbrcH4irMq/pekgTuNUlPu/e8j/xgu/+89eeAEyvviv/49c4/vm
d/WxV79/92++N/8f4I05nP/ZTp/gjW8XFS9r138/YyL//T/9B3Ds6v/DbYQ0CldAZMN/ix3/ARxL
739YMET2wOxI+HGh+D+EY9vij5juaH6JIc8Ix5b3PxvKlo5GLHpBOGa8hnC8NapiAvxztjG0LWH+
kyjnxIGdfHG2gS7Xcj2zuXNi7bxvUalFQn1DktvthCrf5lYLI0MhAcSjTnOWHfw47e3cr8Mxt9R0
wp4h9lndasdpqZrbCQrHr6Ixtfsi7tJ3RpR/lImxwjywtXbfZ61xAmU1WbtRDiCVs1z9aefVKHa5
MqJAVIX9exyLDhAizOUDbbvsT3mFiQYXczLGfjm3Kixn60vrLg01xCZK3wlEYFsE6gJw8aLKfoxt
L/pptJ52k+GWhjCGBhiiz6hF91VpGHiOBJDGUYdmVMdH3ejcw1AUbx0oEBAhe2E+gLy0fxtpGofd
lCAtMsua3K83n9rZUYUvE8T9a+fI92XiWFgRzRVuk9M9kEnoTiLV3UdXTn84CdSwUUqbo0582we5
FetVMAx68kk4VQH9zQIsC8T3Z1eWMlBwAnfWnNwvyer4nr2YaRCvUC/7/keqzGwXF3gNmYxJgPgt
PTi1tbM7mR1oEnKnW2hgXAChySaizWL50Gs/u3brCzNr2OWK4ZtWsGVm2NV3blP2ZMDib52Wi7fp
+sawj9Tkfk99rxPeGB+WqPlGNPDY9JHjayagDwlvSCbmCrElNXZm5WT+7Mr9CkpgV5GzR3+jfkyc
fclAt600Hnaalqgvbm8rclNWcXKT9I1oLLUXeLVzYK1K1v1HJ2+XL+ilT7knyOST4KkrE6ezDMqk
/6zWFkrlig3fPSUytinixL+mqQ/GDKFCPkSw89pvRkYhZMlJu7naXZttKi1yOLsEZbZfuL9pYQNh
TL0fzK4+9q74PjQe7DAPazH+uJ1ODsi3rMijCcFynIBk4j7HmGZoe9V2QJpajbm4S0r3GOnWXiaR
4We4+U42nmwc04aJlSzptP2E2Ws34+LGX7Fm5s+G4nSy0yJvAf6qMw/ewwHCfj5ZYUbAetrAupTh
up099GlQE48H5WKofWZioN3Z5YL1XoD+IzOe7gEhOTtp5x9WEMEHoxt5a+2U/SwSXe7E1PS+3mba
LTzC4aCJCGZYpFLrdhLDh1Ra8U5fLOCDrjcCM+kbMOZlMmI+EW8mZX+Uk7k8EhjOITDUU+qBr1pq
0FdCtidas/Z0ZmadrV0ZfRm4+T304oNIEOk6qs/CuJDex7EAM7HFtUtQuqkCONpn+yaf2pNl55a9
00qXYEQb1edVziB1B6ygelX5BvrHQy+b4UZlhvHHicb4lGHpHHRnONZuF9/riQ5HCIKhb/RpB+U6
z943etvcwOyDCDF51nfNyapAa+bb2TTuzEFUx7wrP2C6LfzW8ZZTBC7uDUip+CCi5lhQW/GdWb0R
dUExJ+v1zyCLNQyabfddxKA4C+EXOb3UKcYFpjX46+C9VToeNDECBIgwZnrx23zRYpZKhVApb7zd
XNwXVfmn08DpWXG77lrokGKETBHr0+dsQSbGnZx9ZznxS+c3k1c/QC4O5tTN7ous/RpbPE6pxptu
Sj8aAy8yhhKbQSMBpHSTLO6pGqp9UdyhRX0/TxndueabbnD2Vpx8ITMKNKWcoreLMftplnyDHO/5
U+Li5i4gbdK+3ZLFTS+r31qCkmaXpDJ/A6O4P0JjPcJHU/6Gfm49/auUbXybDWn2wUp9nNgGa97p
Nd9QWdDr2psI8PTdCKfrVqPPAf9Td0BcAro9syAUrZ1fwLwrMdLOY1y+6ddmDyw0WEATwB7oinDW
RRABhd3HtsBaW4zHXsdlv84AxfVPMNfSozHoKzbnFKrl+tjoWhtUfT6EVO+rXbeIRz0dHmSVUzQo
moBSWsm3wqJf6Emg2Xl6q1USD+vQfQXP/RX8Vut3FWRlGDBvM5dkuQWayLdSu4OeHn+wkA/ist6A
Wk58W+f5PkkUoAXEGJ+atHsos7y5c4R6P+uP6MTYEEmgdn0DfMddbjZlbVSPe47YN9BZfUtpHDOe
vM/GRvh5DuTKFnGwMMihkUP21gbWc1O2rB4CMrOYUpZbu+easARkZftv4HEgprnGHzi/1jcwjXIH
tuMkW5H7ejc+YhsG5Z2Lb26Z7F0NDGs/VPpjI2/VhtueZQm/zgCxiBR88qob2f+BBtt9YWGwEaZY
EmbHrAOVTVUId/LkgA8NRTeBsvMizrb2rY3wboV418WO+JxV8xcHKtmpa4ADmpieA/z0zkOkT7dr
l4NoTeOHZNJu5VztQXrD81lQJ0TtMAJvaaZD17Sm39Wp+Fyq2X5n9TYduZRBLjwTu0iLur3dL4dp
MXOg1/0jjm6gVpx5dphEzmmUcp/YRb99vDdx5OR+7eGgM2Hr2X7MHRlQendMW8cAWZX0YdG5ED4q
L0hSogKhA7Uz4jLHuu6EbtM8FJ453UEs/0CTmmynFutWmqRy8aL8yJsNzDYF7bjAZU+azQWfrwe4
3W8rh+bUpnW/aBYgwLxYkGAkYeZ0tl8L40+fu5B1qSAkNLbdO3K0GcsNMhhF0NRLI4hy432LTxdI
gTbu2qz93BjZ0YhJe1Yd6D78DeZHqUzICChIfEDGQ1CrUb8z2Gh9mRm+NlfmhxgWxF00zRA3+p7v
E/0vjs5ruXFkCaJfhAh48wpDT1GUHekFsTOaaTRsw5uvv4d3I3ZjNtYMRYLdVVlZedz6sC26+sCw
uO2zbExctYaDICCCoPWDWYGm3Mw1UexvYFjNdxahd/BeZOKO0iYfbAtuhSuIHJ/ZtA+mE5zhJMBm
FAZasR0ao9qbmuYm5ewwf3cB6Y6EFM0Z5UBrMHOabLZ4RLpfSAYsBJf3Umx9bA/6p3LGPCZcYW8S
ZIiYbOwWl0vJ9NWTbcu3dNxsMlLUVQsm3kJBKAAtpk9MhkZAVDMgmboBp/fSRf2WDjjwNWIzXZ/o
gOEus5J0S+I6IqMtY5vly9Cvy11mp2VCGlXqi4L2UM6JF6THkjilyHpEBJUtmavpVkR2r7922nJx
ncIj3M14MgXCrFGDJFUs3Iai0D/J5S3DGhdH2Bl6eUAdg1Fr6+tVuFRNo/fEWnXoy+BA5qc4ejOZ
NfO4+iFy8ltac1tVc/U9Ufkfe21yQkJGX8rMTLxttNl7xfcSEvNYhWYm9KPKyCLCyhLEddkbn+Sd
dQT9dB98Zw4MV+KpKokT6ub8Lwm4Azk55NKQYZjG7koYfibN36PXNC9b1t57FqkjrGJe8ojDh11K
ilalEGm90NdeKUjnqEvHnrx/CXqIPC+R/Wu00bhrlcklNtXEJxK4SRrKbKcyJOzi/xUPWwODtu70
qux2Bo6nHYulRy2r/tIpD8mYBQdzG7+rwfTPqZMi66TQia1gyf6bmdbsxsk1CG9supTYHnc6uCy8
Ehysb9+9SV4SsUDpXgprOKN+rRdto2AbZh6rza+N96B1/1ipyX6dM+jhZkiPCrKWUd7pC4+IJoZX
vUstAEpBvd6Ipvpy2mqZGSGWxrftNF7oECwV+nahnqXhL4fc3fbUXsfBaF89b71IuWqJPeXtayXt
iRg73/kZ84wIfhAbFwAIWzQRZRYX2GySXomWNKJ+OzirsaFFtObfIa/Ifl8DzMSO25zWyfjX+9Yf
YyMrulXi3JdFnKbttyMbUlxVqRKCuln6CKzmUDr/rJlbI7OtZ99fPweh+9HWVvbBaZqP6tGbuLWb
hcUjco83e9qVtvk76yuWJpftSn2496ipvZy0ehywgDkK91xrBNxjf6uSFoINWUE6qVbyyZ1Jtq4r
629GikcIEeew2LI76r5mP2ujQ/r/8xRYGamq1SNpsszveUGSopnx/Dvriy+tt5G3+4qvhD/Vt6//
FxBYY3vjD+H3xnM5OqQJFevHlve/SaN/YUzwZLSi5lk3lufUa4n+ck0uLwUl3fXIbm1tIuPSVdQi
JPF+Oa+GM5/A0GbPmz9uN1FPW2IQ13Am3s065B61vfKaNu58aFTjbOzauf2XBoBkjfpabSRK+ZlK
2MemSOM+F+M2x3aXjY/fwwIynTXXeUznX1bqa1GZaQRAOI/ErkYGACOc8Z8kAeoN85vx4kz1/GNJ
VUa4MucnU+nmyGHggp3qUvOSpdaoEmKv02Rt5UjRNalf2Tq2e9Ru64/EPX0uLeLFMtJ540lpd1UO
5nGTxa7pymAnyIQiYPOfq4hVsckFLRw+gsIsPzJdk/sCJzanhvoirSkatXSLnZS85qYjPq3KVRpP
wehoYZlvR0v4e1JWN5J5qjmu1CqjWuW7YS3Kgz+a0wXGwJHExzziWzc+TbpQO3t2VSxaYptzTk/A
aMbBk/2fwd4I3TDGGNLhFo4uTVybv2/SmKPBsh7pvP2sX7fJeCLo7Ejef79XWkXgkCAnyUxFRJAY
pUkwJcJrh9jpsv6qgvFKiv3On80IMtyaQCj4qgmBzUNHc9tbkBbByXbnRM2W/enP+SuOvupoj4UV
6exTH+dq/V1lfA9DGJI/Rdq9Ou2y81qLy5p8KMF/CqgDJjKJ5k8Ez9MTHPPxAAskaoqjq5VXQpaO
K3Of/+aAhFwnMz6zzj9Y2fREkv4WbWX3l3jiHXupkTeYj8aSBrAmjWtZPOJ7jDWZDQ9Dlpe656YR
ZkwL2sZj3VlRXfQJMXqEg7ebc7arbInYt4LGY+r+zoE6Xq7qhtV5V/JuvioXAaUy3QPRjQABtupY
u9WZWHMZztsjcizTnKjT9PTTMXUtnOYFpwqpjEbSWMRKTcNgPS+rb0XGJPyTNTCEp3AOrvlIk1mQ
tL8f0vXee9b809e5G7ee08SLCozXoAZGgJeT9sBnSXlnrMsY47z1t8idOj+RBL6EFn3Vs+fMGT7w
GmcCPlTyolpTvVXDOFzQ6jNCvcRMEq++yPsj529XbNm8o6VsGNDl/UnRYhyLZktjb275tjaKdot7
xG7IRm6+CB7Svznd8tgq1vlUbaP1WZUa4Sg6P6SvWBnT2v7DnTz/7m7qwsqIkXRkhO96XRWnNhhy
bjSzIFvHaaiBdnZlDkdrHd8n6AKRni7yMHHj3dqibUNdcwYSJ7jvxGzIj3SlxSaFjdBCrSz/rauQ
IlGlH3qL9S0IJOdg513m6qdVxZ/8qQh4jggOrKN1Er9awk68FNCQDTVYLe5CK91eWhc0roIZQtxK
/b2kYh9AGKzxQFCYjifP7QT9uTTo4Ed2oXqtIa/MyOKgKW5+MRN5pc+nsnwbx3Ik/Cfl/iCT+y1w
J5dMtqE8mwbhrLNjD2FmO39Tv7bibFifpb085bK0dhNBkxGJtx3ZhNY7yWIEzU412deLtvez6bBC
DtoRALUB0mvEL9eo2dNIVz0BwHvoPKYCVtXmCV8lIhkZJYAXRyxerXf644hNtH/BOJhxZYz31Cbu
MNes4pj31X3uuSWA4JiRpsxSMZqlzx/yYG+kfUFtZ9cXiF+/+gzu4cpC2yPMdwxLvbX2xFpeTO4i
Mw/IR+MjDJfceV2Yp4e9rH4vpV7tiP5hG1I8qqxtPUliUojrhnwuWnahBqW/EXqXg5Idh5fCtc8P
usXZ0rX/Nj6CMyXKsZ4WaBvpzJPiev2OuciRpxi5bbT0/Sb7fB90hPqvrVFR107VWx2w9lLp8BiI
fyVPzT/xENhho3s7kftni+3qDcBBTOW/xiw3QiEIqojJIDWREK/GZN6qZrnKMsuSsTdeqGezUBmO
flau/9H26JmLpHO2xIUM+rjC2hpL5T/j9/3V9stLvqxHKgTYOX2y9O7OaZtYmfahx7wUmWtD/KEJ
f6Y4eO78RkpUnoUedsAdqTkvXus8HjMjgjdCfOO8LT1HQdZGq+YfO4AYeZTaC/LioJacOHQpvkQ2
rvHcZ2uI8iJ2vdVTtw0V1YfL21xuL0YvtP/SMs+u20rMD784tbPuEfijfRhoqH8VIbfRAFPSGfgv
COCqo9YiDT0tfqqlPtIqGrHoV7q0aefms5N0Y/lBsPQBvab+S/osVSajOFgipdiVNQCoQavf8ChN
0QLM61GgykQGIzeNaQ1PZDJ6USstY195y5uq0DHrvps+Z9zdx8ayfy11zaurBTKE55QQ5RvS35l/
70w+6L81xMqa8ybCZ5aH3qTtHu9I3CIqhD3cr8OwTW+zQsfSO1oGciinuBmXGeEO+fNB4tiRMXyz
+KwRsNYXUjSwlGQsTGCG2hd194NQkxF6jlvAcoYpwa/BoleNS3tjDfu75aAMi6V5cwg/c/v6JffU
vZxWdQDl1N6BdtF1rfZntS7PWoqUQ9SYFmfzIzRngbwxznb1MlbSfJEzuZ9+LUm3Sb8aJa4j0cbE
UGovY5qZZ49g57u3DacBUx9zpfUIsmKK5lSLgrXpolwQrQjnDEmsqpPMmE7dNCSO8J13yAzebzU7
PRpWiQxomSvqJAGJ+tzdQMp16L3dQWnq97il8BmY+jWjt9tS7lgzOM0lwWmqkt9ozO8k2/zL57EI
6cLap6ZmYcFDpld2d3ksI8WOoZZ7bZZBKEXaAtfwWm44pbVgZ5gMd3mwHJxiHA4aerEMuoEudJ2f
2RM5k+43xIuYwTU483AMSMc+ztwmhTw91tZCgNlk4AeExRneRuU0CjBNKVpUkV7w3RWx5+SRg5Eq
noz2WwNulmA7P1L2apHNBOHETzg9pXTYTv+Y5prpo13iJOEHFHQzzUs5bAP5r7VGFd/O71qqxnPQ
bCcxpcVZ2cZZC0wQRxamWapKWFpN8Z7NyI0ZU/w4CBbvjQLhe6OQGw34JJXWL8jO2vg2L57/hfcj
IUsuSEys0oRmBhyCgvRXomFhdljqnENCgKccu20Hcs6uZ1quAY3EHXk7lba3axICCZT/VXXOfbDN
W7PN+o7YJblj77RM8oLybDLJiYUsAfSkLW+P/ay4J4Tzp/IZbJjryyBE5Lq4moPcoIhfB9WTqgm4
SOr21Z2Z9K7CbJNt4CSyi9pPmrYj059VWacYOMtm0krbvnGiNjUPgtfvpc12K2reZW5cogdnPRq8
r8FryMtr5zTKG1LkwceWHkq6S2n6yqamehaZZiWg34ykqrLxVnbyrNvqoX3R3OT1Qwgz05A93Vdi
R59Sqs+lQTKntBoZy5QHYsMbnL/9qfaWisseMa/gINLHu+feMoNNRqPXxQ47YhsGTQ5lSljPWttV
52AMCMKUiCJt7SWSUtnkg0rM2dxg8FCbtdCcdxr//3jo+p1tjdc+0I60rQgvzvq3tvK/VgeIApTH
nVuyPLpG97YCqj46VWvQFhjpX3vR/Vdr69V1SfM/hjs1PHZOwgCLQ7XJ3uxl+al0/RYAB4pWmgSk
nWQulv9sgUIl5ZuZwzrIiFdnwRSMxYN308j1ACXkVjmZy1VWvwiHirUyZL0nmJcaxpBQgMuaTVe+
6SEUmIPpTOmF31gcjFpInRKg69GgftW5KU4jmo5OSWG9Kxp6oF/52WVMHpXttsv9lonEMLQXuo0/
bmkBZGC+xlv6Orl+PHWvoAbiQhBQDi13eMmMYYIvImTS4TFJ/a6LgEn28VzUezLVqKbGPP2vGlY3
WaHMJG3AQ2Ya5nAA3ciBNi/dx7iUJTLZbLev+jqOb4xQYYBAFR+k95du86WtNuM6DrOsnpx26Knx
SOv+T5rOsWHEtdRL6K0NawjCTV9I0nQTk5eAPORsfIGW2go3iXEkfQwNWgrUl0m0z16v/7HZjksW
mGzI/tOBmUETTq39qtLujFq5cVKOeycgojJsPOc/zdafCDSNyKf1az22K187LoSK8sHWjIKmQg9o
m5bfKlu3JF22X+ZWr3uCFF7Qap/NdUTSlRPSWNa+sAHf71RVPZNzfiDSI0xny4t8MsaSQlmAbN4l
LDmEsheOPy3qW/IdeiHeoIkl1QJ3NSqMaUpMf/iRfjrQ+lnFh+Pa9K9TvpsgKetk9HIVVne6QHbB
Hwg7JZgraPlzkTuYsrXpdSpsgjhH6ua02i1kR2uKFHh2Vm4rDxidsBk1JRS3LU+Zf4jtjy/S+iTK
P+TXCmASHQnE5TIzRtHV09oX2l7TKu2JRMHdtEkmEktw0MfAJAP0Ies3bGiHUz7dejEXr5uBWmvI
JG01PbKNLE+Mwt+3ev3TiWDclZavdlLd+1IDTMOKqSxaPXRHdRunjej/IJXX7AFigdQmbPF3XtnT
QBGsAKkY5Xno6C0ckGIJZIN2V/sMIQOj+d036VctmZQ5wQuSNQ1cgR+2R/cLjW3y+UrCfOiM6lqk
wZPyzVsxInhnEwlKrYv0KmK7H9N4tgDQZfp2MICzxL4iTXbq0j7aTLSrLduQGDRLCwfbt15TlpNi
cvdPGWDcfvIqJicElha2caXtD8kmdw/uQij70I1wt8RqXKza+geMAS1joSwpa4YlbrBLx4ZF78Df
siPrBABMvBFGJ6a8bN+IRdjk1M3waf3CZqV0MY51SnXDSColqpSCXsRBRS7qSK5zTBKGdpqXllKh
1+ioPHmwpPlPa5rlY5sKC9oBpkyDtA8btHubBXt0gpuadGZQ8Ae2/4I2E/fGNwnQtdO2DiIHmsQ1
qCtH7rKBkrOvLlPvefFKrv0uK6FB1ZneXmvPK/Z5Nwff2tjqv7WuZHY3peSVZydPvErzWZgN9wbz
2bw72AyfiFA4DB5RrNpC2+TLQ7MWMmqys5fnr7AVd55RIiFR+GxF89+SeTQnS7mnaH/DlswEnBKu
6TX7UFA0MRZ2DnCWZl5Xgazk/5a6FjMovam0fNlS/3XzEVnaUUffqIhyH5Z9AzkqKB38B1uY6/kX
a0iJXk7P5bbcgrUoimgcFopzSDmj9d/otgyYZUGjbME/N4Y/jv20UDlNQEPadbv7CrEgz60TBtzt
EBiMqLN2uvqupC49ycLbZVZ/dXJ1XsYqqVYP8hSCF5AF88c32vmqLTlAwhqFt1h/gq2MAdHERAKC
HWo6TqRxfk7TMuMonyJFsv2kZX/U3HwK9wBGd28I8D9qJIbWML9SPsdYEYW7rQ0EFM+Yg13JW8E0
oqazMxAEg4l5ha4NpBxpxwBg4L62OMaEVTCnLYMv4kpfulYlWms/Aer5rmwbWRuTTUePL4caxlrz
ks+pf7JTChp7s8C/8n7Ma2qdO4uZR9PeFJ/d/v/KKyRAxMvAeSZknunTmAM40B0txhelx4HecrQG
0iLT1h8/1noOYmJDbf4+rT9mXUI3crQswkN+ls4AJKU++G75Z3asuxqADuQwR8+14zOqKnya+p6K
KyMkPCL5/DRsaIsexAEQljW1JaHHOd7HSMvh+6JWJE2J6Bi6sz5EHvjwxM7t8b3Jejydgws0TY4v
vVP+9pZhhYIQMERfqOVXvGHXgtlkSHNzYAsrJEH7ZzLSg6k1623W7F0DmQ84cFbHfgA9FAHmi8ik
lAlcWnDI60mKACkxBwRqwU0wri9wbN0O8mL7bExWeWHZdH0vpyJ4o75E2XM7Gy7Q8k+v+y+VGXtr
C57nTv5ugv8WbZpdqAMKZ8M4P5TbZ5o38AvaEb7YUSjGGar6f2j5k+1T6BVYpkNZARGHa1rlf9WM
JRHST+SOiHLlMEf9CrzZlKV9k1tZ3NiY3sJ6ntaoesRQLmQCMwUsngPReImXkuzDaDCxnekPS7iv
QQFYmABqfTn7jVD5s1osi29eYw5PtTNkFzG62nMwmf1XmXvOrWuW4Cedchij2zIXF3Nz9V26+bzs
tR0Lot+LBtYDcIMj89Q0cYD7nnuZ+sAG/KX8MFbEgjy9LL5xNlZmBL4hfWTC5dQr0IX+cMzGhbPU
ZgK4IlQgs11MX54MxJGpOiD8JiVcsWn8B7Z3D/PxI6MbdvuqiwnIbi893TTC+VxETrmQiAK4Tsjp
ovoLdnc/Hgem2WUhwg5KpeWqC07L7s578E8Zo41sWfHyIDffe07uvT251V/PLegpaG9dgvNPbpcl
AtAujRGuFpnW/6Uq+MVERP8JsuxYzt6h0wz4lSIfaJ/IOWXAKob8v2zqgudA+pw8WWffmgmzz0yj
nua+ETreaO0Dh8mojYRzzSvucoNLQb2zi7by5WHMWNlQTbg0/1kGee9TBj0c6nBkLwx1F10ccMAx
b8vyNz72s6UNN9OTJ63gX5mN3jm42mLtlW+JBITVZVAV2YopwyGj85+0DLZFVdVH2L1H+CA/GHA/
bdfbM2D+XEB27BfFwR7Y6jG1dl/SEh035w8A11Op/6vFLG411C14VUt6Yf2leFp1P/EemLCI2ZLX
7tJypDXR39myEzNufI32q5V5hBOuZxtn6qM1JwwoBFrYHDDi4tpxp0grK5acjPWsm76IGLcFz43o
Y6fh2gcZm8hmfhxOPYN0DHE/ttmWEWKJ/pGZGDeaUUBg7spvadL/T8s00/j2Q2IWuXX3VwQa2W1V
JIf8MEoxnfG1qcck1j0yA/ETrCMGzRNp1G9Zg6+UdTpedJ7qjFhMVC9GnL78m7X9cFt7wxgOs2oY
HdQdK+Wkscey9Jy4LzP7a3KWCZeNYiDj2H+myou8yqkO/kOXyrZJnFxPq4E3PQQE3S9P88B00esQ
yiuSvU/4/bTjVKwPIMs0JhCCmP17q3YqCtAkuuVvQ2RX2vrULZyTjFjqhxBPjlNP3yE2d43kSpcY
jkNXQ5sGqveHFccqGbV2Ontzv+0U58e+JCj8bMDjTPx+1T+3zfmBSPrtWcGxlbNzQa6hRGotzf0P
6dc/dyUy7oSide203GVoXMqLtgjnOk7t8tqg8fPxsnByL23jXZvNNo1N0hYu06ian5wVabZv/coK
h8EdkqruzmIbqzqstby5Qu99ACbT8SdnY/LVccfx12K2Thbb+Om3CGmSIQhwBdLehEq9t8V054Mc
O3lA28tjTwwvMO66OyZo49wunK2LsTbHgcvtXHtzdwmkjXnLcdJiZ/XVci0IOv7BqpwnyNzity59
/SBNNTMo1Rcr0b1BFnBQ0uWlzsw2nvOtmpKyX9IbrDNzV2kF8x7gSPBiAAJteHBoVcubIfnkBwXu
dh2TwJ68j8kQ3Gq9R1RUgaJVuam6d6rFEeSu7d72WuN1Nars6AzVwNyPLjFcEPBvNUrTYSzXLXT7
abZC04LaoQxEnodePxazOjq5XX5iamwje+gCXjPLFZrsIke16qobRncGtZG92+U4eyDNNRSQMbth
dNMfdfPaMED2BHqvGObf3lirN6Orl2vTIIuL5ooTkM/b0LUIaFL5vAVy+hJN1/zT1WDgYXTK6mC1
XLfWwrMTano2/ZK9XzMX0YIiMoxs/czq8V/mrOMT9n090Y1gSahHmW9Vbv5CkipHJjn1twWGwH0q
HXJ0hqLKD/looJjQuKR3c+Yo6kENxjrAmgvfrz7efN0D64NIuBLSfSxTW6nI7yzoLotVN9fR9b8B
k07X2l7QFlATw87t5FHPugf13uqibanHnelA+PThcTw7egYHjVS0SIBUi1vNW+5AlaYPrZXVfQCe
cqY/dn877tzpDN8kCftlVxnvWC9yZNrKdm6Z7z5nXg/sY4D5Q7AKmlIm4RYZXjRjh9kPQH0/gbnX
cQuI/k23HfWvw7Nz0nSzuGVbMF2rfN2+h2pktF5s1ZfBKcfn3vzVg/qn0SiP3QLfimfAOyYRu7uT
AazvgDtUT6ppXGTFTkSkWKClekNzqVbbDRurEolejb4W2hN9WVGbFnY//UC4OOZdI8lFd081g4Ns
+N5qH+ecUdKRsFAP9YtTfdJG82AjmjOin8YoBzP/6W4wPoFUynPpDEEytywn5QBtFy4Z8HNrdukN
n6dymfCpAf86GSVjzzAobHFrpZq/hbMgwq4tDumuH4LfU7qkr5Uwu/dZTGXctC00FOk4/4hZmu5s
1KcAKhDxEoaR5UGJJlCw1BQdb94+ClLfL+9doDLQFLUqf6ptkh9rGsxJs0FjDYKu4NbrP/JAB7xW
lN5/+bg00TJQ8WE+UBkleKNfsqEvmS5sCNJOqW6r1RQRpUaFOU/BF9G4KWjlzLfNmaQe5p3EoTsu
LkGevYv5jV8r/7ryvTo0pjXHAjzMv9o27N0KG/nIulWgOEB5CU6w6ge3tyT99eLGtaz6ODVL9GgD
G2WJD/qGgJDJAyO9pgsxynovwuDs6xna7fKBFYykXimnZYOAO2UEQ58md+C0t3vM9PQmw8/gT60V
EmFhPGTVOZoYOhw3zSXgVGCWXARrsRQ1W2jVhGS5pRp24G3EcQ228WID+3XZK3Um5qcDuM9Z6b8o
fdakolAf5v5usRAd6WDJNR6wmBCae+u/Gqslbg7MsrfVdfpLn80l8fGO/XBF1tV9LeHj5VNtnHOG
Osmg8EbalE8caaW2a1itOxvTnD3XEtpokFKY0gNDyEnr9lCUnQK5vjjiXJFndmDCr0ECYupWj838
Kc0Fzsgc6I8pKyY0ibRh5a5/p56u/ixKKTfyysdBbSNm9ZX+kzuziWAKXJzQ86bbaXX9b53HuqU8
rocJT0fQ/DEnV4sdJuag5CxsQ0D8fvVAnJ5XZ2x/I8BgXsLcKZR51OWfZnajxsKm5lCbPnzEmE7I
n8p3a+u2PZJM0N497JqPh2oGbUs+1FOePvdSzOjflnoNREoTzsRexzy49Xw2gxa8jS4bBTZgq2Sd
MTYBCnb0B65Y/gWe09NAGc72KjHQ0j1Uy4+yMIoYXq7/RmvPXhizIcRv8KfF0GifcuSsLtM1w/BT
TpwEfRExF3efikowfjHX7q8+w6UQzBx3oi39y1qN1CSw6s4Ojo8DG2gMLpsOd9UDO0FVyzGDNQHl
Ycmb4p6u1nLaenf+bQAvfxGa7+5GeGQP5x2416CrFLAt4cSCffOkhB3JfDNdkhkDIdDDbOChnRab
C0nr6EHz+7KAfGLA/rLK0n34b3N+WnocALCtFXU21v3zLECpQ+lTz6nu0fIMpYEE+4CU1u0DqYwU
O76aEj0avHXv3IkxtJK+Y/qN27f9YtcBJvFGl1Y6jIjDdQGvFjLJP7BY0J9s1dV/Rpui1V2Haoel
rd0Hmq9dfYh4vBnp8gmDad1rTWYkpS2HWIxLf6YqZNNC6w1I9JpoQrOvsxcwndoDXcRAw5MmHcPK
E0xm8y9sZOJCE9W8GCXCmibyR5m6VBv45SW4C7/Q7k0nZTJ7OCVF2ZQv+tB++z2G53WjGPSEViZ8
6YOoSZslKr2qhPSeTi+N/Rgkd/rDU9ErF8cc6wjX/LGmZZVz/kv07smYm+5qSTe/OEpzvyYFeW6C
YPsXrx0NmqLAOoL8W1/zzsD27AwsryUC9fk5r7GfMZLRLmWZAonzrD4/SDk0T0xX+NQ90RlGPLv0
ZWHfMY8wxt78sgc3+5OlOe+A9MRvbV2QSoceHbuU6c738XvZfMW6k20iJyOzz+KX1WJOc1AXr37j
d0eAaqzW0A1nB6cUVn8gj2GOFtrUcK6qEXN85t7aBsHKTx89oFp1O4LcquMulFyMnuW/M+5V3xoa
6osXZN3Z7W04QoWzYixmPxIQOMXasrT+m6EQ9jRpMKbhn7KzEQTlLU/LHsdCx4jK993+rWRctjAH
M7zpNM5VbaJYAmXq56VKetHm33PrtCaIKzLvSLBIC5LbZ6N8H4X48jbZtbsNVMoXDmWRhU3eeNeN
cH7udbPy46JZjUPlFWQpN27mXHjQgw+HPefnpVIGP7yOFqGRbP6W+YQD4e7JfczhKdirwezs0zS5
/XvKj36WG6Nauy2HXwj5BUa7kS7Zwi4b1+2C9D1W9qslGYj4Pn5pAjAXhBpP7tu5evVNOk1HS8/j
LC2oZel2hqtTfarNSaNsaPiLhzTb56YXz8LRMW8M4HQZXf035u3YRMPq4+0TZn7odKdPjEXmMM0w
yhVobm8QprNodIDRpG6m4kVLHbC8mjzW+LfPq+R/vWaruRs3PPEZ6SfR5hEyxV97vtpKasuboPw+
K0PTQIZZ5rsdKGLlfK16Fn6bXkYVNK9r61Q/zcSibViBnLwSTMNEvcfMldh+7cZWTyQCcSJC/7Zw
i90qcIJnYXBTsFrm3HPDHiOmKPp33s/ThR6ey28d9ZsvCNLlGa9uVjDUzyTZ559WLoadyObpCsnc
v8zUFCdvMVD82f7UQos+jzsD44LwgdcK04RSVjjeLZi9BQqZKd5aCqpPpZgerLBLL5OALpq3rv9T
Sif/srF//51r6JACM1TkbtSXZmpXu6Bk/SssReU+WWvvfbtduYaLXRQPlVYGeejnTXYAspq9S2C+
CP8pSrxGJOnL6vR1xMTHOqLBp196kJd3Aa1sD39Q/trcoorrxvsfe2fWGzeS7fmv0rjPzR7uy2Du
AEPmvompXXohJFnivu/89PNLd02VnG1JaAH34QIDGFV2Wg4yyYgTJ875L3iOlQrgpFhttpFAJaTO
Trg3dfJHivmdaLcCRVwx5MYFTYhe8GAcrjUzaXddIVWbMVeKTZhN7P4KmyAcYAMmlKTOYNMMsBYy
3MPGsXntgyHa9mobvfQd8kZDXIHHUjUNzufUnswIEb6P55MScUxvgUc+Yx6FXxiGIOUytKjWYkLY
P0mJFf6owviSxG9Y1agunDRc8hf4AfUWz+547YUGYCpLH9XT5mqKJWzZLngyyxypLwsMkFWbIJDA
EW9MymAO4RQggAeto4Z85GTNabPXB2XdwxV65AAQvFoATG8wJlGCpZBa2kbEemS0LepVzokeZoGt
TP1rP+qBSTSSYK0U1GJno8EVkR8zacj2w5Kjfb4fZChPQzVRDDRaHXqTbtDrTLW1MMYVpPNsauYc
X4wrqYzoncL685VeeqplS70tJL1ZIRusOL4eBtdSmFM0GGqNEnFMSafMA8B/hd/xQFt1cE+oexZ8
N8agSrrBbkNtwpmXbgP+UWPP0cLbEOhl6paydxGCQ30TzJLaSoM5IF3eHrpXWYbMbWmYGsqSZhf8
CLVMXSlYsC5kUOn0wqxsJUU+YrksIZJsSx82JQuU5KdN43V1OplRjhk3WlV2L54lezd+oGUaFXK6
pTT6yx+VOmHTHAAWlDEOnWniKF2qki+A+TQNRxp95+95R1t7LCdr2ShpdNEbndJjGytOs5JC9rXR
4l4Q0HVY9XL0Az420hwGcYyijEwe6XkBOvxiaAXzSaAYKUciPisy4B+QmKVXbth/5KMCUixdaVKo
3uhlm9yTuphOKZrV7O9ABawqFwN/1aIRs0oLpXmLJvBNIMyJk2mOeSrACQA9yJ3MEe8HPNd607wt
h8yhFCMss4AKXQ1gflbglU1BbHqtAFEcdCsDONunPf2zFoM0XFMlpVzDDwEORws6mccmRnmENBrz
aaMW9Nvps8k2kifyTtQwgB5jQd1V/enwHcfg6PwxW0WNEnI+9+l2mYiK3U1GQduYSejR2S2SI4nE
3qTw/gxwTr7Umji+DZtQMueFAbZhUMCURgoselwDYUqC2pt1GUujbvzwKh2Eez0hdWyqRN5AIQ9o
tVf1zTAFA7SZVD36ULU2WaXmM9QtZZh6qej+XWk6y4hUWmb1JMWOUgrWooBRv0C5NgSwAdA6km7Y
mcA/NCeuCbbyrWhX2slmUiibF9/3wlkixVBWlCKdRpxfmVuGIVePxIVszmEFE+ZiVGbtmMqF/XdV
C03YoooFN6ktFuxa0lGhT7yTtcDcB4LX3UG9KG58kEizvzd1oJuBkgSrARykG3mhci3oYzyX1Khf
hhxQ0CSmzPj/SePgWn78538gaPYZaXz/9PKU/+3q/1z+x99esyZ892/+yRknlv5DFxXlT9I4nO1/
csZPf4MiJfiok9ggDjpch3pIE/znf8jyP1DnFI2TzDLEDvkkH13n7R9/JSEbq4qSggOAjtLev8MZ
P/M7E7iKoeIHc26H4MeDWZTWqfraqbTUDgCObwZl3/uQAGgganO59+5ayCHbJtvFlvKFdpnCF3jH
VP/rumc6HmKg1g3c3W7bjYup3STSldjnh8y/wYVzJXJ0udCaCqQiVEBfn9UG552cctS8VS/LhjYc
+IsE5tD0KoJxbpNsbo0F2edFD2q1V82VYeVLM35oY2jJSMionJmG53fv9w95hL9lbermIbwJXsZP
Qf2/aPZ/3fyZrJZhtV0a+UG3jcP1IL5G2nMSPkrKXB0TJ8oetGFRFi8Z1Nfh0AH+WWHFN/UusiW2
NRys0e2tiiP/QXgIn/lTSk6fT6tJ3knybt8ImzKFQn0D4t6u0oWsbPA46n0nwwp42OSPeDmr4yyi
XbzOV/iY7LPHmg6lrS7EWbmoluOKZtesmNXzdo6h+wzD091kc8ad+3NzFjqCA+1lnl0I9rNhp3Y9
h1IX7KId0HrKKTkwdUt1DHkhJ9dyf4DAGZVrT3rQi0OS3EBbTcW5odzE0GF7cd4ndxbMtbgGsYDP
7KjNkhZww4VYLEx/0SmzMdk81hxpNie2fnhRgMe+FBTHqFcn7DrI3Xyh1TTuvEMzWtBx4OhR2D/G
sH4otnmOoa+S6poL4ojbVNJMqnWn8BYRx69y16cHtbkts008rhRtJRUrPVhBex86t2zJeTckWmK3
VjqMyEaO9nZLdSZfxPxCqBT6S9B7Nt15Wt7pSlTnxXMwa2/wpNbiywAizh5LYRVr9XlizbTL+lR7
tov5UDjNrQBaru7sZoSKcmFVC35JmzyYSRhul4CUw4de121oqd2T+iKCCABG7WQGUgv0m5G/Alo9
YzQmjHQJBNbzGrvARPcl9y7MZzVIHrJlzYOt9bVAEnAV0nNoFqUl3XFctUX/UHvLsb6u09KZAJ1A
yp55nE+ArdfCPmxnUr5NY88ZwycdQ2vfqZaJNuM5BXPYD4JmU0JTwNUm5HVbeifK7cR/gCZGi3Q2
autwvMU1EHPeg65vGusW9+NyIS+6eb1W5skmuYEctsFueaEtxDm9d8/B2yJ+zsKvhHB+FbL4Y4Uh
jHwuVKrTd2hMq90KV4nrbcqNtAoulIO2VzbZYThkm2wvuekXsio/3TH/ZT1ztTOBGGylMSqNuVq2
a2/LQ+XSNHoMrmDQzqNDdUgfxqtsXu3NQ/7dK56JxciQnCeY3O1WuhA33ka/ndblMriI9/rOvNA2
yUHc6Sv5zjwo158HLcRGTs/ud9/y9KzfqcZ0Sd9Kg6S1W+WiLB3AOaQpkO+lO+sQboa1vkmuQRUE
nZ3ejhtpXa5QgljEK5bAplq0Gz5b0NteA7ncWS9wFHaV21wAztpmbhjS5V4k9Srw9g2IFImCxAzM
iT8rJUC2C2jAvgyFywE9Sn2ag6XROGU6D2SQ53ZO7rqnbE72ljn9MRwQpcVCxMaloo0cAGFznfMX
7QNnd8gXR6NGYXDRjvSlHO0e1gEkZ9bcrumOYuWI5aJolpq+kuqNf7D6rVfvkhPA1k44pr6BeqfZ
VN/CcR7fhhQdADvKbf1NzwEs2umSLuZehGOMb8lTeVkerO11vVSQiqDuIjlkuvEeej0AQUyr78Ha
jO4o2B5NNzvUnJZLrrnAxZTbkm3No9IxZwVWQ9EM0olKKElmRrNq/YUpg+XatOUrTCkUT96s+7h+
SYqHRrmVszf4o5XBAXg1vMj7fis8xNi1Q71VZ9iN6ZuCtJ1E8lV8jvbKOnyrOXyAfXrxn6eH3gBa
R3XChnLhisfbsCRobYf4kQaJn85gNwn6it9AYoa56SUr0CT8pmjmTIj6zWjt6SU8jPNw5a/KW6U8
WuppH1FAeNjWqt6OW6AV/Z1+KV6Kx2QdXCv37Ty2QXuxJJN9vmqdikXUzH5UjjzTF/HMv7Bcnr7U
Ex4XVuNADuiYK/KsIPaGNkyfWbKIl9lK2wNFtymELeRjj8G8g7iFXc7jQ146KC3susWwsC7Et8Dd
0k23KwfwnK3ZPZePHGOd3GP0ftHe6gmTz8YnHSGVeb9n01sbc28R2uaGr1isLRuAIGB4hDpeATkX
d+OFdPAfa9pg1DIVYvItEug2IMvAZ2rmNtrrY/Ysvlrb8rJ4qDCud0p+xeB+ltU0q+qVCT93zvSE
DYHIjeO/iYssm4c3yVYXhAW8FTNbNnAEfCe4kMrRzm80hEqmGQPAQ2qRQLwUxyszWShH0TV7ttJL
jXPEJRYKx+opOmjH8l46jhfmTpgToedk/PPSoTo+a2wQifa17vir/FK459i5Oz1MwQkcb/MIjJ6f
jhalk82yRbCI94ZT2A+SQ937Wl80S8S9VuXiYXBehrm5GHfxD4gm4UPzFLrJwbtq7ztYy3wlysQu
TC3fPo2m2tJm2rBnzQKnp/z/FCtLxE6iDL7cTKaFwEn8GchYNgPFim6Mvu1ASRYjvRowGPTeJtIL
Wx8vmXcDezCobpVszuY8t8gWHaQcW/0RAba+B0lrZFtkd5Aa6LDWmZwisfVFfVXsddiS4zJmyc6E
Zb47od6W6Q7xBIw17HinzYWDfwyF2/zRWDQ7qvtDC7Bk1r/1pVNY65GJL+8FVC+VhYi6hrIYrAUF
Lq124kfo9Ct1oywisiV9Ld1Jd8pKnTdrVbPNZVKv6U4epnV7KA/6Jr0VtpPbH7sXWbOHalUHTlXO
WJE1csDM5BKBFDt6AcWbHmXdBokp4PUZLEsTTex1KDo/1YRmobUz421bQjgHknLUlFVVb6fGlemY
URVDUKbRbCOZyZProfUwzqflIM37YVPcZVfx1t82uzre5MWtLD0UxjMiFLpwZ9z7U/xQi8aqRDsg
FAMHDZr62h/fBBAC0Ty6SY7J0FzXGWA1RE9O1D7Q8OIpUvaraD9ENgkqnuO6OR8p2HX0Mezgh3Df
XXeuddclRerQD33M5XpnWAu9kGdCLKd8GV485ZvX9NV8MC5lV3THi3SiYEO+l9jeS/PkPzSX3RH+
Xe8mfbMUdUDMgCeHYhYgA5DLVBrKVQKML3z0kyWEGxu14bYAr+bk4Y1arYN4nWS4zOR2dZmh2tJc
ma/ND7rKZM3gDOJu1x6aC/VBvyLJacd7VdDXRgOCfZDXEtTMkRgBkXd8CsML5OTBGljyCsqSegki
xNt22YqGTnFl3ordc1z/GKW1cJ/eNvfqUWTGwf4vc6DlyQb5AutZbmdY4uU8H5Y4ghBF4BTd7dQu
vAzssi2VPEOyT4ghRjfsClJhFAf2Vv1DoeGKoR7w+H6eUglR1sFNgd5TXkK7u1Nnxl7rZ1QGQsI2
QRbWRbjUrcsU5r23VRq3lBaFctEC0hLn1ZbsGZaevgPjelFeeQsPIYFbjap1NUtKJ22dbHQK9OwB
WxWkevTs7AK0BImoD1d+K1JWS+eISQzdDTWKaRk6IkIrJIq2twNwfPRefHApKIgxbEGjMX3QofwH
gLRH1JnWnbrArx26Fllm7y9FBTi3rRAg6IK/otYR1EtNupyso9bAZ0Lm5/ROo7cOlqsr75ojSgty
sQqqJ0XZJt4uVZ8tFZYprc11beL3cyFVNyEaLuhcUflZxQ2gc6pUs2hwPKps0hYCw5A8AyGnt8z2
rKd2htlafJsOyFwNP0Lvmm3TIIFpFsLFeEtsPBqNXbPqha3SHrT2EB/VeXgZP2kXxb2SP1IzK2w0
fa7yC+XGm8CGN7cRdd11PRsupUeXmDRvnOIGpadyXpSctAIAFgPLbJVhS87uBNkGkg3gaEQl+oZy
OnUuQMfSXRtl1O0lW+w6R1yP7HrLaR67IOOTcTU++/lRvtKsedrFDjwjWpnX7VXAaECf76S9eF26
EA4KeM7jnFPHEFCRtodj/6KMhAmqT0Da5l0CNd2pnHbBhIxf8rm2QzlFvTOuzUXtoogULXMPFQNn
bOz4qnmEgRaKC0FeWsXWUK+rYovvDRLmBgCtGYIs0Sqdlc90M5Ibg915215lx+RVAK2wZ4b7pp2T
h9Eeeg7fot3wgL58ptr6TbCL7zzIYvTjbYiYEgjByJ5+lHcWOZnvwBchsZHlVWnAd3MwjxECu1qI
l7xmU3Sod/49HE30WdGT34Ye/FCBYCS2yko3oyOlO0e9CUzIAXb8qkczC20Y8RDVewGFBQqmHJfq
+lYe4NrbBUiJDhR/Bkp5Joo9XQOwJ8KDVD4hFkefN90n6jjnOG1J930FdzJ/+68qjx2eujB7y/8b
qClSezKA3r07h/yLouJF3VR597erIIxzZBX/9j/++u26Tp6yH++LZn+O90fhTNX/YVFiNpHCRi8a
TdQ/C2f8zcm+mAIZ3RdTVTi3/VE4Q2wRVy30VSQJ8XuMnPhHfxTO+CuDKjlCT6quIoCGef3//l8v
w//0X/M/ij7/FMH868+/FoFOWop/HacMvBRUVWU8+eQoSoXv7Ciny16S+1k43QildIe+36YKsmML
R95mholOpClbiVoIA23l2EPEJclf1XG88sz8tlW0vZQKCJ/U8g5TGDhWlx7MWr8pnD7DqibBKQeg
kFOeKL6w55ArQ3K5y5H+gfi9RiLgaqzio9VnqCeyw5Xjo5mDKzS96zFEVjXVYU1aEyARS6OFlOev
CMhmdhSRSIGPulYi6SpFxDHUhRXyAyBBqMazAetvUm9etI2yG2RjbUrGdW4I15w1L7wUvRHoF3QU
UDwQVtWQPqRp9JzlFh1ZJffoW3ihk8b5awWwHYoBnbeGLpmtgkelBmSUtH7lDS2zxuny8THPMBnE
De1BUBIOJRERHdGTZ18arlSDH64krXO0Wpn1XQeuWMlvzR6UYNGaF0CKSLUklFTk5lKohVUk1Ys+
NW7rE90/sEpSTur1quqtLMymafLX0O7V/sqPQ8ALk7yxRu9N7uF+nsiQQgeZ2oIf6AzdCOcCqIxj
5uLCtDTuGfU7O47r0ikb8sYuIp8zSMrgGgMuK2/5tyiWmcZq1A2GzZVFYp7kMGhaoVNjHIK8S+de
iLyNGXH8Ts3yNUq4dUsAKdwFwHUMldxn8GXgmhVvYqrL28if7iALz0dRuNATcZtEHtnjRAmtF1+0
HLsHc6CJKcmSduJNX0qtfi1a7UHQrum+vgJxduHkPWQSmup1nb36JeHVMheRRR8SvbbXKa2AL5oq
R2CDim+SRJ0D8T85CUtZqyEa76xI2Y3R8AjhlkKpcUgMwbI1RXhr2c+TfLpC8Y2scqwLYMNCONdG
a6UK6BEUIHQIusJcizhIS8JK6kRyxvI2lrS1ZuS3CbJP3tTuRzm7lNCvcvo8vfWm8Uq2En8mCGBp
Ep2DWK6ApwG5mJUx2crUwDgIum7Wydp9ZwKrlz1vJcZcJ1B3lhxMyE5nxayMqtdY4g1XaNoF8bGz
vDkCBoBAgpXHm68AoqXRsMKRaW5G6V4KT6/AM4+DSqnR7Kq5UXtzwSTViyrMJ4xyiT4WQLy+A0fo
XSgRsiissQchapbcHlvb+CZLAOJlAewf54tCdsBmP2CX+9gjK4NWyq7tkyMqHYnT9wleDK11Xfbq
S9EpG5BWi8bS1kWT/ry9XjOvM1F4iwN1YyTGGjc6hPt6aadawTPmkdeSIm2RgThVltVNIsYrSyku
MQW9EkthpUXpajRP7W01eA6E4lKUh8cslH0bytlFXyobTE3x7Jgeo1xfgyp57LP0dSjkba/Bv30X
6n9TJ5d+rfH/ESFR/EdMmn0CqDoR9F3hidpaqAE/mW4yMxYRkSvuAXICi80ilG38l37IdhGU2wmD
Pb+p76MUkn6vL764i9/FaQ37SEuTDHgwxuku393FidNdQupBGdJE5ELxYYEVMSywTgAJUjzoQrqK
ivQR69htMXobYGRH2Q/fkIj/L9NV3ocvqC3mb81/gyyA+fbuhfxLBnA4NbT+ts2r16f3e/3Pf/XH
Pq+I/0D0H8tsXQTAgV/cn/u8rP6D98WGbogIsv/czP/a5zFPMxA5lUErnAy7/tznFeMfuqFLZAEn
H0eD//47+/yvktv/LESbCg6uv86avgsBBcOqvLQM0N+l70vLwJzEL+rcH4z+L0ZjuieKNczXYxZp
DykdW46U0xcT/6Oxz4ratdSaogwC9pLO+gVyCiZbpaF9c/DzJQ1AtkzlzjtmSfRY6LIMVB+9zHcz
5DeB46M7ZyK8X6lKV4Mz9rjzugcHBYtii16m8kVU+lWu/c8XKp4+fxcGLG1SAfcm/iXwXm/e9kL+
lGSihTJrKq+/d/+n7/XuEj1XEKaJS0hjO2zzPl4Yieh9YSz80cM5k/Y2CwvNusj0jlOCyKOnqrdD
I7Lm/sdZkvs+qf3o2ZyFyBo63TSGoXU0Oo5ycQUgC/hI4JiB+MW8OU2+v5Lmv54+y/X9o4FNPEwZ
4q5H3yimfdIXxarSagnKRtgA9zipLEntsyDCDv78K330uM7WL+ZtytAApT5GLUU7BFBAGKvjF3Pp
94PTOPr122AbmmWYAhlH0ddR4u4SJ6+0u89v/KQY/5tHhd/tr4PHIH9bo25hAJbSXOY4D4EW7aO1
3Nya001eIUcMDi2+iBF6QhsXdZdV0r54HmUu2qnr3HpB6eCLLyqflt6/vjd8Zn69GbCqtTrR8Dy2
HrVBBGAnfyugxxztdXCamvIMlcIegOx38roz7w2QrhlLNinBIom71EIs8Z//K8mn+JkUXl3QGfRN
xrmQv52Uur94bB/d6VnwAN7kpQP54RFW3lpRnikdUDVZANnfImgq0VhIqUUJUDCnEheswkHEnZIJ
RZvMgsZWOp/fB7vM75/YWZxBRirCy3Gkn5SeRNosZJGQrkqbJSbPHQptPITehLhwRI1CygfgXLuc
tphEtRjxDBi/9tA0K344jheID9qUrj6/M+P3qxyzgl/fJVTyGBWiIjyW6ADYcmWse0SQzVJ1YgU9
jyYRnb7CLyYoiitJSND3qrvs6GnRLen2rhbLt7CwdmGR3ltKeIm5+b616E/X/o1Qt6DA6CBLw6YH
UFUF4xYrgr3RUp0ZghqXFuUGotJznIqzHhytk0nDY8nBKEjKGbTVbStAESSfr8xog2neQW+GK/KC
jSh6y7Y1yOQ51wni5vTEQswFgNwe6g5HLlU6RkL9GGZoCxSSiMpRubK6ahmEyTHUT81EAe2+BM3q
JLnthX6RDDF2dREkkJ7WdjJstLDYoKG8rLtyC3D/oEjZZZIUC7+L0YprPReqxLeiIJ5Rv74BqU99
hE9jangdG1wwDAPtEOQb2kRO92KdqXCuKJx6yEl+/s4/ClSnSfpuR6oH0NraCJYV5uhCDvEypvn6
vaHPInrUo/ZqAU9z1Z4JMTWAHori4XtjnwVvNU9jUy+U0i3RK7QD3TuYZnj5+dgfrIJzs9xOgGFd
GFrp0kGnCz7CLj5GcMkuADBb6feeu3kWw9HvGA3VH2t37K1jqyabSIzdz+//g1dqnkVko6olC5Xp
ElEjgaZtkl+2kaXOPh/8o4dzFkQFbTCFSPFrtGPN3hG0GLxKHYvLuBH/PdfA/5cJqObp0u+m5KCZ
VlGinOQiQuxOggDVX8++8uT56OGcPn83eIvvKRKVU+UCrNVsS/OrVV/FwbdyCtU8W76DOUS1qSaU
0IfkxI6wdd1//fzBf3TjZws1tYKRPl1buRJyYYCwJ1cVleKLPemjwc+WqmEKSdP1hJ3Ekyjsc+dO
lhrfW6s/sXLvHnmkCFl+gkC78WC9TAno3DwUv8iFPrhx4yzPSuRqjNQ8bNy0NpdZhZxULaFP9a1H
bvzLGh3rMjYZXLa8BWDmCVW9epx9b/CzVeppQ4XmrUmUKatg1emKNos83GY+H/2DFPHcKTLtIARh
btK4wONbGw+WRZfEV5TJthC13nDq22QNCjUaBIR/ywrzz1X7M6d495ZrXR8nMT49rCJ+Yz45SoaM
zOff5qO3fPr83dhWbvhxD13clauCaE/Twc5VdfX54B/lY8bZom3k0PRR0SvcrjGyJwSKhIfJmGi3
dZ45n8pBhA9ZwbLLSvlgGhbYhHL0gPvQsiRlKC+yTvMWk3Hi5U26ckhoPdhZEYOmw4EYBOrY7yDt
/YghasESBN33+X1/9FDOAgKcc2MYBLFxC9N89QcRVH33lX3faYb/Jqk3zuKBB8+rsuD2u7IRC6tU
qwzUq41bETEUvU+A8aDMN08KsV5/77ucbedT06dWBvLdHRLEmXATpp8K6Opbg+tnMcKQEXmsWoGt
dgSOKFQ/O7vE5s9H/2BDPDerkxShnJJ2bFz0X08GTlq6VfsmndWtJH1vQ9fPQkUbaVD89LhyA+SA
7GbQ1bmhA3n5/At8MI/0sx3dK5WiCQezdo1mlCFk1T/0ESTW54OfeWL/GRbOzUdxoxrTEJaga0mW
uhabXNoi0/diyEgoK2UxzaOhQ0LRDOL9CPMHEp5SzpMAntHnN/DRtzt9/i505EZClNWryp3S+jIv
qm2bWW/fG/osbuRCpFZV2jRublCpF9Uf0P1+fD60flrEv1mAPz9/d9tIeCitd7JWivKhXYMM02Gp
IKKmNwLdfR/R3FkRwbuKI+NODwJ11pdSiRjkIG4EzNrog6AJd3JKmxu91V4ZaSbsUcTyFr2V5pxu
RgEGsAceJQWUSf+8Wk6ynsyzQrSWSaBdl52XzqQJ8DBeTjJ6ClNpB2agQbxH972T6EU0CZI21tAr
CxNDIQdV0RLBGq1YB4gm2g2WIwfBgi0E/6+epfJk3seQXTn5ecFCGWP5Kh+H5t6L+xEwtlbMoMOM
89EEET3WkSP2RjQb47qwpx7JZtPQxWWvW/dGh5VQj6yhPVVAMMKhex5CVGTLNPzmbqOdLYi6F5Jx
HBDOgkUcz8YxpiHYpF9Eug825nP7VQiiptrFXeFi/JLSJbJQzhKzVygg1BwAyqM2XIDOkSJOHpDA
/S8S04+i1FlAx01ZrX1RL1xCebBGuy23BSst14PcfXGFjxbaWQiXgUnEuilCZq+8nZBCRM5lGsZf
rIffLwftLITHNGK9TlSRq8fem/ZthTSEZQhUDkAXSaMQf/F2PvgS2lnGN0xxWuD6Wrt1UV60lfco
Zvn151/hgzegnQXxIYxRbaDR5PZBqkDeV9LLTJywGNHpfH1+iY/u/vT5u6AxTmWcGeFYuLio7fpi
/BHF5t3nQ39092exripGOep9cqQqCeVt0yJLNCLxsNc4HH/xjj+6xCkUvrv7VpFjA9s1HfiSiDUP
RjpQEKoCXJo5fKtCrp5oW79cQsBorRpl3dXhl8IrHm8iq/+3HHL/3Oi0s/k/GToGxAVjCwnAzTaq
9kX9vcq+qp5PfyQ+fJ3ulxslTqUtg28ehs/dfI3YFEYN3XU36Zp1avVPvmJ9L2cBSvPLo5aHQS+r
WtRdI7TQV/AQL456MIifT8cPZrp6FqIrS5i8EfCFWwYSoo/5oDqjFGy+N/hpgr6biEo/dBhoprqr
CXk0q5Lm4I3AVT4f/PT9f7Oxq2drtEJRVW4RtHBLsSsOvUcjxbdQBGstCbMNS+3t0kAv7vOLfbCk
1LNVKypmheODornmUA6OFSFnZJqVcECrJFt8fomP3sTZqhUsK0aSStLcvgCmoZe3gmy9fm/os9WK
hOEoF9XISy6BuOJQi6uYhgjB90Y/W6+mjmZb1LXc+Oh1wHOyqy6QvreNnBBw72dQHCBDii5J5WYw
SAAcnJzi1PvP71s+3eBvZtAJ2vZ+cAzXzSDCMNgdol3WGEvRjIG7LuTs2gu8WY2ueKjNRGk5pK+y
8pwod6I6bRUQYGCOTn8qN+EUA6n4Iu79liKFM/g5yk0NBvR2o9Rwcd846Zk6aGhCdkOIzkJgyNvR
qFDbC6OM1nF3yDIEnDziY6kuMbOAQEgTowQJ+/nD+WA2KmdxoY8iIHF6krskB4s80RQEEaP2m4Of
xYVMbcKCo2Tueqa2x5Zq08vCV5H4ozaacvpG74JOgJEX6rRm6ppt07+gXo5/SeE/UZwPFxC7qYGW
2rgeQoiIXnetSgU4a9G8HMZJcQoNMxsMMnCVitFZ73T6VnknhTOlkPuLTlIRYq75uboBhJbnxUNY
I0KTDvIjzYa9ckJ+fe/xn8WbQWm4Fa/KXHT13mQZwVXLRE7j88FP7/B3817+9QlNaa6X6AOmbjnA
JhpB7CMtUmGikT7Jfv/NlXsWc3o6SGEHBMs1/OGpRWNR728/v/2PpuZZvEHsBcMmJBlcbwC8bUXQ
7kFafj62/EGgl88CTtgEUxlMQ+K29CzXwTBJV4WSR3tZwLiiwP8F14wavUHLLKtZ4wvwJJUGOetW
wXGxL5JFj2zSDDcu/TkI825nKpm48ENKhw0nQbAQ0rUmD/LCa/pXKJFov/fgsGYpKmOLNPxeR16V
zyKbn+D92GYdD79BYl0Olpwovhft5bN0BPWgTEkqP3ZZRUsUjW+1JvkiIH/wYn+u6Hcr1zA1Tq5J
E7uxmb1aKO1K+heh9aORzwKO2A+SIbZ55PqVBg+j1qt5INTLz+fMR4OfPn9325pRgT2d+tBFKS2d
Sz7+FNjZfbVYTyir361W+SwUKJmgFRNCSW5qLDq8CchqKI4ds3ZNyz3VwJBEiKTnT8ppaw9RncHn
R0WVUV6f2iaxNEFB1mYoy1I/uDXVYKEhtu5DOfJ6iD7SFesUXazr+IShLe4ANpAj48AiX3ldCUwf
Bdp23Zj3PZ9iovnPy0q+4Xzv4Z3Fol4UZASVksQdJvEZYQSnPsmsfG/ssxBEN1qKlDiH8dHl9MqH
RR7K33znZzEotGJfF+Isdr3S38HNuija78XNn1CVd7MJ/cII89z0FDcp+ZiYyPpDcvOtB/Iz8Xg3
dkKACZDQTF1NX3sq/P3vPehz8GmeJpnU60PsKkjuIN2Y+msEbIzvJcbSWSoSe5jet0LL6HmJk3F7
T13u7nsP5CwuZHmZxmmFr7I4xXBK27hYCghnzb43+llgCLTc1IcONfYJIaBZnccH1ZOtbw5+FhaK
XNZxgWwjd0z8O0kPUF07WR98787PVqU39aaCOB78syKLFz4CQ4qRf/N1nq3KWBXBv5HVuhLo7nnX
m2RcFkZH37vzs4U5UXXysTpJ8TRQMSDPnrH0/KoVKP1sRfwmczrHknp+EcetnoWuKAtLAvGOZa/p
t8RarTTXYlIh3r+uh/UpRoOinwfNHT5Qc3mUndGfML/jiJ0KRx+bKgUR+CpN7R6GYnzNCAmFYSXR
djKj6CiQKnq7ovZrq+m4VqQdKm2zWGGS5nc5p0+d2K7EWJg3FSxnlwBeZNoqb9eduDiF6tr4v5yd
15LcuLZgv4gRJED7mt6V93phlKQqgt4BdF8/K++83NH0OYrop45QS1WZNMDGNmsxeGgzfGaOC48F
swxH9o9WKsyZP6a6DtadvuF/itwlQICcEc4/w/i3Hb44MTgB947D7oXNQC7h7246Br7asPpb3KwQ
1HCbqeu2UDNMi+pvz29vA/3kJS0zmMcibR6z8pjzfSz1Fc8N9/dXb9Cv8Hv4kQ65YMh+zNDDvj+G
MEH4HJ4z0bl1lR/838vYg9bumHlmvJFf3wD5KwcUrLss/jJDs+OCsJsNdnOKC3djUht1XQyLsT1p
exchm+TLXve4OXCwwRZ3tYMSaGrf4ohOy+ZNeMd8TC6GY41TXrl7/hufISG/koC1Fs571zM9XXkf
IEPPcQWwvK1QaIMCS8Bq6RvhXwIKSIpRY58MqumLdYJma1oEXW/mcL2EzsRcUns09s50PrDUndYf
OLdW9jifwRluCtAyAIHzBm6XsxLmPcx9rN4RXlIYM/8yqWD/EQiqkXJvhLXtvs8SBvZj7we4z79s
3deI759ehuuf/6/dJEHhBxmZY0Sgx2f8ryMVKKzWEg8o48FKw6EHAP2vXutr3/r//l1hDcF7oCfk
PlfJZfDqFzfx/8IJua7G//Q1/tgDEJ7CpzR9fu8b5R5BjyJQnJi9/Hcf/I89oDFT5GNy4hxt1e/l
CHlel3/Jwf4jV4p8gf3HFtBStPa8Uab3Fc++Yj7V6cYTL5gyHqDm3TXi6fMH/HV6UAe1OLeM1v73
b/Wfbv0f+wMD7VUxZXF2H8rim5qXdR9HKD1KP8y/ZepFtyE4tb/sRf/xa/6xYXRz7PrN4qf3oRu1
5zGCwVn1scS+nJL+MNZ0U6HmXScARqGvYp7jnXSiY4O8Hia6Y44gZp2/bC//6Yv/sb0EPvNzXVFW
gKbq5oZ5iOIWSVrxntpuxKo5J1uogv2/enbkn63PIH9df5mz6t6bxk8mvd7LOfn87zfw+v7//w+9
/LPxudCSqTSaWO6dJPdYn4MEPDsMyCsD8GjnXXSwogKckyPqf3UEY0Tp/32DgZ7OOGHy4l5UzL/R
4EK1sfh3hUYZ/bk8BJ4oPYql9/lYf1TQZktb/PjvV+qflwcZ/bE8SNX1Vuia4v4qaEcy+IN8518e
pv/0o/9YG2Zj5TpzRXavA/s17jOEH8z9/7uP/cfaUGd9pxHmFNh87DdM4bui1X8J4P7n5PlPD88f
b7/DVK0pIje97wJRnqbZBjTsle5zD219qzKRAuBgAGza1lYrrvbRB7h4zKNHXpltlEmdfV0rgYPd
AvMwtwOMjRphLSjuDUkF59Ch+EVXkEC24UtsRuFUOQwj/EZ/uTbXleOfvsCfK0o/D6PTROreYIXP
PZgMrCQQsbGSh6upeiCemWmo4D92j40UQMs11Br9Nw9ueObdXyOqhUEidvV+uRc5Ut1TBg+oyPI9
f8ahWvvlNmemn2gNAdD2GjoMYby+Rlup/FHmj+bqj3apyfco14bfNhgY85d94T89Vn+sUX4Z2I2X
8e0IfNN57/ztJROgEf/5wv3Z0NtFdTeSHc3uC6dRT3PagD2g9vri+mN4GBgl3YbYFra5A8DOGYtk
X1nA3ikzh3LvhDaUThSVRDgQJiKmdsWaNovyNReKfIXVuwkDtg5sk37sbscuJeldA3gbggwirmHo
lMLacDvVXn6RjLIzm+HpQzWIGvazr52dbsb8POqqX3dJKU521xCJgPMfdoqeQ+6Qa72EdfRoF/bG
m5w7pYGUyEkyDIz+dqUXSHFB0QBjUM3V5FgFDAJXA3LINJUXS0WYt/A77GD/yhd3dJcdY7X5VhZW
+m2ZMfvEKOZ/DfXQfKkm6+8WaM/o6SIsE4iEd7RwM8psHPMWdwjUeUMCkFoBULgGQXWaTfYlpokf
xstUHGVmhZtaYi5yvJ+ZkvM2Bmq99vwCXalW04k+uwDmkMguDBMl+7xtP9OwG1bNOLg3oVt+uVIk
r2pRH1HdFG+4472zK0Daja7b7zwbroxdZjR+VHIc7iq70PtRT4bRauNvChpUgN6lwcntmf+mt4JI
dVysdVmnr0XaNbeZBSLeKuL2lTMRyL0obPxPt3Xcu0x3D2zXa20p9zC3Lv6RQlcrx9YzSEDj8Beo
So81qL+sqfNtEQTJXZz36V3KkC6HcA1DMIWWPl21VTnLyFxi7xvKWWywbQ3r3O77JysLeE8b95vG
IXcfiqS648fS6dFZL6agoTpPJroEB1D8p3RI5+O8pDFQ6sy3fmLQEBtZGYbg+1QfpANVJFmk2aVl
IDY90MlDklfOMXMd7g54YQxQek6OdlUEe1+W04eN5W7D6Ht0zKrJBmpFD1YxA1Ua6hQTT+d791Zo
qp9XqTZT4TQE7aDJZqfYz5IV/d1EZcE8PxdVgfDVthT5fVQAzBIXPlPpHWsr7WM4K4wGteGjSAEw
44B+ZnJejgUcuGy5ROyhD53Gx6n9uIb/XMifbuJCx5J5XP/M8fntIgsjtGNsGwiJCDczg/C3dQhp
jEOGfCuZ+Ie+bMX6MytkcKzGJtn2M6SZTNmYyYUZ+m9ENTyhtZ2fQubtPnH5Dmt35nRpBhBzs2Pl
e9PCZB/8JIPxhISADC78X6+JitVgJn1Y0A4cO6TXn7HXeadmDGB110Uz8UZo9zQGOEy6gQOv4Ugl
gdlp8e7hdmDO/Nh1o9qUkz8e2jRYGJWJIjwiCjYhwAWwS6m8cRYTQgWYo/RkeDEJPQs0JlD9H1Tf
RNuE3WRvj2HfbjMdlK/OUMmLZ7ndvk6h6bQ+3vFVFBTyy8sxl64zaZsdDSb9uTOka0icps6tUlEe
Hwan8mdO1VN+XqS3WGRJM+cYYti6C1vYhlsRCXpHPa98HSsPjBwTNS+6vzojPdnWsLdUOG0jpwSp
VaNORTZVM0C1KGagV2iTlyfsK/56asfld+8tTKyAIp79jfYme95hBGAIIQxLh+bX0GL7EW7dP0i/
SQx94JP+lVlYQfhBnnk1UU5SK+/Gb/ArLB4ZWEK6zYQ0D+HS+9tBiBJVdlT0G+O2I/rUFnfvFJfZ
elQLo4OxaW5bUQ77Rddy6zWG6So36MvNkojqlKVioWbBt6mUA1CilxCYxpBpn1nJS7n0+tz2KPPK
uiOJWYe23i7YdTEgTsk2qkbzYJMg3EyZb297TVdbPozROq0kpD5cHhgfgvor03r57OmNgyK6xKty
TNcQq+AQwVRcqkszirpejQtNZRUP/LQacys4ZL0Rm8DCOjf7Eczs1BsBHA2+gItPLe1nOLRMMo22
dy8Tx0cPGI7uhtkCZukaLXbSQ4gSJAOuYiG7rfEMeAtfeFswEsvaGRLi1x4XWaOgEYTAwTsAc732
b52+Flecuf6hR23eRrOMl4RWXIg7eIG2Og7zJ+Qc8QPG1oGsSWdjkmqgNxgRKUiCMVNZ0DtsaEsZ
NRt07ji1ogLnTeo7n3L29M8Z+Q4D/U57q3EZEKon5cmdpuoo1UQGwakCmHm8R73XNuDqpX/nz2kP
qc2vCW9m6vJVjJJadUO1zwUoYjsqK4gqXXVQYK9vG0Rk35nyGdObpruwj4lb0l7e8a0kvPJp/Irj
eX4YXFB8uomGn2XmhrtlHqw3F379EQCD/DAllvRBIOzCQcfahucbO6L9w0mzX3YZ3KmsdCGxOPKh
qAEGu/PQMv9qxl1axE+jYAMoXSBoYV8hmY8AMvohHgs3mMzGGO9zcWd3JVA7rEMxQTisqGGEylo2
DHCWN7TJ6bu+HHFcLoSVwwBWK5cLMZeDeLqQ8MEkoxOrRikwgpLYrs0tLBBgRTZKx8AlgwC5jQXE
suTPE/nZVBlU9nLtMJoOLcY0D8Qzv+zKRwDlXd2XZWTdMDnfHUu6YzdFA1Mw7yZ6XcQuaovjrLp0
X3bXb5ToZNcpx9mHCSgE24ZXGLo6uO1giu+ivLEfRx8hF4W7fJu7saSr14b6lyIl4vd3wN6qym6e
qyaSclf3TkGcZSwMeDIQatOawT7Gi13RyDmDEjUA/UQW+btZhh/dYH7Vxkr28yzibYGsb+8Tu29l
mVob7M/QZpqpPGHV5o3gHY23Qkx6F+TwR1Zx7aJjFV60G6rka4jQ5OAwLlxcPtWQrtMSbSOTk2n3
7M8hZmVOAgDmInC1jZ/v+6ie9yxG5PDc3t53Vc/tv85mpsinTtIZgnDdjEyNNqioj6BL5IXetUc3
LcKVm3rtanGteCUZYKbTof26Rra3DOoaMCJixKwe6ARioMtJohYJXjQF/8ayc7NOPaCglkQF2FQK
vyI2gG0JEWxVspOcylrUYMJ861xY0btaMv9Ypa51KZvxJbEHyNd0+x6H1pEffoT3PXPz724eAoho
9WvQSCAfBHKkTnP6Q7rFs15cK7M+yYBCG2y8alcRzr2VsEt2XhfhpZx3ygvNR88HXPeuU92mlucc
wrqNX3yDoHBh+9xc5zujan5iMRk32oIR1y62+hWmeX6cvWk5ijZpdzJk1eaNrYHrhRMvRx+le1n0
0b5CbbVmyB64FwJQcUEMW+/aKgBqLQcmhaNOryPpPGGAIVCMmI1t+sC/oMSFx5H5OfnHSp4yYpMr
CLoKMXd001dU4lGAQjmr6yUDGgDxBCeAwwKxalwkqEQ0EWcoK5zhbHrFbdsDK/Tbieg3cQZzv4RT
+Fx3nTGrRKTylxK2s/OHLjkjXbojZhTP2TC8Dn0Wr0fa/hEaJfZmtkT5mOU1kQb9IttslNFdF3fm
y3YxFiRR+u1Hjb2VTSpeFr8GAcloe30YEwHHGIUinf1ZcFPUDi3NsU3mvTZqvsQtR4p1Vaj2ume3
q9rAxmOtjLkwWDntsbWtLUtp9ZFXehnWPtLpje2mOWshzkeVQfYxaX87t0lwxuSc/sCNle0Zcoaf
W17Zs6maD1NYfpPD53xjegXNNRZnw4TJbtKYleO4+io84Ly0YUwbLpi6nSWy+dgh4mvE0NF16sy7
LvOWdevLiAGIvFu5Duo7OPUsi65yqdqO4GWNWdAoLTMSmRBEH8DFKN3mnmYZVZG4ErNtV6+VO6UL
BW+kJ6p5L+04vCBTJDokiGE0F2pdO2AFnQHsiTypeaJsTJurwV2YLK9soosuglqjknKVXbkuyXW2
tw7maWul+Zdrj/6DlN28NSRod1MVtHpleqt8jhq3ZASiJLPO5/5tmnJA25RYq0xkwW7qGn8PKaI8
tkUQEe+aaoegjzZ3PTYfrV/LH03qhWsZQOdk+7wydFM43XnbA4cczb5swA6PKaw7dOHVjZmc+oBz
DfdkDHt2oCd+nfkmujWDdF9AETUXT3cIjmgFWEWaRyphoGIVKpY3VFoFhwGltnXNdpNZc8cqVSe3
uZHXfT4O11QdgqMvmwo0VnONG3z7YvMRsIKmwGtTImJ/xs40VUV366hEc4KldtbC4N+6E/xA3BZg
1wOTP2Uzn4DMeXBkhEal3DsrQuSJvWk1DdVH2WtXbhE0h6+tDiBiTTNO3NCz9U0Xj8tdQfCxLprA
/V7IKyw4SfB2co6N++dhRqYe2pP/O4lzBw9hAKbTR3wVTgFayERNu9Tz32szhqCe4U+4kfXtStve
AYSRO4E5lTU1CnA0MTX9HCXsegqJ0DlxjX+ea9vZNHWEkKdAJs7XW3ZjUl6LRNo/2ZVDW0tTiZ81
4qOuYuSr48TA8SZz7salj0A3uhXysLS/mvY+vdwbAAHjCNziaPk9xkBqS0c1q0I45tD37Ni6abhQ
prdvOQkvtMEzUpl3rbebc1ao0PTz3WBY3WZU3esxS+ZHjlLR4yygvalMTVtjjekGDRn2P9/GtIgS
jyrUInZdHDCB4Yb1TXU9k2Dsi7bdVAEDtkN/K9GonuowWGAUzt5TEXKkZxXikDdbQ7UOefoem75W
25gBBzp+hoA3wZdPlWwRH3HkxB/T1UysidJahzTl7bSDB3KIeaxEJGGOTRN9GyzkoPjT7ySZwbRp
WJZqDB143HC+nUhU+6wyw74efCi0GZPBlYAWmwxTczuILkWk3Dffqo7T9yJPkzMbZfBStzo/Wp64
HtdbIMJgBfZLAn7StTpOj4upj0qE820dFfFaFou7J+M538b81P1kD8uB2KDdOCFtkPFV39OY+eoP
cMYHarRc/FpZh34Qy++5lf4G6RjF2yZa7tOZ8s9Qlb/KIrUe/ALgU9PV/ku4lPGhIfw+t2R/V+HC
YWIq4xmmGlTwSobpzs2YkWJY1nsumyK5WQo3fhi6qtsMHvMPJeEJUX6h0htTO/LRETreufQ3HZN2
6RgH9IYXZpo5VXDSAI8KU8xvx/fR9Rmrw+lFFTEIKVQiQ9BsUCsLLsM5pqSwSucguPVHKqymrcKb
3jbVRU/eyMBNNBuCzGQ4zA4tB1Xp9jwXVbV3OlJWfjKk76LkMlWBF9yT/XBhG5gfcYo1jG2g/Giw
X+6qrnzsBvdODHO0n2aFh06n2W3PON4qqEdx76v2vg5L28coO7knu1amR41mw9CbAkvtdBu++nXg
YDdL30PcacLO9MbWyxcnsPdCxR95X5TfYZnAHzXBJg0me2MmI5A+Y3VaF/70w45r7xgyBr7NsX6t
pcCCrdnnnqlGJxtNImfXp00O3nQaGAoa0svsWYwhWbzKia/bLS/75yygjJKz8Hinoq8YeQ6psgIA
teYca2Sfnkh0PeR04ZErWWBy5wFgaaH9aVUQFW2NAmVRmMJ77kQnTnXFauVW42GeWvPoLJO1K9Kf
+C0X1ry62WPeuOd4FBw4eA/r4IonMkX9lqnkzi0HnuQO+DUC6OlN93bwO+/JgfHONeFjTuX5LDJL
PCo3Zb5SmvK16xL3PtYdUFoEgqsBh9lWJR1d7rnjn0icOLepxwG5trHJ9Xb03pvlVir3HLvU8VEH
1ggzRILPwp/PscrTzQim5aUk3XBjE5r+zgzc6cQCXDVg1wCe3N/kdfbCNUM85Da/C+20pJMisx1L
aKmIiV9nHT4RkN3DEuDY7IjPNCqedVllR5p5g3WJhW1YxV7IMTdmq5lGshCzvOWsAoo8aW9K1pd4
zKrtMi7FEYNu7awCO8huTGr1F4uZHvINFS6vIpx/BJO8Bhmds9ZZOq/jqdu0tbdL++gSmcxd5ZUV
nLIhNvwbgIWLmZF7++iaEdCS7I6MenUihX45vOhCyK3W/rvveS+u602vksf1kDp1d/FL5T+T6k8x
qSq99zV2y66MQ26nt4mN2dd9WP42iXHSVReMmAClXZ+UX2DWrbR9cGvprzkMgG2effSYY0X7ycor
ackeG/lgSWtlVyG0+irt9haAlJMle4gDnOc3dQnYjwRWs7FV5B7KroFL0pVIFdABr4MWYnlBHLQB
FB+glnPntdNO5VurIv9kBPVeo1C3Z1V2uwiQ4gHGqSNtJCe7wSLa9Yp91Bl3WArnC6o46wH1dPYi
M646dzo6h6JqtybSRAGWuAtCh5Oi5/F6hXgb+4oTJNHAL0/XZLZrt18T4d+xbvmbls3zpl3cs4nr
S+CkDo75luaKauhWnMWtu1jOn5jY1LpsCFK8wB7W9VQWe8vNByKA5Zd/zULR7fcUdBA1G50FqyDE
zUpdCfz21P1yuvbdUte2RDu9HSZa/Sh3LGRJnYepKM9CghElR/m6lAHYliZatSK4tCPDQqI3l67r
snXHYwLeV1z62oXOGQ39Nh+cX5Ktrb1qWijqEDAOGBoq82MgmyKJQZ0pfnC9iEP7Us4Hu+zSN6z3
aHHaSt01HCiO41yLM1A5b62D0F8DrGUSrVGnAG6k31PTFc6+ld7eIesZOO2LakV4H1ZoIWp0o6c2
gqRuCc55E6B1qgwD23Job3LfNzvbj46pqqetUpA+g/wqH/ewFtNgmv1yjL7qdF94ItgCLbQasaeD
lSPsw6ihZMGsIdY7+ENxWezks5eoUYr6tsVZviqtCX/mQ7/4m8Ce9qlKW8oTI90enpVsQs/vAKFC
WRYLLjkrWi0tUoDOfac9GKdmFW2GmZV+Lh+HJT6FoZUfAhXBkSbMfCjyZdvK6KzZ4LTGFEBvcFIt
A3LDKl2psrvL0JB1VoU/rTQvFE/vYeucnXh66HvufuXGTAvknrsu8Z4chmG8T2iFwiSKq2b20uo+
z6N6ByNyeAoTn4x4urwnlcAuYn12Tfa5SPL6LrSDtY9Lkg+FbpCKXroLgw75ebmc6nkYDgpv6yrN
eFQUYVpbr6KieTUmey6oeXU6eClcHOc9JuvJqj6CvP1KeiQWE5tFXBXOdSrzkrLRW0Hq3FhV8kiJ
Zb2Uy4Po7PIoBMJtLSimLS0i57BUr5NlvrNBHqRP92sTTRyAukfSBfk+88dwEy4VYOxpuHCmuxSj
rTfV4hwm+mDXeR4rNEhRfqMm27oNFB/fGRekEva5pZOZpafM116loqdF23iJUq4ZwlESoXA7Fu0W
67b1tqCNnjwzY5FIY7BRUbmJYFrLUTWHNE/ojhWlTw4SN1NVGP3Whv28dVUM3aCHy93aB6zP70xV
oXJyCJOI8Qy+uD5aw7Ml+zRPN01D864z/excfSCQtJAFo00psl9+Fw2nRStDHqw7hFO1r5r0I2vT
C+fzszez98daNc+xI89t8BtA6FttdydpJ5tuuiM02OQpyRA/ytNzlmm6gknNc64Z7XEBm96nb5Vf
/epHlovIyXedTN/HWAdndwqHU6jJ+YmklTelqB/J5V7tC/I5J8O+6sblBJAafLjFGLTljNZaBONH
KlhdWqlv8oZyqKfv3bk+QVH+IPdZr9LoM6pwhmF+VLTNX7nD5cVuOVJ3qeMcVSf0epQ3eQwwd0gZ
bhmMuMOfh8+yc7rr2pQdW8OsRrS8lZEN9n5s9jONLRVcq7WhlrYO3KblORPuaVmSXZI8ATU5O9Y9
huNmNYU/WO5vYvk19jjMaKsm2jOLvpkC7KhuMX0lbmT2CjvcanYBw0qIusJvj8yoHDnyVEc6vTJK
Lab4OcZ1YZ0GZw49vE8yI5G9JEG3oS8MucBY4BwwmTTIJoqXxorAqQehTFgyA/DE5RB0P3ox/u4t
SlNUOeWDEsNLfH1VfcSkFBECjm9O4xKsWAOdPU1EgnZA+p0zwG615nbuOKKXLREEx/38mfz+l1VY
zcFiqrTF8Lwp8ubBnjj+Cq9Y5Sljmsq2va0c/A9S4/5GNM53X0SPPu2DTgUcLlHQoklqtlsZ1+W+
jX+mCEBny9QbawKaX1X52+yk4dotypsqutA/bq9h62/znnfWGvpkFczeo0WJC23FlyH+swWMsyB2
WiLZih65GZdBbbs7i5Z1SwfNavD8c2HsdZ1wuMLWVDCiU54HLtEwm3Vgp9hZ7XMw8leZ7h0OWWE/
Xbcz0U5nY3fV3eRPj4zKbJXU+8A1b0GUBqsq0NFvSJ9722fDizkIURP/lZQOVmKQzVner2w08r/s
sM7XXc/A2gwKzSruwy55tFuO3I2sAoqS0znz490Q1ogcAIOj64zB+VTqxktFto+Efh37LljPPl4e
WqJYhiiTyOFq/SGgJjvzs8afkBr21oWqhUm6kFx09kGqi9yYr3LIeBTajEFnArnfr8Hm+76aWXvK
J2vKn23I5oXpb6VHg0Tc/NA8n+u+1c9wr72tqszCtOnyo3Ui9Hj5DxH1P6kxLjCVRYPMZao2bDD+
2srqJ4P8LrN/O24XkCb1soNLVzW05LxYLYn20EZF7stEsL6VvTo50PE2VUhRI7Nk+4gzGd+drg9l
qjk6qXSg9ExePMb/vbKctvidTp2HOsZ+awZLb6yMpEM7l+XaW2hOayUbVCCq5tEoDk4J+lvOknP3
xinwMYYitUexSYtnMOWsSrN7CGML91AwNEjPnPzgm+HVq63+1o7TeLuEDq2oXqV36QSMuXDb/FUN
GYlhV/VPYUAqTqlkvKHy52+tKfSfAjMED01tPlrlzsQfIYZsAoTlfqp1fMPRxoXQntroiCL5GCQ1
QVowPcQUCyD+dDhmhSFE8VXwbi9Duw/KvuJas5bH9igf26Yat/8TqiL3TeSGSR9zadgCL05a0U3Y
z/WznGt363nZYx0a0CkAaVecSqrN4pjoYfSX8CzaipUEEtUqddNPRlmrfUmQjH9xBGXgUMaiA0Hs
qSzMlJ695LC05fPcQhSPHDk8FJ3XEh1WOVYveH2qJvmd4HnQVn8zEBqc/SZATMjcwqG24nyTOwZ7
iW6mwzLWOwR3mAVVZm39TibvrNgJ9dj+x7jA3lzVmpJKxOjuxvPwxth+0p6dvHHx5gmxTU05I4Np
zkUp+jWK2ei2SCJBJjBGuyQZnXtWjltdhFhS+CRQKYN8fhAmoAsgtxm4k04GpdHL2ChjmHlFJu9o
TJgeVGtdu2/sb6m5X3nlyWdXVsXGszSFx84sm6m03tqJ2sCoi47TBEX6MYqfAqQEpFZYOJs1r4dE
FWiyGRB2Yb1AzSCxNDHjzAOEmyroPSD7wrQHZyBnQHbR9zZpGC7nSXERh9nrjkmMUn5Nm0wiNi5b
/Kbv3fS5yvv5VHsWUPbRG+/H4JpycMdg3cdFRSBlpa+jgYy5zH30IMbxmewCSjHK6C7reWwOy5BG
t9MSJhehdbmLp4J+gnHs9kPaLg+hGAWecA9OViPT+GbSU3b0p1R+tqm7bBa0yJc0EzTna5dKFoZw
NgVPKTxRHEVyamx7qr6Se9aULpaROCUNG4erdvTL33GPjG81lA4BIn0kgg7xxY5/jm2cH/3IE0fd
9stxFAbcux8sHmDArPw18lrd8Zcbd61ae3n1Bw29qdD1zez39mNQ6+KHm2PTnEbcXIuKmzc3HOVP
imQ+PTBxucuo5K1p72KvIGPqbtJlVjdkPpP1lCTitgq7K/jeLskg+yRTUyZgL6Kapj1VMLxTacD4
XN73x84UpPPmIdxThZZvXWk79wM35Sh0pc8d0c1zTiT/GIGo/50MYg6YnE/lxi5tfS220Y/v0OKS
alpnnLG1Notl1P1E0uzbtVS5dxbSrespriHRD3FO4ruIo2pTZ3kBLqa1yORrE3OeY5mhvTrbZYa2
hJVj6uC0DHl2OzXB8lsuleYd6aB5Do357OyW80VdRYd8tlkZcd7vERS7Xzz1aNETtO30L4aPy6BR
90geeKpMpZrJR3veB9ICddN1YbXLh4UjvlOD211RoXUZ06r1pPZzoPgMo/L7zdynHbb5Sd3rKnEu
QZ9YmzIN6m3m6l0GOh9vT6HDfcv3pDdHBvS/tVP4aVy/xOpH4jo15oobKBfHIkEtxA/fnxrCvaqe
v+KC3lCqhRRLkyr5HKxgPNpYO56DtkBuFgbuuBGin6jXsPBSkCbHRzbAtwcegIg0YB223xlPrpNV
/W0WcDNpi3PDT49a6wNF0epTpP74XUdDiEcjJsEmQu9edwELfTsl35Pv5o+pLoNNYCRlvzgeT5Hi
1cOWTiXHkRjcXMLchO3+Urg9EzjzeC582R0L36V1Ysr99m2p2Xyi4qdKggT5l+qLgyXacT22HXjW
CKNFHuTbkS73bTzNNVkli7mBegyZdA/VLXWx17xh54xyl6fEjp+KKGtelm5OGNMgq1Hjmyr9X24y
klqy+OkA+otTJFiHs1x3O4Ey4lJ5GgHPSDkoKGjjicl2f9pWlNw2wUCZKUe0Rdk3uDPSBXHSdh+W
7tpulXFCYU1Ui/eF9ntgvI08S5Zhdo3CNHgYHWK0ZEw0UjiqJvc1bXk70wv11PcNLQKpRbMAgnsy
dBVL/bVxe9dP5bKTAx/HMkl9bJhX3ajQE1srbzmqB7W8Ok/UZ5ZThLRV8fZ/ODuP5biVLV2/SkfP
0Y1MmEwM+g7KsFiGVbQSyQmCoiR47/H0/RV1+hyJUoi3O0KDLbNZKACZuda/fhMUuUHOGhMzUtcb
J1pVIq+eVeAWnwfuyVo5I6cD+mKM1aAAkaQAABsZebKpwuZlSAjyauz6OdJq3KCdbq6TamiWlODy
UuJceUxt1/qkkra5tKMpYwpnAU2N5Cx1jTPR39Tiwiz8dq36FKaHkw7LbC5hqwUh83BBMVsRfSKd
yd1M5kA6oa81rbNWaxUT+J3HIoGNz7x4JuP8wtMG8+LBa6+aOXEZmDAbCsij2ovBakkgUd3X0odf
N6SVt+wg/iyiFE3L7OlwY/kjQJcZJFeBcs7RX5YVbKRl81JGubNyG+8TseKsBM7n9Cm06vpUjPrV
bc36IIeATaHJTU4WmT6w5/frkEDZrr03MYG6s6cSqKAurK3fkTplhyrZT2Bkh1wyNW/z3iDTvv6e
ZW6GEVWbHYYhrihvYzw5h6G9G+BnMld3hk/O6McMOE3mG1iEI0hOAGqsvGiuZplMK+FLOkGfpe+m
2PBJnKlOjl0/8fqr7VxO44qOLbscs8Z8SrTf76aQtC2Y42RatoH5ENcGTM6kvKUcK5dExGfcv9A4
DU4zrqTSagVDTdD4pQljRsiwkU9WJIaW9NVBw9ePoXTW9vzcBcMMIci1WBZ1vlZhQWyerunXytI7
QvqPL1pFNW0w3V76bvo11KXe9B6gVRia2aVl9rAi3K7ZuxxDZEvCFNr3xRAfytGWt5Gc7O1YjP7G
MvxHQoHlZgwT4zCGnXzxq5rfVi0xjap3tiEy7Q3RGuE2qYt6UxZ9cJuM4AKLfnCMY1T1w9Lurf61
zeKJdNPcvvNGWeE33M/wa8Ko3Ciyhh6qun/VVgeJmG7/OkhjgrRdUlEOTqDi5eQwkaosYe9syD6k
GDZd/ZIU/sgj7OgjUs97TTqR79PGdq/x6YSYnxiPXTClh7ZiLCltma0rH8DJUH27MxHvbUD9puMc
G90qyPJ82c7t/GgFIYHEmbKWlj01d1nt1ffVkNUXQ23ZWyw55WrgbHiKBpIsyZPs66IHOgmXdgTL
wjC7W4B0YPDGshedUVcnfxTJOpIuoScMtPnZRVEv2yxkOxTyxADoa8C8juC7qCcfrYIJnG0ZhK8G
PYULe27yXTljgBQOJnGH6VStjX6K7qMZ0pgKZPeqwagA3eZ6V02ls1aTz2+DiAkENUSxcEb7E/9r
s3M4cy9xdn4NYVFyP9t+4/pR+jLji/cw2El7wcbgH+quD/c59E8MJ0hidmdkD5NI2hcBr+LZsBvt
snIaf5X15qeOb7Xh7tq3flDUd56ryV0r6y5aV8VMFPTYrIKRWKcpz/y96LEak62c7hBKTnjI2dZK
TWl+U4sSKlRSwomXlY5PgaedS+zQqL1r0e0gLoy3s1MVJOxN7aqXlXfVMJT6TKtMhxnaVvZqjCGS
O7+kDypjBbTdyfYQi3460UE/KCubNpipOtgHB111CMTwUM70tbKaSYG1NBlojtzX+GHDggFYZvCY
MIqEFYna8BYPnWcnLl61H8RAARH4KmYNwBZuOXw35czoJ8m6iU01b1f0qjkbPj0Gbn3mF6l8a5MV
Try1S69E2sbI0F/IILAqUnnkWGMDzx+naWFcTk6QXGrLVUcjzJ+NYYIDOuNRd+l6UXHIoglelEbp
qAhFYrJc5sxfnRsrcaNr4RdMuFRU30zNPN5HCpO6kmkdkjsm5mGWDJskNp7TUcdLmFjOpVMyOknO
3pEbXBODfaqdcMVQ1FpZAZsDpqN9dYS//DAZTrGp7TLd5vhmLvt8Rsg9O4TLF8k+ynrrkWi0DPZO
T6ru6BN7O36JMO9bJRmB5RAiEAMWvFK1b/m3RaIvTec4zBAu3Kh8NtwsOla6zm+d2uWg1PUK8oqY
IwPdYDjjUQ/rPWB2sXBT0ozTMgLJt76UbMhLTvfvsSY91tkE1Y1pNe1RtkVzdFEnzp0brH0FO1EH
oXdlptOXRoh8JcoesLeJNWdXl3PagtulmaLFyTNLv3oVTmyLVsGmCmfbXU+W2VyMUYUvHzjFunUg
gTYebDyUVo99U5CfJDtMd0xfGStIv+6dyxZ4kk0SXlcwIJ7iqJi/y6nI76UJEUO1nbiF2JGwEXU5
eLuhFkbQx58dg0AwBe9vpjw2iNPFoyluDHnpd0a5Mzw6wHXuyPSmTUe4RGC2FWM/X1VfPIk+FrpO
uS4hYV0KRrDwtCPMsgs7gB6ciiU82HO4b2FvJrSpjLiM8prA+WI7ejK6nAqivLpQNAd8wSkpCSTw
myHbp+kgR0ZdPmP3IBjuOoh3G8henFhD6q89WIn3lVmkK6r66bL042ApwNoPYWQGBE+aID49DY7L
PGXxZlLrG8ASgZeQQDlaX3TrA7QpYQAjJrPhnYaRQnwIYm/jQbb7WjFjpR2fITrJPlk3hBR+qly7
gH9Yg4UsO9OLV45byQ0qAlPvQ50wvkvpLa6SqSEAAsFlBNvGdW4i1XJW4vHQ0k18b4Dxj50dR/Eq
cHv9XeUailoHb8dnIrrxs9k9mihxqKei/G7IpMT/3gOVbOOJENo22hUGcsIyAT7sHeQ4ftzHDz3E
KQCpfti3dQkRwvcK90LWGGwJwoH4IjCAjcmrrxqYq0DxMXSDIFW3ysyglBi9XMQjbD4qFXNTyuoR
8DHcgJ7yQwMo5HPYf8VTJPvimWN7pAf3HzJwrY1XzcWumJOR8yyiKSl5QevInS7piORSWFm987o8
WnU0Rp/maCa+oelbziGBmWboBju3SJpdXw+IAVQMl2OUTr/RSRYccz/3XvoeVK92CSBTGaHCYUI1
U/TFSHgFE47dPPTyEslGT/HqUs94tGjhBIdyTII5Bh7W1VPt2PN6ZC9cuHE0HlSEUJGKyA0vHcoH
AhOYbloigmkUOu23Vhoj+WJNUTwCV2e3YwPto4gMf19hf7RWFrPeWQTRXZt3w2HsIFNiKopmJqMn
sdreYwaWurdKhHehWfkbM4+Zx2XiCSINGe4Jh6G2ap/ITl1s8sEX25ZAvp1vB1a8KALXvrMCXR0m
GHO8+3WyrFhHYDuOx1JnohX6Lki+MbqLAQvhzyzy+OjbkE9pkonl9XAcWMjBncBvdBOuvc4aTrLy
g+eAv1/Guqcrjjk8i9LHxmOKup3IdLxuGj2vSy8oV3hPBsvUAdUIcGbD0Yo9F7z+zoHavsI/kzli
EFVfGiIz6Afi4TKAuL0UxtTtezGjXo+GZJt7urmIZm/8rgi+g6HDCbrh+CmXBUc5w9WBNA2j6dGk
NPEcrJHjsC83UQpUE0yfG430HXz4dTa7bt1bMCtNK5jCJb7txqXtVs+hrBhbQjBaQ9yRVJ1pMKAR
IX8DnBSJh6rGr4Mzl4sgYfzZqT5cxUMUbipW4NGMSZYMO7N9ZGScrosERehMs7o1J+3u0lLHMAn8
/DlJ0qdemACdIXuIrRB1+MX0ZBjFjDTGduCGN8ayhM97m6BgQEKfspQnRzkJ7BHCatygYznYlf6h
Nf3PP4RvvhblhNAobH9kcf7zt//vvsj49T4PjZ/wr3+y+VYcX7Jvzft/dP6cf/4rfu4/PvccVfbL
b9Y5KNR0Q1TJdPut6dL2f5KTzv/y//cv/+3b20+5n8pv//XvEJjz9vzTgqjIf40/Qxj3z2Sm30LT
7hjm/DE0jf/rX6FpnjTJOSOmAqns2Wlw+Na0//XvgtA0JtTEokLXBv47y9L/EZpm6f9whbTAyixl
wZw4u5b8IxzVsv5DgoYAjzgWCiIPG+3/+fbXP9SJfwtHfecWx9CIS/O4Oluhe5WO+U7u58BjCch2
CK7JZpmuQ4fkw97J6oXTDcbR7+aCWSP7Yq1baxEFLOqFUbbpJalA7cFt0pB8q9TWC1Tcw1XJy7+i
XCbCyfdUuDEkPtMfKFLF+YL+pbp8u2BS0WxbmY7pKvMtyvAn34C6DAmoa+vgGhGJcQOFBKBNJiRc
15Lw5S57rEYbpDf3UD0ZgAmbCq+dD8T+v+q3z9cAY19yx/jF43uzBPzpGloIUq2tsB0yYtc++bOS
L1kvqi1EX+aUjZkQJ1214eef3qx/PLufM7/EWSz861fnAUlP8M3P//HeszKMxqYKZFNch00euacW
KdSTk7nyOMki2uAipQ5zWQb3WNyexRN9IeTCK2etIbr7SXSRjbm+ke3gp6hdgnwNv1N8EJP3qyL8
fGcwDBdaKtMlrxasha/w053JfKuZujJPr1tvyg+DjVgl9JoGTxKYbNWlWSmxRSjoHK0+HD9yanof
Y/n26Vop6dqsNfVbak9j1rGlvCa/DqP6GJtleG8noKkddnVXBmPvHZ6EwKJkCfjQmkW9baBMrLw0
infJFIrV358Xa/TXx8VnEcxqSwVbgPX9TkQd1ehNO9/Qp1KFEAOzsow2JrXd3lRZ+5DYwMh//8Df
vz+fqIXLI0Dub0r1TiXfN00fl1lAdDrmPihWavqvERffr0JO5mkqC/vWKM6QQKC9Kwhy5xErF7cY
qrbeuZHrffr7Bb0thF/e2PMFOTasVwETzZLsfT+/DgQP6RAiPA0K3fGN8kPvtZ7FfGFCRb5om+Z7
2vfeJrA0rds8Iikbghv4beV3DFih7rMKOsajJWRJw4zXY1P7ezNHHbuIIv1gd3l52Q1dtPn7Vb/L
c+MltrCNEaYSlmaVe/a7PdHsaQ5aLa0TpVSynpuyvTSq8CszD3C2asCNmh3oOshjmKgg3v3az3Pj
oGI/XXZFEDLdnuEbJxS+WKqRPlCbLVyzAOgtr3tx1JzGNx9c8vlG/nqjuWQiekzP0aTcvZdWF3aS
UxSGzkklKkUD01gXfWgnm4hld0FWsbNvh3Ha6mBynkbG8RdJMDyhgp7WVd1Gm9E1UR5NU/iBXYP4
bac830qHsZxit+bq3u0HbKQl3Wttn4awiT9hHORvYjvqHhrFKAQej7zJxngV16gVC9/1dsqrJnSs
cWtciW52d+iexNGa437lW27z2rG/rNCq5usP7t+vWv4fj9yRpss1Ejiu3ruEZV1qYKsdyVMSt+yd
TTMW22hKsOj0KNe5MoBSBINbqyYrPYoTbAXmaWMUlvPB0fL7pqG5Uee1witoqffnsWH2omYAJU/4
DomjCRL41QPgQU0WZEe/aT/6vF+1+D++uEtCuycU25Sl35kZABhzjPapPJELHpuLJn/FaibfEFxt
X9P8OJD1kadB6esXLXkvH723vx1pvB+az+Y4Mz3Pdt8ttQgwZU5zltroCzQPrTvAAnH1sfNSRppt
v1P2nBx0ZkdQ64hcT5yqunFC4r+KPDNex6K812BTNyNl1AdPQvy+pkxFlr2jlHKlxWv86+Y1xwpY
qi2iayAeKqK+tIbX2e54Kt7YZBehEaAoBEJ4KLxKQkhAXM2OVU6HgDsYXCW5zCCF9VP7YH580P5e
B4HoIt+xTElHplz9bmt1jNiJMEzSp6o0Cya7xXzUg2yehOijzdskVHeMQtAvtoSSx8auEEWy+vuy
eas43m072nNdgn/Ph6503709YUxs/Mxc6HqEUbdxna58EPSF2wGu7E2Tk0y6cLwWQXAStiSqh07C
0KYPoVN7bXE9hSGgiRGnCsfcIP002fYdXeS4KJ2wqRZZh+mAcX7lAbWGV38QiuhvIjUJTESZmIz3
1dgNKH7I/UAYAS3Oj3H4MUU5rzo8JKLFEOTZp9yfqIOm84MyzblFFDfNe3q/dhG0UMjD2SueUI9w
qfGAGnFRxpNYzUkkL+simk5ekA+vf79tf1hzlNxMvnGH5r0y3z26rCdDxh7b+NqOBvfg5ESDI7Lq
H0NbCuiX2DOHRSjQxpYZ9I8m/8Aw5k8fzx4neauly2533oJ+qtECL50ZLg3RdWOExo6pcrISGDtS
ltT1ZTkUkHEhc1UX+JK+llh5Xv/927+55P/60ngmHFraG0tq03ofuTf1vsc8JUivzanmrehDuOiV
x56Ixcs8vAptI+A6v9R4w4gjGqf8u6g1UqW8Sj3iLGxX3ZSQSHAlgJK7alE01YuyawTwD75Ei4nA
S0ZdfggRHLyk2hrRKI5tZUabAI57uhDI9rolY7diXrAz1ne+MU6fZ+zgUchj/yDg4hLztoqckYsy
slwc4wIXksUQjcGwyOcW+CM7H+VEU5jjMqe3fHA8fm8Ib3jFpsLZM67IHkOzrx5aqAs7F8x6H77V
5W5tqhtMP8unLCr5+X+/u396uFpyj1yJoflvRWfvNFY+1E5ybdChoUOxTHVdCivYSicSWMvN0xf8
qgGLrSlcG1Ngf/By/X5+sSNJbQnH4+W23p9fGZolpgl+c2J8XD5NXnpeUeeHCSOgfLJzKpG/f2Hx
+9FtnbdAGlgyyW2+8q+vc6vE+fR2hhPtKYsY0/d6l5L7hUaYgNOC4N2VE0VIhk3VI8PS1WpEH2kg
8Pqo/P79wLDof85lmFCIUN+bVPlQIIjm0OMpNPGZa3XjXZQdkt7eD0JrUTtmdAXBwV8PSZYc2py3
iToWLmVfKGhLSFBnCp1HHX0UBfdbU2aBFLgOMesABzye89//tODJ8wlKelbzpNwh2oixr3e2tELm
qIX7JAp4+7Y3iUVQzNEHb8PvLSsf7ToWhSlnhJDvTynhdIFGAW5jCFCqh7LvUyDDvMgXNYkfrwys
xNEGbbu2IPQuA9wYFzNZlgMQHHSMJDTL1ZQPw+UYTsWlDlQ7/q+XC68MG5GwXNc8r5hfb01lNhA/
KmmfTGtoH7rWAt6ruu4ZKLo+hOfIazUnYY/WTDiwMFP3ywdv77kA/nUztM73xlIC/gEufO8KINPF
WxtaLChC4Rmfmylj+EXa6UrIAMfhc22uKhFdBbURQqqPp+BTH/gx9nXsNA8YKv3vMmvO9eCv1/Pu
RIdxlvXJENonKAGPiHh2wou/f/Cdfy/6+Aw+CQyHqvO3l0KLPq51oFG71FNkLvXcduRhU3HnaHQP
XZAGhzghOCA38chn+ulcBvAmt6rPk20I0bZbClu0XwsE62vhdd4HL+3vy4W2/YxhaJfF7L45Cf60
XAIQ1NS2CS8IRl8e7MRuyTqMEJeCoJpRyszGg4miclvvCKayPtjPft9APUG3BdceTaknnfML89On
u21Kjh1gBdU3gWKLNHTbB51q86jwJlmq1gJz+/vzeOfExjNHbWVZrlZnwIZy7t3+ECYYEWa6i2+c
KK2XXRjYFuh3gZKvKBDknbdR4KwS+y3RXqWqrZcp4cjXdd4Za1Vm5dOce5Cqa0VCY+Ohjxmhx4dq
Lq7eWgZqv3E/oO/zg2j+9AY60Rub93//Fm9xtD+vJNuxlQKNo3uiGv2tFlVw86FyT90JW6by4NWy
2jt2haSmse+mNuUYCkSCW0GPiheuUvLaJdVDLWZOqaAKkNJRaW7dyI5X8JsgiMCgCFf94ELX8rKr
Is4fY5wN9aIXyfxsjl2xYXZT05jp6l6H1vAtQe57/VYBFLFbbD03mm9H6tCvqGWx5zfPev1kdMbn
bJbycwL2Dx3Mp7qNEKabuuYKdWVdyqlCN8Ag86Iaerz9B+gUMP69k48KAYY9fv/t5Oh17xql4MX0
sk0xYPmqvSl6wdLBrjGTSltU24gIN9EY8wmxOVxrBWt8nstPBrvcgQ67XvdO191lNoXX7JykPcdM
9mdvAfHbeMmgXt80sArXbjY7e922otsktRkiXgpRE8g2+R56Rv6gbKvYBm0p4S+NffEAT9vcxzAE
Dm0Xz686lOIpyny11bZT4a5LsZZXjow+eIvfrxtQBlsJMEdYAIIMw3cbqeMN+RSL2jxBhKYQGzua
BedcudlOtvb6ePygiP/TJsaBZtKF0R+a7xcN+Yiz17uQjTlK24d6qKvNhPdMtshqmtH131/uP0BS
FkxUj7eaXxpa/6+7guG0o8w1gmAUy1RUUdn0n5i9hnudNeNrRpOF0RdOHwvLgClB09mvbSKHDtTR
DxrSAe77AXc/wBlnBcOTACgR1BjMmEGzORtPXJpT2H+U/vKGmvy8JDlMAP7AMdjS/tCjzo7nDI5s
xKnqyjMNHdbPsqZyP8Ag45Jyz0WSXtZWu1doV+6VbX/1ziVxB/P4ezu4w06yUWB6neQLtzHS+55F
+vDBrbV+P4EZfPDynZsSj6v99dbOehag41xkU5k9BlaQ8465SvILW6TdJkhLbzt5nn+fngEZCPcD
1O1olRUYtTp99M0hjPUjj8Q/3jj2M8pnh1NIvIej+Ez0+BUkqGZ2nH3TiPZhFChU/ahQd2TrRHuS
b8dtKuMZpWBaPPdtT+1rwGjWZmzdGW1nHeKipS1hgP1qh+H/6ba9Ta8sAG6u9N2hgamYheYgFYwh
BnGEKZVeO7H/2RtKtDXgZ0vC29NLPL+KvemZKO5K6r3Z1Vva8/ZkAJP+/Tn+jjSy8C2uCCLneQrx
7twMEPNhVDqIk1cOzt7Oo/Kp90s26DSEqz4pWTPA5mb+/VP/AMPwsZpgLZAi17Pfz2S8TnTpWVV5
CnIv+CI7jEacrk+XFJvN2pDzcBMjgtjXXqluLDljoPDWBP4frkJbjutxMbZNdvqv77CXDGNgjDhl
JCh3UhxpdAOp1g3XsSuCBdyPL2Y1+y/IuvFPOv953rUfBZj84VYwjxSCIpaZpife4wqqw0fAGuV8
AnkI90XB+S9mbb8mkS2Oyh8KGJTpcR7SaDU4DthZY+sPoPu3VubXHYdrsDn9bUp6ird3zaAaRAn/
2zZPI40HZhGuSZt9XrgBBJJ04SNAwuAxSdyLfJrDox1W4m7Mq+Jb0UXhvHJtp3wiIw9YAhdRhjSo
WLZGb8sbhV3o3jm3r0HUF9tauA1EkwGiczrBZUFLmUYXqLdNSYMTUSZoRdP7NmYj3eXDNp/ben6m
774qX5MnLnj1LPf9EDLNe+RCHUjx2x6Rwl842ooRE6RudYM7hdjXhL+siqB6ieH+3nKq6xubsfKe
OAwa48CxN5Epp0Ody7sgcu31aOBdVnh4ZqaOM+NoYw/fsEuwjrA8HmurB9UY5wEVIyFjeAU0nzgY
zx5HcCJ+QKTjaFmnaoafueo9LAbQF1QQWUIbGzw5TrcYFVVYIkqsh+IZszBxRlPHxGEg+QalU8Ek
uJP0cCdmY9+3cbXrGkT9XtI668Qc8scqC8AzGCqtMdco8MCvkxvHHgNefMG7lSBOaYUnEFVx9w0e
1dZFKLzDdqy6n7yy+z63mArDcIRL28vgKuTc2XipnOGvG3hz9YbxBdqMSVLcuey1+D0dK6piEKbC
6fFnyq1NjArtyk/1uKFn41WhK9M3/ZAXW81Y+KbycG3KSuYuc+Lv7EB9NnE1wd3H3gRmgK2VUXbR
a+HiifBWOPczM45YlHqHzWO8Iyow2jggymMWhxcJxNgdHhojdjiy2ki/H/fzIOEcnmGwuOsHOPvV
9C1XYXKMYrDfLPepM7N02FdW1RBVZhufdT58y+fEOxLlF5fwrXzMMX18Y0Mre8mSztvRkxkXXZtg
NReL8KQ91H0ZjEwYm100YbDgXIuUMQzEs0OUGHilDp0otiiG2oessvpbjAc5gSATfFIirWBNNmIk
ZBhDq8XbP7LNFNfFsHbuapFgDNUh91YxiXP2gP1MPXrpj7MK/1qJwg3Ut27R5hrIF57CuHK2GUX1
Nblq5sZyoGcuKgeRHYhyly28c/MYhbLARw/MuOoqbsPbQ0MYIJc+BIsvcZLYV6AxapM3sLS63suh
llH6X04DLilDs2/LoHi2/P4q7YWCJa/Rszq5v+SAc+kiHHhwuLOvUtMPNo49tfclJptImRznEDmN
3tVJOi5bjGsWiawayIZ2luzfTiN8GSI0VtUMhmnk1j3tZXklpoR0DVsbuzIt0jV6JvsYyahYTmDB
X4aiKq5zZjHbwDH6VTTCVetzRqdTNJQr1QftBk2Fwj2N0RRWfI13VeXebY853iH3qvGyhri8iozR
vPB5kxn0BvDdSzsUT8hiEOibE05YXQaDetWiv1/athlCB1ZgC1NkhCsBlW4py9r+3FQRdCkoVwax
e9i7e3AK3RIfHViHS+S0n0SjJFup/5IFaXLbjkq9DF346DeBWOvczjYB1rfXKfSzZVlj3fK2K4Ys
sweOoQvGKFxYlHcr9C3ZksX4MrM5HyuTvZSJ9jNjbLhjY170r0wyUZidG464xRYCTWOPX0XbWy9o
6JoHyt72wT7jqz+g/LFKeQkZnKJznYrwJanZ/YwY2iDfk2FNr/RGVOhoZ58Gaprq4OCj9924tEEP
FUb9aw+xxMV4No5pOrO5jges+Ca7DU5G1gZbaGK4KTl5tjcETBXkTQaGR9qGh7dgcDWt4RnGBODo
6rOOTf/ol24IaKPYXqLYGdeqnW7J9CHB0HTLJyjubITtyFiCKMGkw6DFhT9hOZwyTR1XT2EFbXHx
hpS83b10cl3cxJEuxnP26ldRAWeayMINFg6YqtP/XeF4nL5CUXAeLacZvmbBWFyNRqRPblYYd+gW
p10zSOeiHhtra6pm2Ap7hj7vt816jrLyAu8jLDhJdsZkNC7xmaqrpRun7YPSE1B4OlMyzyE4zdtW
No2yfUBngeUEHozyMswY+8sYNXTVjc6OI0d+cjN2dc8q7mVkXs0jp+yck1W4KI3WWcgIj4euwKLb
EPMum6pig/dQcmg0RnpRMPFp0yTKT7aB6HmEcT3wPQtsl7sWF5nRe8xau/xWtj6zOFUiIsEewnwq
3Og2HyQD24GpIoTsvWaeeukmqX1Rp7O+ai1tbW0hnUuNl+xS9jD5zzbQRVS2d5PEysKrtbOWUBKv
sjC7dt0h3vdd69zoc7XpdYon94Zwk5QiyiUVodqgZB2GrL+TpgWYMHtritL5G27Y81U/pcUPyDE+
F0dxZNhILmK1jHhUm7S3APiswBiW6HXwVghQuLlGaB6AwFLYhV6DUXzBRLqKA842I3zE5vTgGk6M
o1ow7M0BDn42FOZ9Bs1mo9tqes2p+1YgM4FaxTNumYtZt80D0m6YQ51XRavSF1AcxuazXZQGgrsY
rYblC7nE9hloromnnfRsUr9rlSFsrZmp+VVyVUcY9c5I/fGdTo5i7CwMFBKiaxiVbDA0Q66RDd8K
AkmvBPzlXcJIam1V9OipsqM7mZguziDd2Q299y+QCvq3qTG2e6na4pTmExCf7Vdnl05WPeoN8wGM
Jj3hFUVeUDiJ/hlrwwaDyB80BkZHGNbeVFaSfZt9CzbWOeo0b5Jg0Riuuyoc21/ohB5PDFzOQsYI
DeypUicFfWiR29DCW2+YPqWTYezmMm/O9PL6SPhbtHmjBSgzt5eWWWkk6txIXJcoNVfSaoB8WOCf
/Q4bYqam3lX/dkJW8Uyok10RKWLlNRMIiWdL08Ws8rnzOM2KGf92qxyQLZ/XsqRoC6rCuu3O8/bc
w5ADt841mFIfrJKUO9VpDUQe0wJaLDPt3U3W4O47bEA2lEHiwTTwI01gmfLaOZrxQqQg7/WxvsmD
4lwVn8lfQ+C6z2Y6Gnz9JNQ3oxSsGS815VNJWUETUdec3RUa1hiTnYadB4c3/mQYKjrKcx2JvUz5
hHCKv8LyJGYFuLq7jRv+dD7znAI1NY9BE/AGehoDDfxh7R0ITriLYuG+erjEHmsvIQ5Bw/LdQqFt
9khIJAzcuam+2HbFx6XMZoFcZwTQMCTvg1IbJ11E7kVlzSO2PWLOt8XbiFcaClP2HpsypKG9O9nX
NjowYz1VeMAcYx+GdhQl4+2QR6fEt6p52fdnxUrkqP6OAVPz1eyM/rFlUnbAiB37JbeimtDmOKvt
G8qDk6n8SnqM8WhS9aJuqKzmxurK6ltRSybRWECm+L6X9OPYmXTouJo2wvJNRkhE5AVqvhnPuWp8
YufB/KR3HQBtHOqwcdKkpNWl+Yx4KrBwiQiH/TjLh0aX9i3qjuspdh5U6noPkzXqLftoj7pr4OKF
aVB15ayygtmoz2xdUmisJzc2VrzrCByoVwJj6WYEW5eFRMmLAcnCUuWt45vJlrkNJKAGd5bUcJ2n
UJXDQSTavgitfriwlO/u5yLc2bGTU0REmMmp8AX6HZVbiCnfaULZuZSok9AzwcVM2qna2CG2qCkB
TgrFsFW/jro8u7YF7oyAAzrQF2Q6FUKXtPWPORlE+aodLfsr757vbTH46+KrIkx0vXSLabxUGZ4C
uVs6R6SZ5ffcK93hwpiikFgCz44/p5N5PgFAPpFQj1b9qPuwMQ4kDvRY18Yyqw4Kqf8zthNqVYrG
CxbjOG3SJtVLH/H4AgHvKdPWbhqybif1MB4HF4NTGafVVeyb36qooR2K4yi9SXPN4c05kLywI1oT
1iijly3diM1s7XaOPExYrHuLofTUS9NTy+Ok14TN7r+pO68luZElTb/KvADOQoubvYBGZmWWJpu8
gZFVJLTWePr5UH3ODLsOh7Q2W1vbNVpbkyUSQCDCw8P9F0Vdqx/KBIMc/BCm9XYeBmu6Q7wi7SyY
LWVXBCoApQ8StC8+z1yp+hsAYeGz71mAyn3tlci73SPoFTtwa1W6hSUngF1Uas15az7/mT+UejeY
Nj5d8W2bKdPtW5/6rUbbCWgX0Pluok7nHCtvK1l0FQusb7maWTpy1bB03n4sF6Vsc9GDbCIxyTkD
KakEjvQt92iPUJtXnFLefnSIybfKo+edUC03XQudPV/tkUxPdWW8w8jNdNFmkq5smnQfdYpSVZV1
n7K8X16I5wskOo5ybMNcMT5OzUnVkhTgtfFRRGADCxcd2QQH49j2E8h6DO6sNdO/I7ekEY2OWFbW
x4GgTqb8rOiNdtb1qXBL9MVy2EtZ82E8DrxJtVCXBYMClCQziXXqJnFOR/GFNsuE5i6x+aj9jYVK
2FlbfWxZVK01wtEYC7ji5nqPEsZwK6jG+Kxo8Mp1K2EZprH852007cAHCkn7FiVVRm05sA2wX1Fb
ht9jnhCqgnUMn+8Kva6JIVTV1EUlIT0qaDx5miDUkZpd5w/WvoZblX6fZhNuSgd4j+3gbukQTpul
vo6q1IpDooPxnCyYyKXZxCbFI9qku0koFHF5EmYrR9eK3Eowy+RxaCr5wprFncyy5tXJ1VF6aMZp
fOa1M35km0jwr2nijQWqn6gtV/eVGu+7o+yKeGpTwV8mDQHBcUCluRb4S1J+eauESIvGYXyAHSeL
ReyCmVNsUyqSV0sw98tmdhJCX4mYfq0z6LD2gA4LjZRjcAzzmGL1MN9RC1bOq6Cgy75BevnzxUL/
fZZWidKhUehhxY7O6aScXWpQ2kPRVshy8mr3XBQ5wRRiXHq1ytl+Gcbqq0Hi/YhfQ+NlS/VRKFOO
qxC20NfLpcpTpVx/qsRCijj/oTa4ixQ/CgwGGlDtVywsYBiSITwK2chmSxxkfiRxhjBJwamhWuiB
vM3gvKCol6BqBXANFxb7baP4c0dVkFl0OjrvUXdULFLEmyIq5RsCF81zKmRfDUXVbvMOhS52QHVz
TZkjOcyh6WYZEBaU6KHeT1vfv6AmYD4MaVcohAYGTO0s4dtgUGF1ygU0D9JBgKMWtWivyQanXdD3
dLP3HLlstIZEeGXDiCHA0b1sq279KiEkTF1LJE3cprj04ZYiBYaxZKimpRiZglF6i7kWt3uf9wki
vNnntwJNUiKRa2PKCLx474ztw5/AKUOHPh7PpfJMGeujWh7KyAWMls/CUCBiOCqAad4gRgCP69dy
jeO7t+neJVgaNOQWCekuq7soC8uhGqLcj2v5VBz1a1Fv8GOUpQ5SO6AtosiBCO0WgWikZBThOl2A
ViooKOn/GY4kGREQA2Kww3ocDXsZs72xS5Bf+lE3DsRc7g9tDoztUKGhAlL395m6kcBrwtLjH1KW
tCl2jt0VnPUR4eg+gVy3xh3JjohKqD/iTs5Mj+XqM7LJM/L+Snr7Ft1U0BShrGmPWZ+Z13kg5fPf
qoRvRyQqHV2Gckkp3cVKqz33B8r07XjHfkSxEDAdh1JwM/coS6Hkwy4Z3+CdYt4vIBGe97dA3Is8
dB2n53xsEGRMV1BOE2iAk4ri+xlZwva6yshVol/Cl9Dg7tDn/qr1euwpWSfeiWKf+oiPFZ+0bOuj
bFU9DGe0K8Ux4QEnQw4vR6WvVYBijVKNJiRzrbosWtt/KtUeRhVQP5QypvXhrbJtoX941quFQ81a
+UunqdGINNztG9QZdTTsT46CJPC75mOpYj2kDwnqQssmOH0bJ57QHCWiYW6GhwIVzWsJruZ+tmZs
V9Zpvk6gRQITFT7Tbg3tiyIb5Vk8Nj5YsNM1tVAr2MUcsvGci5RFILGK/ar6mgJ93kZ7JUZehwx6
rUQcTVBiDKtxS+lBKNaLsW/UbKAGzLUx4Y8h4iO6NVdJ2SWEQUYcjiwxJiuSTF8YwDMaOUBnW+vI
ymdza9GPU7X0qmV0kNV1YIqMCYJXA9I9nOLHMvM0gtTmUiFD8L+wyulVQslEPU0bMvDsOPnyMmm0
Vos32OHbPo93CHuUsR+FAKMTmWu6UfIejgZQY2Wx01iacRCgknssNNaA6pFB8QLLg7e5BPlD8htL
pWiAFtgJ2aw+qKnBRiDlzdDstDbqMGmJrG7x2joWbyRxTp/mov0C3y69IaEhKdPy4gad4BBZEvnr
0Krjc3ngMMzWUCHdocyEOGp6kTgdIBC9bk+FbK1PKH8XV8siMdCRZQ60HGueap5lv1HNq8Gh+sZq
BPmV+ZR9moHVnt9m/G+6ID+piANnM03NJMzAZnrXAkZ5zWxQyKXdaIzlE8XzV3PPEBBcoJzPklaf
+kY0g6VCWzlL54/zPNMGlQVTcTKrjr/9ieDtwGkFpb7Ev4E9/juqhOaQKYJDPiAlxvsWzbSiOFW2
xX6LeRJ0S9A1xRvMQFVTGfJ4U+TnCZUiTATaLrZ+h8P/d5gRSEtRJaHRTdBYyrvuWFxqtb4YHca8
SQanGwJk++ktIlOlwmwtK7qLmIoflrrMOUWMrXKntE36rRDLBsRHlfm/flXvm/UwLCR6m4zDAQ9D
Qv6v/aq+SRtNXAb9NiuBXb0hTN6ACnQc2k9opg6/afL+BBUJn8OgK3hwcegP/vV6G5FTBauj3WJ7
lYcahlRMiKx5rMqGOmClQJbs8eopTdM6aapm2L9+3DfI0F97NZy7JUBPB0ODh383M4VewhylNbXb
QtCmCIhzEtZmWb90h9eAlGuutB0YNHoEH+bdrC/yZj4NFo6kebHoYYK/1W94Wj8B5nFHGqd0XQJl
JOnv3oACW7FVWl2/5dCnP/d5k4ACUfLEb+lIkwnrxndVpSCV9pAP4k0Ip64YAylNa2wGZEj1EtZW
XxcxWV7W/eiX/XrEfvLCGCWGGlQeEOX3xKEW5QohUQzzFv2+o2jSq9RAp2p5yY8qfyEV68tbtH3j
gqzrTm3r1zfwk24mxCXgpJoEmpPz9LtO4rg2qpXhhXtrzvn2MCSHc1BeQBPeinOjjeO5ShA8kjBO
CLN1LYNC59z/m3nzE/6USaMODLIqq7gcvm+yA5lt9B3CzJ2lTScwiTUF3XUM0P+lni7s+x/muqDJ
1nNuoJqtrr6c3Rd6MZ2VJsURpuwL1L3k4cuUIPGArkOG4Lg03eoC+XiHTzv+ggZnzF8P3b934jmZ
cse6ynKhCftuaiEWRCqCmvTdcPBHOPIY95Ms05Nv9WNbO+rGk/YvCtT/aerxJXvpm6H5Pr7nHv9I
Pf7f/x8RlFnCQPkBtfyCpPytLr4U039EA+Sk1+F/udkXKqrjl+w/7qf69UvzI9/5vz7un+xlOMoa
UHLAHCBUqbGyrf2Lvaz8g0gIwoeSNI1tmd34n+xlWfsHOMKDVwzNAPiKwt39k73MtwBpWRQuoELr
cBXVv8NeBtrwlya4IEsqkD/I0McG8wNKEp6AalDRVC55lJ2703AVboVQsdE8yG3zIp+Of6pX86oD
ULRnf3CMcDtJjz2O7bfxPWLmfuzVl+3jFsbe6ldefrsE2Ul2enc45TfFF/qrja1YNnYIbaQG0zn3
EOLxyX792Clc2dU9/QR+z5tD1Zn4OyJVAbYZD/FJ9rpgPafO5nRhdx481RG8+ay4aYSOjbO7UpiF
fbR5oy8G6qkLEKJ2N0/wm1A/tY/JSXElt7gOIPfs6YJjStT6ra/51TW54ngi+fS7QtUVLhT/OE2Y
N8XFCLurfDJu9aC7bpfU1SPV3U/lNYvmsPWrcAhKnw58OJ3MU3Mf3wnX8rE4WdfmUoVY3oe9lzmY
xkWpQzp+0QLDiSOT/olhV5f0FvGNGHcaxCKe47uJE8r6tTqNkeoVXs7HKv5gf4u8wY39J1oVjhTo
bubJXvxddxhXHy30t9tQPSnkE9wuUFyOmTbx3PfEu/gGh82ALo8nOANPNgXUjfzF76LdU4L+PLk4
ZIX6p/48uJXP8ddVTsWN4S2+ERSRFCx3dTjzW8tDdZ/66H7cTyiKRaaf3i8uEPKgOmG0hbGuozl1
AC7B4aBro9d7yk+mr3yXTsVd8Sq/WJ/HsOE+Bpfd5slJHIgltuHMnnbCJsjXbzl0+7GNXHHQhqKP
41s43Rj38e12s7mdK/qiS9nW7lz9Nn8Qb6rX/UMHFGTGcYXqqI0oTX8V3d6D+Xy1LkNUPLbP0F6i
9TvnUEeLDBeJOj+7S89zIId5oEW5N3qSV/j5Rb1obhnESoSQd4t+7qNxZ0Q0NRhtrLucwt+Lu/qU
uUj4BZkrflTD9oTj0kchQiPGlblZ0xtfUBHmD14JD9VZiaYQS+UNCZyr+iDdMROD2Mv80qMdfhL5
2ut0Lp+lO2oU1O1zO783oi3IBls/0anyKaA/5pf8Rj6VN/qlOZsP+cVgBfQ3eZSe6pN6Hn4DtFLe
yMv/nUP991I/sv4flvrSTHKjI1px2RxMYlJW4eiChHOGkJKL3XIPvfv9+xgAv2FVllEb7S7qad7m
ICT8pERgmb3qS3q3OKCybMEd/cXDoc0p7A/UYn3EqhzZkT2OZFkouX3ECvOLUAoN7DJeMg+9P6dw
kAR0JFfxDb/wTN63wiwfz2pyqoLCWfkz2pljulWwhs29dpZCpHDdJEgCELjfKhitxkkbnOHb/rV6
nsPxXATFs4nGfZgF220bWsz+onHm8wOimY7wQXV7vjaG8afU16PyrEaFgzTKs/kpucgRaKbsxmQu
XfRbJmQEuedpf9AeDG/wYUxeKiOkN31Kbsrzfo39wVdvNdpMdyY/TVnPyW3psgaaIzG912M9+PRR
bImvf5/s0vnyqbRfMGjyFtbCZmNu4Ymn0VXs1+85v7+4rEl+NnZMh26sXbl8kjdE2mm5wcYkyAms
5rULR391NX+OwIJL7uKRyzqZXyNDElrMR+GcfGTGua3zhV5rlDkIytvHzb0Sw2/UgJdyEc71ze7P
LuYnTuNNZ+sO81r+VVx3f/RNz3xQDbsMLKaDHMiB5mJj41L49agCOppdRxDhT8d1y8v2NbnVqfSD
yuCSudf4qccSiLqw8YDlhKIHZsbGt8Ltr7SJ3NLRvd5Fns+RzoWHIZOd+YVPjdTu/S2Y2GpA99k4
F9rfE3aE2SXq26tbR5pruQmQnCjnpxA8eOjC3DGejE9I6jP9sj8QpmahKpHADiQwjXMezXSQN3ww
oslWbDkQwpYPSU/tc+JOv8mrwYYd6dfP1tG7tGwxMrR1SbovnadfdrayxhkCrFvdLqwooPFOenf3
e9d0eAKGEgH1m5Q3gRgYg0PN2BXcRw7M/uRp/DVjND50Nm5aXmW/1g5CWnZjp04czIwkjZagPG3h
dJ5YhqOPgB/Pimqku7qfzUAPZp+t2cbMzcc0mF1x8Hq/BNTDtDk2Sb7hUop1gDF6M7+tB5LfR+Yp
JlD1vkkoxzqNJSx+nk5ldHzgEOrMMdGprquPoYqDyrpL8sufiaL22Qwmj5q0c3yJGfTlmM9DCDyO
f2O6GBUPKh+EZVFoMSVkLpNHi7PysMeHdx5+zkwWNPbeHgRfE3dmdhde6ppu6UI49fKI37qYDnpR
dvdh4umgTTg6D8PUujJobOKKT/TiyVkbfvMlf+LzGVeqz07s6R5W0D59cE9yKw/Bdg8zX1c+8XkM
N3NKuCufY8/0Om5p+85rcVqXBfgVL9jkMU7s9Hk4d8wdNQDIyMiVLl2/qOI9g8Ygdq5+zeu0mKYW
dpKEM1izjhmMvNvtmOiu6M3uxsLZHIE3c3zvGLPJZoEFuCGwd5TesTFqTOTFLgicGlMZ52e2oGMq
Nx4Skiz2hovUPAP6a9qNZJdu7MbR8ThHqjT603kLiQS8vY3ZwgDxExh2MPXwX2Tw6ohzzWU5bQzH
wF2D0fHJJ4I4aG/SaDh1x0R19UC4Pd604W5hTQwwmMCJ3wel1zuPFXcv8PFgzJ3vAO5si9sF9co1
odQyFppNDcZHpe5tkJEAJqnDc5R9AE9Iv5W5nfa4nVA+Y0cU6iFwqzBzUXcLhTMx6CzcLeEQbszj
41oqWd6xRrD69LAL4jISW8XCjeZOG1A0FaKScMnG4xmsvGNK1DfEprA8ZjLRRWSKpQSP2OsDXCxc
8g6nZcMChfPH/kcaNZ5OJTEgXIWIX/dsdXlgML9V9LrtkpknsiujeRdpEcrArFk5SIMlFFjFx0zN
rmYgn2ZfCHs/xCbzbEVDmAbHchj5kdpBRp0IPHvInLspqS4h2hHCNBpfVMIwbg3EqjKgW8CUOabl
wtDijceIKkwDfCuYVTJjuXmMaMCSujefl3v1SkzjXVeudKncY7zpzzPtipD01+XTbIQUeCNARhxy
JL/nPuqgPMbDQX+PLXxgQRLqg4X3slwlfvsI/Aq/00YTKyEmFtEScmY2CtYFabQYmBftRWf5ivdb
YLLF9M7mtl+EoCGsNfzO5DUfmAFk/WAsCTw4yfNu0FZnvBVmiuHThCGRIH91SNtCnAzc1qen6yRc
G8tuz3Ibl2TOKRnk0WdgXfGkvMU28W2Grz4OpcGx8xyrFcOoIwyJvGpWqqOQf7Y8emX3N4PGJEHR
kTGFCG3HLk7MnkSDgWEk3Tl2PW5lvsGm2J3t1cYz6iF9ba7HUHcnjRstGQaiJ99vPXzaCA35E9q0
bnuLBweJSuriK0zSvZ93/VLfVvfbNzrqJAoIH3sIf4R9SORgqceBxI9Z6FLb85lTiVeyjqH0wKUl
SEsh/zxBRDoVp+TUBJhZgRFKb9dzdxkuw7eUbHnzrUC3YUbjBWhXz6XPkSrkXnzBbhzVFn0mmJ26
oIIciK8XTkU2QGCypCbARSjcyaBIbslzco4UMJSdnqzoSLsEziedkx5//NEWXwUn4cyAY5V35C2t
xwvyt8t0XW8wYPdNF7twzwpGErU1bE174ONxK+ZUEkcK+t7XNlQC3JJI2QtHjNqzdo2ftMQe+Yv4
aNBRet7wAbwhEfNSRJNshEA5SmgBmsKcAuyMYaHN7elPsH3odpzjqHlmfJkoqivfTpxC6rN8tyDa
iRvDsxrJZHDKZ6rRT+odwFROh3uYPyLDGemfsm/WtT/rd4AkvdKvCioyduIliZPcC57g9WEVsEWS
Zh55qARf3UsCwQNz7KN+5yR8GZlt/o6msDO5sf0yhphg2IDIbKRKncG+Izf9Un8B5zJuXnGT3SQN
55rJV4LFbz3SvJCqgdqFVNmyyPqsIdbPr/0hP9J415gn/AX/iQDFeOd4vcJx6CMNA2LDTDYZQ8px
nMOst/dm8YGDn39R17PwmfSUCYinXBwOLpCEJ9ogcpT10R7QgXJqN/8Ef819WXmJ8cviLv7qfYFk
SVAADAOEyja4R8MxPCzrbZ3ZNbgtcxe9RHtzjzR0Ju3Gn51FlbDGkbnaHSzfbM5cHC/hDQWyj2M2
X93wvhu/Ix3jUakEormgzv0kv1RRFvVeet01f/0OXtuLudyR3caZvXL86rgCpAEbM2/u8e0ubOSK
zFC4l30QSP5xG9giuflgJ6/lQ3ndkkD1Gza3I60jCSKsxczpNuQgejE8ZjthPfFzr3J11sPEmU/i
Z1piA3sOL46563wZHYWNlpt3jkWDViD/HS8A3SP/SLaPyb2fduf5ex4c+ewxXMcRZLQ5QnORjS0a
75OPSK/ykfOpZMR6tuzjpggoNqQrnglnAAIS2TkHAaDQ/H9hyIDwsLtY7mY3ZNJHViec8aAjp5Zo
PPmyC6aC/Q3f7bdB5xga1N7IzU7uzo3AEiXIH+mgRRKdsR+afveEDaJvRWWwBj23j8FMcPwk26+z
3uIM46ihdWIePXUR48WmtHjDh90vyD16x2TvxTUpMEN0NG020uCov4xBeoRh7xhljgAEZdKCmxna
5veBjFHwMbDxco/OPRk/mCh35IZJpPw0Ek/ZNY+OHNs0GFDZ5gSiuvgfk4jhEvGNozY7zHFcFMgq
fii83f2ZZv+o4Ua3/39Iv4+v/3CMNVHvBIPcSheSVDLNandqCkvs694reYqnUzBiD6nBUrGTgzYh
s8LSjloQlSNiGnqbpE8WWx3GsCQq0DPC8u7It9YIAzkqHCkBjvoUtSQyU3u/jZ/jS3zpb/C9jmRv
jpYAT6jAImMdHGpMJNXLSaNmNHwonzYvCccoJt/Dvo2ILRL9KdSE1Wm4lP587sOa/2B+HpvGhX5v
dETEyQdfcRzbuMP54/pxte8MNqEqGJ4But8Ol/xx+HZsA9LTsb8Ba3ILTwslG1E+Z7g3zqv9Ak+R
SL++hSr69vwRjzjPbqcynVNXC3faVXx7ZhkdUQ2tUDcFZk+eeewrYIvOGAP6aHac9O8SiS/1I7yG
CNq5XzN4FJYo0h1bys7BciFF5foOlRNn8+nTcs4YjqTVPzYlsOL+4hIm+JkjR4vvV//IbjQKDWTN
tvxhd4/c4CjfwSLxBwLZMRDspYEQ6H7j4g7HHaI8SFLYEaZ4IwPbiMru3ET7qVbuB53lbjeUsmYi
+gicki3ToIKQ18FEgWjw9UcenTAQ27s3f8AwkoUGaNNTThlHfY1dew7ZmIONeImjZpBzzsr8nFzJ
DFbyn94/8kjLrckQjxyb0wLPgIG7o4231l17ET/m9xXucyKpXn5ZWN5HEEHpJHGciiSsdUBUZEzB
3j3mJF0Ct+eodd7Oif+ckylOUW+jtEGMKO9X3UlPGBPbCG+z3jlcs2YhRHEEJMB4y+2RIk7kP0eK
p3id6APTa0+lJ3JDR2K4MnBTxNZKsEL/llsnIpCWUckhqcO08DiUAOMgpB6Rizh2E7+U1+RucVdi
0lFyQGSbSFWSz/56tUra/7Ra3zUMK0QHijI1cXv7Jt0CWm1syhBHvvcsPuyPemHLl9lHO5kk1SQ0
Hqml5Nd3+BVQZR4/aVH2qN01Z6pq9/tLecPXvxdXw1dC9njPPJmkJOltTP34yB7iu+SEi9i5PUuB
ctq/Y+fpJeQ8uydT5dz8LNJJDMcbDtCkMRyNo5mUmEOc34fbbUmuga7/2XjeT9T33CFi0/SKU8MU
yW6qm4Ej5uUTmyOh3xWvBQFv9zzAnJF8J38aT9UNuxAJLer91HBRYiAR5zQaDpF1byYu0KvN7qLO
V8/d2botI+I7UZzyOZU35Va+DmeczUmqjwM+rmbh2yv4v9bW+X9SUpaO2f/crTl/2b8U6UBS9mNf
hlb5vxRlTeMfqI0gukUDneYPrZd/9WRU/R8QAmUYkLoJT5xOy3/1ZDTtH9A8UBpBx0w/2pl83D97
MqpIi4dmDCBQYOk0ef5WT+Zd9+/Q/ZE1yk5HDxAqqHx8/4d9rk4xhhvHefebpE+xi1zj4pvU4iiM
x5TAaVqrtCu6V1n2m67jO/DHn9c9bt5AzcVAf/Sv182QcYmXWITIp2NtKEJV8rEDAY21lPrph/fx
k038HXrh7VIWWoYyDU4gHdI7xni1w7eZRnHz53YxTqUyfbAwyPDlfUcoRhb+HnDkz6shCWKB3ECu
6T2xeemQ+szHFckiY0ak0ZBwtwQB5eJhm/ntsnAszTp0w/Tm8W8/JnqI4DRQE0U+TXtXeM8WSUFa
W+BNmgaVvUEXv096tXlZvkveUA7Nn0v9L9rRP+ZGPxlWxNvpDB6iYDISu399gz10pjQu4DdUacmp
C8xGbrhJv8/3Og4Clo9T0Vj9Ztb8tRhKa92iGYmcgsyEZeG87/IP+ggNc9F6f8b0GEdYiEtmI/2O
lvz+KjpYF1FFEwpWMmvjvcQA+pdYTvXG4mtmqXtmO6Zhl+f6b3ar9yuAqxgyD0SjVgdS8wZC+WHl
peog1KB81sOeowa0W67Zx7zFt89GpE+Mfj05fnYx9I+RSQVU9O/CnmMKhC7WE/KNGM6xnq7PiYzI
upLJn359oZ+MHSqMKshXuO0okr6bha2S13WGxr4vWMYt23KP/ZO1/mbq/fQiqnbELbBRhK2/Tj1m
NLCyYVz9WFFfFBXnzmSPzd+EjZ8NGRAwRouoCGX73UWUNC71xORJJFOfg3bfMROympsS7rX/6zE7
Vsp/l/iZZyxYIgb8dxSyAWC8i8G6vC34UZUgJY99/jdL5t2HI9107CwiIDvQMbz7dx++IEmKvXhV
+Cj8DOh1ZWLcPyh6Lo33TVUOWbiOiAo79R7nGqKZzdx+AG4arw+/fsZ3+8xxG4BG3tTFeELolX99
ZQK+IOaOgZA/iktBwbiJO3KcDHlsTL0Lk0JBnSqf1xm98L839d+uTNgHwcBAQDaV/3plbd+Ust+n
0odGUAYbrB5/y01ybCbX099/SF4nu/whRiW9wR9+WNLwaGoFBljhd6lgPAvJ0L8Q06YI/sce7HI1
PRSdOf0GG/azkT2WtE4cRqFRBfLx4w4e57KId2pf+k0m4VMyGeP4ccb1MKr1ce3dNZEnTMfnRvn2
Nx+W+KsDGwHCyfskiXh3XVls6kJsKx9HiPFR0A1wq2ldfxrKpQuWYYIPLZfqx19f9N3KVzRobWjP
AoNTFEB4yvH9H0d4kVWjtqTK7zYJnPVoLqWrLJky/2bVvFv8f16HLAvFBlY+qdZfr5NmsbUMg1D5
4pTEF62Y1btWNjRgzFvzm9X//v1hGqBDFUIDkrFkhh777I+PlJY6DL8JR+zRGT9nt78esEOJmA/4
IbwoUPRkIgtSOWC8sCB4F5KVSZWwGZfVYB5TzfDEba9Pc1qImbsg94jbZTFzAAcmjAeM0eQyLdna
XCaM3lapthcp0aH14ViMdKuqCc9Gu2V0pfLE+kMdNRV+SzrsmQ13itbxbGpJ4lZanxBqms74hDgb
LT/sfzkUm+uKJZIySO6kzNmHFhFBw2mFugrzpTaQmi165TTt/aBdkHgQ0KGFDAYJPlNgcAj68tFI
DAyUs1ZOH+rCApI7aMKneN3Uq5SP2guG1MarOIv1PYpsE55c8Ak+ZYWWjDASFZz8MHOhEtrv+Mo7
6ZBgzdqihZC5+ths4Zg2AyfxBOUDrzIk/ZFFHF+nod8Hd9DMcYYQWODxpe8KjYZ6Vi1nUGZO+OOg
QZGVxgwbAQkb6RBDKBwDhcIyUCFCBs5bzY5ztyYlDD9nhFUNaxYo8nCWsH2FbSH/kZYKNgxbLVWl
jX5SRocvkbtTTmjfPLSWNQSjpqlpfaFOaCEZSOX+kWTxUHmxIJb3naG39ME7jOHRjYKjVObaHofx
qCeK3ZmHTVXfDYdfD+LRU1hoHY5c5DkN3abFGJ7iAv28OgOo7VobqiF22YuQV7RCz9cw5htITVuj
FZTK3lXkJ1UZGYmAcVCnjwKN9tJsX2MkyG6B14uyr2y9MkZC0ZaXFssb5Q73x+UOqtwyO0sCUeRm
yvYaLMMKQ8letr6uQ9WcpNc905sBm0KME9dNVj7LUrZgQ5oiGo3LEKh+xAPqFNtI5NBaFzsaCSLL
WmJ/WWgVrmujMS+djZTM3Pg6QP6HuSj6zFf3tf5uIbZvwk81a/pn5I+fYiNr5Mhokja/gz5Nb0Qt
LSEAWkeuJ2tr9YmkT1KCRsrywYeALwxhmagd/dclpQev6gN3uCoLymzDjnv8eKgau9OwbfQApk6w
lXFPNXxh9LJz+6YTRE/Ano3aUdVNLxgSSjiPIqldO6syy+dWl1PDb6WpkNConcR7bienEiwOE2Xa
eAL2vAydRIVd3zFQ7zv4A1iPtuBYV0Nfbvca8K2DhvD22UpkkEdyYqwA2uJ6HG6KeBvbQMg6nMSF
FXMmpGQMMFqSNjRegg0BaC34jnGErew4QpncB1oaUxOr7gZ49MRIbLlXkKWe47W38GJsJqlDtE4D
dxRbGjW0ehDrUyxtTLmDKa05e4NsnWco1kJIUVID67ou23FxW/ZytgXoDjQUxqGD4bnUScwZQlVQ
f1MHeBXIarRJ6+zimHztewwY3aorNdVH5FemVlcqSxpUqz7WT5baTLTb2mI0PXWf6YOIoyktbtpj
FGynpbH8gdacsTuakk4fJUjg2jP0GONDlqHv4hdKsb0K1qhRZ1HFUY0GBKcHtP3Whhqkkg2ntTM0
zckH1FdjvPzGKBHLPnEaQ+8/lsS3wp3RP33NYq1W3E0rdQGaaaFPRC5I6Y7RTSouXlOLh4JZ7vtH
lcz/pu7EfvO0Wk5N/JIgeuOQKCaqv4hVMzq13pVBv21C6mlzs0H21QU18a02nb4v8yrQA4AbfY1l
Dc0HbSj3b21X82OqPGkfWqmSJsdsaqZAOygYtBvGmH6ZrbR5mI0MB1IJf2OUthpUs8+Ffui7NpWR
bdDp9X6xxxa9twDtCzwxk9gSQB0VWcVZed+JUboU95O9tyhJngZcHMPKXCX6zZym6b1grUM7Xdbr
aFzeptpQdZBKdkhwSTHNsitj8IuhF8bIk1umVSx7cqrGd7o6lC9zseIPvRn8WCfmSPh3e4FsG2oL
o8IuNWrfJlEXjBt0wZj5mB1ZALE6ZLYwtt3b2eNdpHx9qzM6pP2s6LDtJh1DrmzGXVNiH9BDqbMK
LYBuLdH0bOBBIpgz9OAZNuJRNeJtuQz41hVVTh/JWLUY0Yy6/qPttR7RX+Q6HG0agdNoFuDuecy+
YuP3yllhwcA+Fm8rlL3sGs2XQNnLIj0M7SAaJ90DDJ8ciEIpAgokdYHOcRRZnLqM8egzONQysqhx
XgZSBe5pW9Hk2TCSDiwMQg8FzPkUQ3e9mUjHCAw0hjTrSy0gJ6VVtPGq6hWpGtSAGgjSvPJXbRr2
x0Uuvsum4aciyvKZ+Vh2U4NvhPgH0ikuOmt/4GQaqq38oCVN44jdMCC8nucXBUoT3TntWTVLRCih
HuPL2d10ab+dt4JI12QsrY1dzjE0AXXgZTyphwqTXhgBTJ/GQVmxv+lno/8AJy911aK6Q/8n8SAu
xnYx9EjIzBlmITjM4/ZYYVOU1EB5N97TVCe+0O5bJEFcusXAdL5ZtnanJ58S+Jwh7+veFTXWfG02
3Telk9pXfaim1cvNvnnqEfE+Vf/J3Hn1RpJkV/gX5SLSRJrX8iSLnk33kuhmk5Eu0kXa+PX6ClpB
WAGCpDdhH2YH08NhVZq499xzvxOtDJI13R079NV6NKEL2AK+4ZexjWf57NxrG3JAvWdLMu1ToH3q
2DxZX3IXqC23N4JXwQc5QmwSRzepi/ugA5YUGPczKdPoTP7CdL/wBOHPs27+rlrFMq/Lmsh9R7wm
FhZCOPPtPAzB3y7UCCRwr1Px0kObglkalLAB5mn9nUqyflf5FI5wTkt4OACVzSbLvOchFuStm8V7
go4tGcGna3cVTn70FOWzz6KxwbJImtlekM9G8JzY2YVTCdphAy3ddXN33/ei/5NSyjJt8EzKbKG8
LP3bqRd7WfrAkmr+4uzYfPU+feOLM8CBgsEpYYynLjI8Dc1sHvCMewScDt0di6r+n4LFzvl10Ovs
7yGF9kzGx6bCOSMAW1nPLNfrYr8bGeHcmJ3hNkUBgGqh5dukRP4X0ID8NlOMk40UTUFkY/O64Dx/
XGLkkMsjwu1WCGiSkyKbiHUJH8aFmMarZA7ET6zyzyVhMuNZv4YUiyXcHZh2Oq7z45Beem6SlKFx
6b5ncde/wZGctqSCXbudYOuiBLXCa0rZ/m4u66uiSzDzraZ77IaZ9Nl4JKB4VokmvTT+mRYWj7o1
hSQFl2BfDpHds8XLWHt0bLsB5sY6XRLgI4f+svcDgnhzttq2glWtb0Cm8UPcWoZVAmtxObv1U5jP
p0TY+9ixFQbt2I2uO9kQVKnSMPw22VpzjIJAZ9oKNvk3yU/VtPX7Zt5TlYpNSPjgYQ2nZD/PgjwW
zz/MqYx46+feHoRStV/TnmTuGAj2FcxkP9sucmmvU6t5ZN0W/xUB6rtpDJNdOaaSAY4RHuCONNwm
2fKajiE+58ZAMVJtsl53Yg6AdQmwDHNaf/jEEr8MJBqd42KlWC2X8KEY4WPVUZo/sac7Yf8i6xla
0uBOTMkS5z635PKxocZNpeO5PAecaZuob8frlhyKI0nE8y60RNsvq88rRQ48cnBh5ckhKbEkIH4f
T9O65TNnh8XCG88rY6hXBsL/TKS3rNav+WbUY30NG9XcUwT2W6m1IUJXhlw4TZoYxbVjtutYyYcC
2sFr0JrF3/hl3nWXSGnyKVsgH6wd42JYp7Xd64oD/WCtp+5Rc21Csu6qI4zVE9wNr1l5awyxvZ65
SocscTNnSxHY8hyt0WGYqAI3fV2RHjhbL2OMFzqp3UfsoNOHzGToFJKC/ATKTn5pt5nyG61TgEZ+
yHF6CyVmGNRm6qb57Os4hGQBvJiKxa39PfJvx9ywa6g/4pIjL28c9yXInPqoYwrbTRdlmFFAItgZ
1oqw+mDzDgAWoClvvURBkoXGZxiLsBjuCX5v+v2qw1pczayvXUATpKEncZ+9hOzBj4+dCFpY8M53
2wqA6itZhL5JxNaM0jn4fqP5NdTwK6HG+e6aZMTEBHTlSVHV7ZvciPs5KD5G38UgzXZ6DgUK9kbm
ckhTlm0jFffRds5Dms0+bsmFZwN/hNyRwTtSIwXXZlXJ8mHLkQ1pQVTCcZnX8rBwyFZbFu1r+s2W
c7yjf61zxwG5dnnRhggemXJxOmbubW2LN+Wwx5sprAq1X+xDip/rKmuj20h06jw59fgMrimuj4G1
I4keOiOMklXwqezrDkpOm2/ZD87NA/DI9pyPQbnn4fEewAzGLJa0YQeXSmD5TNkaPOeBCe/kQrS3
I/vT5FDa2UIJ3CO5Ug90VBhEmt5skGe6k7NwWTZiror7QjtvfWuaox+t7hf5tOur9MuMrsSjO5KA
DS4Jy0CeeD/hngzi9sA38MqsQWBwV1C2SV0lD+Rgk1IHmxkAKWaKiqyAPc8CFsNRRke/7wLyQWVD
/EuRnfsi/vKsSq5oXW6DetXeZqkmVZLUnk+nKHfe6hW4R+46012cxuIBQli9N6y7s6G//AmXTt+3
rtT3rB0uf7mzXlHaYJKsboZtiayy8zQn4TXEQUC32fTEdOQqmnOHaX6j+G5HNYsrt1YrI+zmg7W4
y7kplqNbxbCgMte1j2mEvEQwhoVSreLk5KsRZyovxW1da++N4iF/GaqRzOWenf5lkzmDavdFn1bz
MTGLeol1mBAUsk7qrlIpiTaXyv6TkzHjPzq0u5h3KZWUpsCICLytXHW/iJqVmj7s3ue2E9m2WIb6
F9xewddK7veWAJH0WQF1AXQW4kNNIh2F+9YlFjbzJe6QqXR+ufUqlg2QizjfTlpjTx/F+wV68Vw1
Yb9s52r6vRrwTyNlvyoJO4cQVQCQkRhAa6iL2J7m9hBH1Tmf0o4SnWAKLky0dBfaGedPqMULQMv5
O5/y/ASG5c1cciDJSU6dgpnaxEFaRti4amqO7zbpebH7GanCt71e2uWX6PvqbyZhA6ID1x8qgh44
qMTPASn4OVFjWfwnWlZmx33Y82PsINwBALRcD2oSLJpGtRb3qc87eRfnzXdYqHzTusq5DSMn1tcQ
sJzHrrr0DkAy1o9YeppqnCLiLtVJOh3R1Wp8x/Mqf+WZY2grqO4+RayCXaHX6tszEMu6NF5fZzmJ
Z99to82IYDTvWelMsEk1ZJKB4Wimo3BcqGu2qOP7fi1qPAuDf5Nm/pgessz2mNNqj5TYMSblrS2s
s2trB2JiYrOI4pOvAyeTGVYYhYvxMMVkXP2tzglkZsveWw6BtL63K6eJQMJ1DIfXMVaU+kvThtfG
ROFbkJURfIexCyfe2PGINWQUkuuplrreTRYGaQSZRh24QSqcW5XWt15YCmcDm70utz1I29+jT0W5
zYFSPqRrHC5MhVj2o3hy3WKn7bpOu9m14is3vNR3CdQbtvpnZBTwTaN+KRJRUYS2whuh7YkZ2zXg
BrXn7aHcfdTF5mleCkIDPIAr9TZqJ09vCYtyf5xYEGxszQAKUZoILwyhi5kCvVYJHGTLVBjqO+qv
XdcFzRFJoWw5CooQ61EUtT8pc2L8CJOu8JmhN90CEojPxbrSBhdFxFs9hvb4kPi2dHdsUbsPF9rN
QtzUSFzH3PW0EtRyy3BOFkVAc01zZLdovXSFXkFzkqVT8DJVJS0KaA/rb3sIEt1uDUb7jmAzDTsz
mwF8jj/WOzhqy3SISnCj/Dmp7jsOcHtsFla26WQWjLBNn0SbophtxugDIMclxLpimghZZNwGpGJi
4B86/xK7u6r6CtQUrmBL2vVI9ejKcwOXIEGHisZHxVGFx5VvFjM/r9plU0dRVVKDVpFz01VrVOyj
fmjbTZ81/UtVmXDZhIuDUhUtVfJnujDZN2OQ03gg/U0o2n6Vs5nShO29KASHJvluvJFCP2k0W4So
FbsSRHpGiTXpT7BRHS/QZdLTdplG+eO3Sr53SaCgwrVJ4ezdSk4RSMJmlFvfF+ttAAbOJW3J7whM
iazelu6o/vATw58m8yg108moD+kN8Y/xF8vKj66Xg+/oDiA1XO31uCZlRuO3mjAg3ISBIKAfr8M2
Fc5otrCDBmKhIXznB2iL/jukYDhpbegIeQq7uqdGJPQSTqMI0B1KMa5nOXTucBHBUDfS1qppj7I1
3at1XTC3x8mid3niOKxzsTGMXi31gpuMqojHvoZ5eCRSKumu6rFTEsWvCh6zMsz9KzbqK4vHNKuP
ksw8+JdL146kSjkli3my8Putg7hV7SG0MJOCrXiJ+PayEMeTH66fUZTLX3zm5DmPV8j2necrPPV5
0vfX9TjxsYhpXDk4o7bEdDPrEtJ7OQTvosvo6gfa2Hd47w5kqTT0wp23jOFzXHgrP0phrYDE4w4r
QPJi6rZV4o2vueiB2YTJUAd/1hgDxV3swDi8per1u02h8/Z7cUcXn6qdXGBWBJwE56FFIgcxKZt4
2fhIX8GuM5kwhK933g3gRZ//BBGzgHktkbs/VKmOwUefF9LgZE2XyO0eVBkCxr5JAJhozkwyCOdm
LyYAUPiTJWPE4ZSXfK3sRMiocdSpaWRFyuYEExcDfAko4iHmMGa9Hdmdbrotadk9QRTYrrqwDfZr
YkuIRWOM66P2qe13tSALfdf2wodD1hit32Ck9cOmcenPj6rsJqyLyVKxlcILzN2G6Hr4aysRs7lU
diMVNy9rPvkA5g4OZpVH1wZcBOtyZa0uUrgl6/NGk5fJAkJXqeV9ajvXXnlDyU7fXNNq7oA9oVB7
zlxke+3YacTun7Z9sguCKTxm/uw3b0NQzNQfRISyBZgUtQcMUDQZwfBzZkH5gIXbd63bNr85R0b/
hrym5u/kqo7NzTinT1tnh6ELkjAGBt8o2vulpao9lmRBENzSl756Qzvo07tyjDXFbrMmy772RQcb
kL4H82jJHB+ZYFLddxkYCJJRH9dy3y7aTz7AHTNILTvXUF/JoM52JZ8ouw7rYnwrCuSRLTC0AP8u
x2K+c5xiAIW7rta/nnQaAImOLt3Wvc0uISOxSuMB7UoGL75sgXgRY758D5MUTy1gISx2+Qp1Oq3S
5c0jGi64madR5MfUXerkHBQIN7zUsujakf6CD3WaomlrJgJtHsayUU/ovhCNNtliHNZA2tRrOCtj
xT5XQ0zgXmVN4oH9wDLznpInq86BnILxIUBTKI9hlDpggZ2AiPS2Dtff8HKJSeNWEiGSGQ6BfaCK
6KeYRxfFGW0jgawcc1xswBSFwW7iPhHXBMJ1EMDDqOw4/ktK7NkNmYaLoQCl3fh1DI9S+TluxVQt
+tTySA6HdNFtfYLPsvxQducBZ0w6Jo/5vPjLZ16rNt2r1hXLDl9H3exL+Kg+aE4Yb6y06siv/npk
Z60UOquf7NEyHcML9gJhBO4311vm59lzbCmfdrG7AmEkLq1n2cbv2uwbfxFpN+C9zDPhLGAugjVy
n20A1p2weCjBVgHoOzZ1CDNukCoyR8/qaNh2ERmGO7cBELixsiuwKc4Da1Q1ROMb41obbIyw/oMO
2uC5CoOo3LpCj38ThYnpxjI5yzdr0TkPrT/NnL8kTj0HNMO/pZc1xe2aWfXjC7j9G2IjW+cpjePw
yalLl39tMEnysfpk+D0gp87Pa+J1rM/HYWdvEjD46jSt9JDn0ckC9o4G0SRH34/GhmOlsnOx7wHd
yPuuzKvnRUWTezD+KkByeiBYkoskRDM9SDr0dPyLRkYHbvvMYrDtEUhAao9ufZdmo6KV505ju7yy
AZmgtZXB1nB331uTskpal7DNtIn7+ti1dUwgr1jD+Ty2BSc8XiH5kfu5gzNd0cruXRhjYhPTyvJM
dkX6Reky3mgo9y243kqt13HfZ9NhUUH2rLqEkzmpBfWjM2hU8s4Jmp2xVKf7ulPlr84UeXYkkaGn
SBmFg+pbZxVqjgviv8Tb9rdVi1m3KhMp5mosYHmzC8LUqW94p5beHV0xUxGBVDvwoLv+gRga/SNU
Ilh7HBLJOmBra//Qe2LSOwJatHtVrkVVHeRILtQ2BLDWqg1/XEMisBW/atiqyMqzXxcU/cUwRQtM
HChU26XpwN1Hed41z/XoVriswc8z/1hTf4R7Nfd223m1etd1DM8p0QypNwm36nRDFCxtdoQCwaa/
h3GXtnw0bB8YWXwmi21Z6waO/qn1SO0iCKjP9nCsBfcfwU264qFL8/lOgeajBgbmJm4GkDawNwMb
fksrZLtt+Ptil4p+HG7LYVyijW/9TuxFFkFDWJmZ7nzhL38CbYsbBnklMzRTihsNDpZHfl66D1B2
EQ30hG5NWThnv1zAZfVdkjG3Zj5Qsq1GwRQjfjpZuHdRDtnDcIw95UMVMspPG7mCm7eJsx+1jtS5
54NQXfuBKTYUwz2RqTJrs+tukb4+2iatWdxfIW4eFzijOLSti+o/i5YO2nAmwmEBf/rpzZoJMLMP
ZHbUHnQURpwOhKSxsr8akkDFdVIE8XwdpDSgVzaOqA4VkKh+DyRvjPcmzlqICsy/MX0WyKNB2KD2
LSICKCgMNPJ9NpDGvpfBbNzNBATyNFdz/S2Mh5sxw85pKZOyAphm25LNDtea3UupqJD7dl3OKf2z
osAbuWITvNrmRPZtgJQqKbIPDbNbw5PaUYCndbCyulYlibPlJSfe0y69pHyWtWWJilH3nzVRS7mH
o9YgaJnhUn+hwrBw27qhe5tzOILMQDunFuXsffLCuY5haVO57Zy1q0NgdH6WbPKElzmnf+vPD9XU
ckdCoOvcD2a13ktPDPiTL1InOYVWxuXWEKjKFttkZbMbilIPTz0VDnOzVDvfdg3r4AR9TF5Vdee9
UpSUAB841vWO9K70V9B4a7nju740pLbk5XBJDGSx2k8D/Oelt6ancZmCdVeRdKqvUOkbxMKY+F1z
Krnf3iKm77jxDSLSHlMHtO5BVKANdeVm5XMOOYsRf1h7M0SEUNr+YOdQVr/nIUyHR0ly6jnN6UTO
I1wvtYUGKunnHC9fLjkX8rMuF5ctb4rJ9KprA0YIHTXkdPCIjQifZdEn96MnJ5YqvcA8Qd9eQTe0
VQsyr2rBEjNvbH0m1+H8UrpinY+ZGKS87p0gTk8O7sAE/NTMr0h5s2Ybqic7HWDn+cTGu3Zu78sO
FufBKjr5u6nSK8sa5QwajwGJD3YgJedgPzqLi+RKdFoD3bEmAq1K++gYjanpPtuuJGh5q2sUCZjF
CDrvWALM55JN0bjle2RgX0TNBXs5dtFtmRbBl+pU8WK5eku1KVfPCc4y5JnduyaK7tZKQZ1MwrVB
0SVbD7OMTPV4zIlv9K+akg6fyb5EAdr760ywGwV29KeLg7JgXgqlHUaxhqErq6L5rRxybE81jp9k
u1btWBwnTtLu2qscZHHbYYu8tioLxGfqZsY9O5kc5Ypil/qXaBaSHl4j6yESnzEYL8suaIlne40y
TSWySWa1DNWmiCfDZnSk6b9cL9fzTWZXnWwmQhnGAykAZIm0S+NN10tJm7ePRpvNp5AzbdIYbQLv
O4V3CDI388t2I8ncKa7MgBy3hTBdfPnVzIAUdKTEqryEfXgzU6z9LeVc9bu8I81mU4Heix5Hm1v5
TBLBXG3W8IIgZyxQfk9YJHzGEfRh1yR5eN9D7/h/GXCiwfQQyWHtMIlpj4hZ/UhCgY3CbS7lfN0v
vTc+zd60fDD6y6o9kKMULPw0dUj4Igt+TFk6zh2PVPXLLJP4lclw/oyGXD4M9F6UtdPY/sHMBOB8
9qN+3s5S6seJWArkkKCbmQ+AG812EcnRK4hkRmeb3HOXn7AvLlEhjYjMVaGkN+/rhbn4bUG/zh9s
qpQzanCDT8ow9IaGIAl9RuqkcMJuA9yHh1m/k2bM/3Xo+rBe97HPLCrPl4xRRN+NYEwIAcv3Ll94
eF4jp4gP5Eu4/S32yAxSsvR7bwNSE23UX3KAjBiijdp2ejS8/zrozAf8fMVIlr0Mqn2L6v/eLb6H
RYnowmEbz74qtqHj+TU1dcRrmNRuFZ2EUiX9rISDvsmzbknOuLZDd6dKMsFOFM3pO0KDoSooSXLY
hxgK/4aSyHbDq6WhNSY5ee+XUKQPwF1gZWu3Wx8y6GrdxiH0pSe2ZZbdeqqS0bM3JmtKtqzigXLC
CfuGIek6ETG4eoSsM62PZu/GVmmAYj+3zY1CYoenE0zBU+IQQL/VQVLfcPWLZOtkinO7BAf/Ny8N
4QCNS027WbraspKYJ0CFI9RqZ1vnyIPbfKIK39qq0/zWVHNIWJbrdFMELnVv7eUpVvyRf/sqIwtD
Hp2aYea28sb2PhyEDbcR/kPWM7uycnduAU2fxJuyY7m4j5nnJyLuzjNBijCE4ir7iiOzaMrpsXyL
zEqV31cmHRhSM9XcFn3h3UIMd74UX9ovvBEw/tOgrH7cALfMYehihLp5kVwyI9f1Dlxf4t1jwUWH
5tcCRgPJmuUl0Zh840knfFgmKsBdXTfz54gcAfSByulpaOdKbpoo7lisbXyvJXdSSyjgNDwPk6rD
u4HZ5Su3Mb6YuZgbGkG1dGrTMZpFQNC9/xIEfeMyJuaW5NU+zLTYYVM/+MmwIFxV8aWkqTANbrpQ
TO8p3X8DorhV5jIvNffZNA4L/rCSG8wjFPWQh8H6JaQnHyO/9D86WTGuKZyU4idBY70v7dIGbE7X
v1E0o6tyHpf1bcpi+XsOA/UdoYHWG9kMwTkdxSh2bVV5T2KJquy+bjsH6XDk4doVCG5f0CJLf9eD
D6XlVDr8kuxuOg994g+sWrq4oU5BkYY/MaFEeusQv3OocEhhgrJTQxm2evltuOQI9YZXQ0ID6bjp
9ZiPZfcZGr9HTE8LSIqqLaHhFY1hcq7L1MwbtwOg/9hZR0T3CykF/BnD77hJZcpmviYFwjszOIng
iJWGYKAWPCLPakAYGHV8K2/jUgYChwpk8Q2uYoqM3g75j8cjzPY9zaLZ4ZIZWIkP/di56hsv5Bqb
HHlGq2CKd+Cbxamg/Z62rUbZupXgqtkpqPNk6xWRd84KspsPa5J5D412xU/ilkPCC3UtuFLKNLdw
FUHoKrvYH6nL8heRR7zeweebvxxnI24KhxWGzRDMs90P0ro1doOh6F9IvAgaYMBS+X/7oCq6s70o
0D95Xoj8q4u7vAQqkpX9dgiapdxWOsn/MB4FNDLOI4GIjaIC3kTVhPkqS5b19qLRDDs9zsVth/kJ
4lIhmvyXN4YZ1YHJpD1Gbaa8L9wF07jP0efsGz9xJSBOLLQ5aROhejIYIdPPzjW2nKaJNX4VAMEH
8lxiWDhVNax6O2izBic+B1rgJNuYtJIkWlD+Dakg11oqWg3ybfrOh0Wf8L+NCdIC4lqf8UCg7zF/
Y2qTjVsp0O6xKaThG8hELT8Skj3t2ZTkg+O1iOQ+KvD5kF1fz6TPw6jPiXfHffVsvHq4MSmw9F1J
8hKScTviqBKjU6gTYz9Z7kQUruXJcp8B7M0Xp9qxyIVxNQgB8G+k8KeUnGMlKor+GuR751OH0qkV
nsq284o+3SL5IqWBRlYUfJ9dFVl7mhIl+tdJkDBxT4XDHlbBSaa/Ckt4ybXuXdnfOtUCNv12rfKG
CahbNkub0pk1sd1JNSnmm2XVevuYnj0+a7LQ1AmjXlODmogHpBRp1ibdTakzkCw4DtgGKZVilmna
UDjEBIAdVFDBKfxGrLBZrTgkSznx3jswpyuC7TTMay6pIpy6wWQRcsm+sqArhmtw18YQy7LMwN5V
v9Rf1CJTf+gXWXx0JCuWh5G4r/60cIO86AmryG5gBIVi7yz9b2FrVT24OGMg02HW0TcJed0aR9w8
o/6HwaIe12bu5/ecwI7xdq29Zjzh94MSXc82xWm65I3wjmsp5HuhlP9juIv1tiNnYNmpxqsuQ8lp
IFssxhbpbATnIXSZ1Omqp5ZHkQwHXLWsxFpwqmfBof3G7bv0x5Qhy3cV6jy9ITx1wpu5mhrpt6Lh
u0qLEBo4nzGMeaSw1GwLYshYGg7oMn/rRcWQBH2WY7YZBugMfJoVDP0d3XJ+5BP3yV0AGr+gq02H
N4xsGN/8omQcHuC0VScQ6TGyrMPV5ewo9PhHjqTaYV2yLXvjOiNFBKGjnq7J9whjtWWzLTIn67XS
oQKe8jp6xJWikSVs4H+l6L7FXhRBINB3ar5gpAwF1yOrDS5YUZcSC2mFqwsyksDjdQiiKXrPch+L
QqExAxy6Ejw4QnTYTteySur1EKomag4DUom+JrupqE9pwMfZtbqsOOydsgC9sKwmQaAbiwueY1kT
s0/k6ozHaGBh4AZbYcvauh1IMtPhWmMQ8kZGl4Pq5+SYJtirPgC3UsHQ/6z9yVu1yG4wZ9feLiN7
qGVyklu1Z74U2z1uR01ttKJ4bnRGo34/igH2SIU4JDB6Db25hcmJL5JLLYqbxZuHSxbReBmMs+c5
P/M0lO6L8JbLgBKavaDYsM5j6rVteHadVMCB7m3HHmrMYXbVOf3obkJOdIdd+5hNKCKtYh69HEFL
+/V7Gvaqu2noThFwOu2Uj62XrjmdnI8G1Hito9+Msej0+N+V+e0UTAkfyjZtzGvfYBA9J16xsryY
tAuRBW5DatHfvLfMiDZFhiAO55B8hfTOm4OFed9c1/WjmRt3fBuVH3k16x8BiS8buLeD3btBWZqP
EFmRIo+hPQBvtmIr8iYtRQ53/+y60fuM6ySkCGyb1OyIlWrHF+5/MUGYEVUyTCDZF0/fBWwvVORZ
VRiCnGxcFaYh5Mdpl+RO318VhEyo67WKcHOsbdujUTDHj/82OSFEb0QdCudqDOnDHu3Qr9hXurTM
3Hs7u+OMQ8TY8aMZSte7bUUex7vU5hHBQ9jFcclTwypmwFVZ2GG9aVSoyvImaJQhTnZKKkjQOOOd
tN8R3ZjBnQy0U92hsvXNmZGlzN/CCBvNTd5kZr2fTYNjr9ZJk1yOPu+srSA7zJAzc5UDZe82ISIp
JsSkKACeg3M/0QAzOMyp4nCC9JgVLzlLDgQGuqKvamjxDcKG7xDb0H4JOQtogoeJf3AzChosJzpR
GqoIB5PEGpAeB7JDguWYzlSr7XNS5EhPV8VY1LI+MQjxdP87FnnDE1lWuBbXm7h1WQ2wcurHx0mI
0UNLkpqE+dcJrcVnRKTLol2/tGno/g682kIxXBOPmHXxYV4GZDIOMBmone9aUsEOU+VlLraHfDXV
ftJriBG0bdOEMjbrJH4AY2LV8fb0mAdyGquefKiqyPRqds1CUOl6zIZJJfl+Fr4Jn9I0zYp+w4gz
9tmHN6xaPFS+JzgqJn635NkP83Q+9QxWAHJEnUIXJb8HRsFs4uPQ+MVrV46MgXOhxOPsW/2TsxVD
Gncxy2+OtSmgJO3it4gMvM8Ek+64abEVvxRjnIBRci0AIM8pP92+k2/EuSbvmamziYUYbYrm0GeU
BptpkEu1Z5PIZYslb8gVq5lu//t26f9pEf9/B0++b7/r56H//h5uf7f/FbP8/3Ifnw23/34f//y7
Mf+6ic8f/ycdWUT/CP3LXefGAuP1Zen8n3RkIf4hYIdzEgUem3QRO1L/QUf2/iFZqY7ZIE9czBYJ
K2f/3MR3/X8kzOZZQyPa6bLcH/+f6Mj/sqb178DUKAB3/6/7X23j5EkQ6uQqsPcYX4z4H/bL2CT9
1w2w//zR/2X1scxUPfejA5pjqVlp8EZMjBbnGCs9pd33fuY9NUkl71wjklu3KNj3z2si0zxLMaBz
myN4oPYOzLwxTG/8lqjYne399RCRcHUgHbSzG7HI4HplW/abXnF9MG6FrGLWOHsb0iTeCz+Z7u0w
tA+xVvMvv7PLp57D/qMgAPO1A1H/HHfx8G3ZBdjNrBUohv1++1g4Q/IcDxaYu9DzO37L5Z4zlugd
O6YfHbNGcm8k8tvCW1kwfc/LH0OAylMeOtBJjOs/SznC2EM03TX5MBscVMIlO4KZDvH0ph5OXkfs
htXM4gkJlv2VxqRLv4+GtrcyTbcVZXC502VUvQ0Cn5AwbATt1lInB0KOEJwwT/yp22TcJ5zShG+O
eXdVOG6+N+GqCdZmp8XQ2f9drC53Y7rkVBGcHUHSoO8SBB2cWKQOT51jOlYgEhcVpw9utVcUNwk5
5GpXLb76Zo90/h0oq7PtlCRMi8poubtgIxhuY0m5K1CWt6WeiEsk2nyfDF16i0GIpECSBO/Djskm
a0Hr8jWjG3+MecAEfCjsQ61TiJg6kk/Y56Mdl4/5Vpt7z1GRJSPjGxmfknVK6dWZ0K8cwhr1MiJD
0RFARnOnhOdVdzSebqyv+IWgyKSeu134bq+xDEenHBcswHt3MD+es7bII8a4LxhO4l+C1a5u41UG
QYgrqJ7HUQKN9MrwNJUeWpUIHCJOpxJkIw/IC76ekLBdPfkPkCnG27xdqDmtz2s1rnPzXOYRgKEl
zk98hOKm90txHmkZoX3KSoOybJkZEYIg7iXpEpdWKy412tWc/uDfAFPYuGCVJwZkh5z40tMYZ+ji
8TA/YvLsdyr5N+rOY8dyJVuyX8QChdOdBBo9OFqG1hMiMiOTWjqV8+vfOtXVwKsC3qCHDdTkolJE
RPI4fW8zW5bQ81jJYSWnQNtrupyi16U27XqqGFyJeFYHTBTiLW1N/AAEOf3KnAWqKa3p9y79upol
q84PczG4u4jAN5sgrOWvUs7Br0nroVr1XIs31DA119jkyd/RT8WmpuoBHbBZbPJZba0ezDBbR9Oj
7UdDjP+JMg58NoX8KbVIHoeOssQmKUF0+9UNfVa2v7RKxDnLmgjPho/RtivaxzHkCy+tALIuF1Qa
8kILanTdRN1OYf44OEyOjAB8fz+B6PSxtBC3V8QA+3bVgZ7fNAhE2AUq7qLUU6uG9pwlG7MN0T1c
nWUBI31Jpy/DNfnDJvp04cZBpQDFYq+pjTyJfF/eZwFJmhrn5XvvVuI11CamW3UZvkeMrw4jg4Su
xE/mNC6x/ezzPD60LuXB3qhKC30pJWXUjg0rYtoAa2SebRva9nPc8JpW1QwJyJRee24o4eSLolb1
ySLbtPOLwbpi36PXc7TLkftXNYaAjjO/JjfESPtAN7g68ygwRzV8vqTx5kcXOw+Zkjz0Pp1S4ZvD
s+HyN4wYRws/Go78iXykULI+pbHm18hi3pi9YX4ZGsU/HjvjdT4Ws1wNwzLfjCgUL6YmYD1sD3RP
EQ5s89z7sOla+ohF7uzTbtbQHbvOPw7spXazTIiaqVKfxVyqnd9McMOypDipzEKMTrPpI8RTsXFQ
UHfsERxYcos1nQ13eo7GbBifelL+l2buJ045oAHPy2zbL8aTbJkgv7R46h1ukVhM1bFIWDSsAlvN
DxkujItOOr4aVK34T2Ks7K9Hm2S/KSi92loRHRYrMc/OPi6z5nFOF8yZ9hJ0T5hT4Pqmbrwf40zf
Z46lH8nFjsd+MP2hGhb6xQYrvSff5F9HuYQ7aY3jOw7JYGWWuDGPnhNrMkhkGEkDzm5t4y9krceF
X0eQsDlDu3VZR9A946ZuVoFfZ9++446Q6/IIuyRlovdpJ3BHl1XmoqyzM/pjpbXE9R+bZr+kecNM
XWTdIzU73bGdhf88Z/N4GIUVXDq7MDRRCfddtKNJ1/lcFq9TbkMwxYnyZaxi2SE92bT8Ge+eHRRS
wTTGyyXkIHjsveLmV0y7Hf+0WCqn/InLx1eaGu/OqNzAFSFiiLF29P9KK5t3hG/znZOV4UtUSTgC
Igtv/pb8bEsMy5tw4Jhpxi773TTJdOzZAO6iPis/EwaiV3eS+hQPRFm3GdaGlyTPp4ekTfRx1Gb5
hV0TwCw9jddhrvALY0WoSLzEhDx45U1nB0lzLzxv5gBOQz6sMSA3zJg0SAXpu8PFaTu2Xfs8+Sr8
lbguhwmPU/JaitzdOK3F8pzDLL70ph4vdlsuf0ahVbiy42i5xp0KNwO+4I09ReNnPXvWPsPP/mkF
vdlO2E+Jf6aLRd834hsYkQmhyLfxYRGxKjGfV9M9G66Ia8zU0IWgcUKGcrQvNwfgcWQk4BcSiHD1
6LH7oRjSsyl9tsJEfmJ/JG0TLtj2Qip8VtI2RKQEuVTKIr1l3odtGTw2QZryEssRWJshoVGhc4+e
1RXPUzN7VylqcUJOBSxKzTUbAF485MKSHtsBIY2tiisHpLIXEe0sZfKhx848eZNCVTQRkWcOmSo/
O9XkwYkbmvDJ773sUYxO9cLZ3O6xC2Asn+kuJdppCDdHToipEJGCLku/ru1zhKZ19WmsOmlCmRdl
kKUjC0WZ+xAO46jvw2skmOmx7cNDUH4d3buRn0Gyz/rfeD5wJgTptqWOMiXUmJPqCQf5nszZ+JuG
QO8aaSEuC7dcomAFA3c5Ot7CHSiaD1gt0MTc8g+ubNSSaACnnudMT/yWpzDPxnjN9rtmkxGET4TY
s9ts7m/zBigEuenyvu1KdTKaZkn+VVE5yd7KLxFTgz3MPQIUzZ2osqyUAALo7p2+rQyOkbTPfHDh
s8YZFaaJSU59Fjp/a0hHmMXqEFaOoyJofE03XEapyKtJXASf1UzspBZ1sMPcAnQyNvG1KFR0UAWq
O+qDd52dUB/7ZNQFRbcqW4dstxH+pcna2yq3OBW+b/F5GzCGY3CHSyA6582AJ7p4nTM/tdnkHfNG
i3efvnv8xG7ziNfIP4Q10em939jWO3vaniuHNSx7rFbhPuHseJiJoD2VYZHvsJOMyYpnun32Ewns
WCRkxxpNlsxvWhETzsuAcTeipztdjt/95ADyKMe7jivGnhMsOi64lScukh5lF2zpjxzR0fvs2NMb
5UHBi63D+GWKpvRCoVz/xeYXVqes/CM2ZnK5eSP/RMHIpUTodygB26UhvFWzb9k0aRHRwJEr9ZRq
19+PPKinIO3ZaOKpoSk9o2svwv93F/h8HLaxSwPgqH3g2PEwvGYLEIO1TsrppQLn9Jh6Uf7bz934
G39Ji+1nySPWxO7ySNS03E5Yee8Ctwr/5kvZ0uvJdnfG+VWy0fNlT+23Z7GrUxNv+1WdlPLUR5jp
VvAcWAvIajI7bPbjmzuq+s2u8WHSO4WRnpGOnPMSZM3vzpLRtWhNlnMDkugbOnLNwWUn8bBUbXmh
C6zA1TSi5tW9Hqtt6fRAUQnVHqoU8WQdlYa4I27OwzIM3WaosuAOSXE6I8cDGAyxhO0TN3IiEnOE
siP0CY/NeyJfgjoAFlj5wbnpbt+RakvYwIZxB5t6/Au7VfcgbmPgep7lT1YM4jmhqPIwl0iDq9xL
amtLCWP5CDohvcvFQsNFlPE4wdp4Mybmo+pNlXrhXkXsj1zOtUpc2GYFnsjLNKCyVaPLxpmYyrif
JS3OxCtrTN4eV+KtG6Ce8rdo+wd6BYhxa2ztlQKttTPTUl4aVOC95VS0gGNIhtcZLXIbDt7y4oRp
fNQUUD/4BqdUmLr1Y1dOwDjCgOXeZE80ckZdv3fGlg3vOOj2BNRFHaykT8+0nMPyUG5tHaLOqV+K
xSI0yZi2rv0svoQWSUx3tNy/akj1vpZe+5E2Pu6xHh5Hk0fuD12/fA5F5d9NcSLhUZvOgOCcm/Ki
8nnaE+4a3pMgmXlVdzFpPVc9dINunkmzpLhJ+5Y+Ys8H9y8y8cC5GP+4dea9uYuTwc0xrgGGb88J
das0Yycllog1rcLs9/AVwe6tonCrO9+6OhoBcZXk7njG1+1dh0yHewFGYU1i3FRrvYTxbsh8RlDP
dm7yfO99OE4LjFf4ZbdGRQOdHitSZNGYf6LD1m+o/rzgMmFTgSQIwtXSx3fIpc4nXWRT+oCn8w92
bcraGztfs1Ss7pbYWc6Erm3+lWes+Jk7sZImwvGCG5FACnOrv19gs/1tcPr0q/nmNAwRDd5d8p2Q
g8MObdn41Us3htNxCKPwNapdxVSa9fQjBTiPOB5uLgEsgBEraH9AqSQbgcNJOg9G2+o3kjLxsdwh
OO5z072DBUC0aZJN+VBodN6YmN6ERZmmEp4kLtxz2b95ZRr8ipG9unNvYpfAFJ4yltqx/KbFrTjH
ynEfKOVVL1WfoV9gfIWxy1dxi+ZypOslGi6pm+eYNXouFtac8Q/SL9Sv0IBLn6b0L/6guEjzLt/k
WZjeQYSSnyAJsm+nLkjG5r58Ao0FQbMMOxeFK/aPng6KB/pY7X2OBvUTOOWtbIBrxiqoxo8BCaz0
loHVdNd71MdDmcCF4EavYR23V7kIdcWxZ981bAZ3elrUvetbPBV5F4p74w0IuR1Ik6W2nVdqBLv9
jD4NLGbQz9TB2xf8vTOu8zpr1xa95dfJ7aqTq7AhC/psiymn7TSD++TynGZHvybS4Xdz+EfhZ/wi
p4/xedELLQsMTS9RqPXRjsv8GZgK2QA/JNviO2BR0abePBL3f8Hi6H0fq+TO0Gq7huiEHzrwy6+J
5lRePdz9V5ZuyrPkDb8JWI6vuQ8UFzSuDPJBMuFOWkL/zD/LAmuHSvWZIQDQeWNYVhMtys8uX8pe
zPawC9PQe2PHBJk8ja0DF+cXVIjlOahaAbhm0LtqrNprxfl3e6kPu67jvsjbRzXHMVxAIHOt3JrF
G9cxBqg7rNy8CoFqkGPJuk/lA4bYis4dPhP2sqsU+soH2wbG1aq/PfvBDIihVdXHoKPnelDgfVvH
XOkfZ+rjnZdx96qob5AWiTqrUuxQZG8S5EbHWn4plb9qO6+3ljc7ya6Xg/UIuMW61rVu3kfP0X8y
qxI/SX77ottRk7mq7Whn867aGiJsa5v8AstuQJSmMQvDSXiaHZ3gA+XI4FZw+75FOTbnm0LFuyAs
DqSp6PvCKUCBdBXCUViwgBq3ll9oMxH+A5KBU8K0VI5dua9ROnfxbNV3fSuLfZYNw1WXY3E3stGe
N95kk9GM7HrZLWS6QPiXE1J3YLfNg0YCxbdUBlSuJNI5MY9z4SIpXT73Xh5/JnnNgqftIVcPqnoq
RhX+KNIdqJoYWi+EZxAQu4bGSbZy3ow/vgj4/S3jl0LtvkchdPfc8TAr5Krd2o3zHt+cgn7XVPi3
evrX6gp/LE6LOd7NrKAcXifGPTlGcGXKa5L5XJDr9skrG39PloRov+bS5691z4/VmYkf7lr0bndV
CjcxO6YczkJX8Drc9JPKDjoDjQCVa97bleJgzhjQAR/ELq/mHjbefINH3M45DRCeMNsDk2t4Druk
wtRiV82OFX935/WWvPSIDzZXL2/aQs8YNlyaCsRrbCaSSoEU8pxXzbI8gWdw/jZpXrzDQyHaksY5
nPsOitMfqdBuVwC02us0F8GDN+jU2cxJXy4/KlrMw5gpWe84APBE0gnMPDOmU0fnnZI8S1nqx0+D
ctjhuIuf7jWskYrdYC3eRNFMxwon2M3gDCNDyr5/jyO0SgdF6Ow7eXkCgpXseIeShmnacLxrWrJS
YSqscdUvqT/uKt4f2NIwMb6nIx4NHEn0kq9jH8J81Ua+swp1JV89wRHxECHh70taUi9sHFS57T10
7hIf7GM+ovoOctI/YtHTGcvbLdCqO7rbVe9XOynH6XX2B2vNGCleJ0taPwHZ171EybvK0qFvgQtY
/4KDAieoKOv7XkXTZ0W2F3yKbd0c5uXy2DhifPStMT7Zt5wO9/egIvYUBvNaVGJ8auOali+XMHu+
qNxduXJxYOssEm62hcyegvP9xiQNi4i2a9WS46jJbUbkZ0iVL89Jo3usBind6kVlWX9bDrgC/3FY
nfxZgc4v+eSXOap3b7jQkoZjCnRTQkK1XVt3Of6EIzCAGpumRhY2sb98BXPC506x7MPlbHEJrUgq
u6xhMXmYYDmCk4qeUc/qzwHcwx9WlOpDihEOfFF1P8tgiauNUfdriRc6/2QT7ZU9ffjOgk2W4sX2
UmlffNWuNk9IAkDF1FB6p6KzineAR8MeLFaOho53Lc08h6m70bF+jbIWJbsq2voet373W0jso/gc
3f6eSEexsSPupKtlTAX0qBq4f+sGb+RxgZjlSlwny/W3o52DYDDpIdfxfYQJYzXlxYZK9IODMtEn
0YfbpzSd1oHYqSkYnyO8T3uCQ01OIZ/NkqshmblNNQ40uymCd3bnMTUSJGacVRDgdsZ5UAcfdecu
f8fJmV9NWQ0nOfsNKmFX9fs4rHl8fV5qJ9eehmzNvm/5HrqYI0eU+DxDhbK6xvVbXNmT+r9TPph0
UgxTtCHDSHTecSJywCrcZ3Je2r2D+9SsS76PLUm/rF7H5USvi+AkWFs2RKCVWuYCjoTpg7NFKoPT
lSTdrh1F/AkZsfzsVLw8u6xhnkKeNpYTVXxNkxDrDauh/dRb1r5h8hlWmcNMwOTEMNMaSEdDMifF
apFqeBmUnZFFsuRJc29kXQYuA7c+hi1DEPfFXzj94liSqmvqap+K0WwLmxJn3c79oyFQv3ZtLI1q
bNN11VUuYnGmtkXkTY8gEqBsJIt1mGLh7fADMftE43Aq86q+m9iKvmd2P3AfHqzqmGc4DrmkJm8k
+b37kqR1t+trp9tJXF56VZhafOPFoJBrNrSaiL75DBMv2PiJ7gh4/DOlV1GXuxJDRgVJXJQHZxlJ
nImI1OWUFnd2EeFcjAec8K6QdyjBFOHoKd3yQhAXnLIdIVJjvxW+jRgcxGi6EbagXYd0ci7msnws
6p4YQ5LHzMIeeRonqOks86zgV2GYRteODHS7h4JNExz+pT/YcoNrnwwq2+DSigkwc8Z9T0kxTruq
ypyPwhmDl6qD5HKqahTlI4k1aa9loVIsxnYg34xS06UkrXd0kmm8WFoU1lpgixIfupow77cjJJud
49YTTXSlGV+X0bKvOBX1y2jHFmF6Vmtc4hoPnWvEnZNsud3LkZSj53yToB3e2FTC8EtNdMnAVbxn
MvKv3SgSNtFkKbY2SAH29AvGt5XyAuKTJslUsOsDq7hlcLs+JF2WFgei9lyZee1YehOSZ33OBgcs
jHD6yNpI3U8vIDGdO+qBra9KeDhP2n5h0ShbMVHskXr1gVN5GDjfl+69m0t/ItHg8itwGjpij48d
Po3lN/lLLbrIWQtO2t99ZEZ71eMYTxhcdO2DJgTAwvnlQSsa0fs4SchBUzkh4cVAtY7CxwqQWbEz
deeNB86yaF8XeRif+bXN9G2EU0ZfPrS78aA11mscK9bChMuTFWrqRIlKcWwXsqMzqLyd1mLyy+90
WrzuLrH8JNkn4eLiqU16dI6lkorKb+VQyAOkY/5jdRbBIiY43Wz9oGNIE+HihUf8tmm9tnKrxT7b
6Gk+9mlQeuu25nxRjkqpniDn91QGXFO3/NF1i0NECbacQdw5+3pxs91goyOt48py9rbNh2SxQGZJ
WZrkkOHznXdw2DswXKNXHNgXlk91FsL2LxLrNU1d697JyVGsuXLX75UKsuVMVKh56poi+1kIueyJ
wnYPbRbTussksM9SDw4fhjA4fGZS89m33A6LTp0tf8vMqqFHYOBhUzwkJGU8orurJq25l9lSMygV
BKRe/bgq1babF2WvMNWVHEPLq1pgPa7arFGEwMk/HNREogvFKqWm1J3Hl9Sr/HVid/Jow2fxdzoe
+5VXcLkyts/9O+n7fVD3wxWfhXvhnBve8dx0u8wFCEhAL8zOZHTad5JQy5HPbXXXqDg5gFIqHhFc
41MStixl8LuLl6aoxN/BLsvPfhqho8XSJ4blsZJaD3moW06U1gXF0JL8KOYsI9jgdn96TskCPEGI
Xcw4+jl13GxL5ooms8WHDF74/XNJ7IFM0CColiQf8tyZIX0CdUT/xVLXT24yO2c+VgTZg6S8xrIt
117Ujy8F4AXIVbm8aM81x9lfEOjm0V3n+VLs7IRwzdg0/l+fRMRdGFcGrWPx0N/SGKkiW4L2zYAY
gd7d5qfR9lw4Aob9Tp937TrNq+mtT8uAitOxzY6Ylm7QiEp+4xpUeOkK7exm2AYPqadbueWTYr33
eYS9OWqHBO5bHI87zwaANNaCfjw2Om9x3w35RoPNu4dLkVwD98YosqfYQ0CU7R3wCCYIUgrWtlIF
TC3iYTEVa56Ppm8H8z2Bn+FiBnzTqsK4G5SQSla42egwnAaKiLwk2dwM2J8kujFO67oYv7LI5BS4
xTo4OfxxHZbAoUDp9x0j7/GTOlAvrNb56Sqn3gC7Wl7w/o7W9p/ukf8nI81LXfK///TG/P9aQe74
WFj+ZwPNtYY2WaTf/2aiuf2Wf5lonPAf2PNcrPu2DU/cg/v8f0w0FF0oiPmK/9dx8ctI7Cb/MtH4
7j8cEfqhcqT6l73m/7ZZOP/wA5tIhe95IQZI4Of/+3/9WweB/o///u+dBFy8/oPczN9uS7jQErsB
XwUw7n+300S9xT7EVlRhiwTnthJw9NaEikjctnaup6uG7Zh6G9m0XNreZjd05w0iYMJxpwPXal4z
0qv2H5k4QXCPzRX82CDN9It5oVTfeRjV9oGpXshv7siTs6pbj/qMDO/gcsKq2wwPpIHyCvekoJ6c
gHIBSaSIWEdm9oTXgaEuZvDvHBZmuQe2l0WN1KyerfSl0L63Jks0lS9ak+p4kCjj5cUKRfHEWCxt
8KwLl+G4yvUjIWLxRn4ns04m9LOasTLzSjLj86Bv/DSfT29ulVw+B6ztnrOqJl2mVyfuYHBIbmFc
HkOifS2i9AxPdh6y+BlGPCfpaiKb8iMbBFA3cwiSE6gcqH0ch/FcRMkEdnh0CswEVdVXV03krD7P
o197WLwZ1DGsE72SZ27oNj6jrC77D27LrrqD2ZkmR7fza33AvevqHwT1Jj7iV7612g5T8RUvDZfv
PLWme6f2UhuSaaLSVwA69aakwp7qowCToRST3g++BhZV9oTml8wVL5Pdq3aH0QiZURQUxCYxr5Mg
9hss20irlbvOoskCjOBj+/6TssrDRVmJioJP+KL9Ki41UVLoaS4DtEwDn6k8YLLb3Th2d3E/sMss
PRxhF2bVDHPqnEBe3DaYfGa26OBusA2lnJMR3usOR3pdEezdMHr7+hHpuYlOAk8mV9vWtQ5qzmjH
nGr1xJNMcwcOZqZbV825oIeycqzhuWR/a/ZDoNIwx3rCrefBD5qYpY5fitvD0o84EDeEFcB8s8wt
F3hjOtBTf1cEpZO/tx4bcqJjEdCYQFBTcwgSmYQ2tukhCH7IN+YC+ls2G3+HFtSY1ThBzEeE5s2G
Gl/6aoNdpJ+eyj7oL4szTuLT4Unw3ic2z9xIq67E0zLOSEpyRZrOp2cUC4/3yrbFptgI1pDchJGC
a+qPVVQeWUpNyQNecA8udZ53FjynsfRRVavYmb+Ex9KeSy9w6Od+KO36YKoAtmAo4yiGMSRQSiZ7
mdUhjFIuxqh90Ftm36XvvLcrUFjokw1tbCibTKfAqmf1IqRz2xHgurSpmuM7N5u5gI4Dz2pyNfWW
5BijYjuQI/AKtApvGU8Shc6iQ5EQDk6CG6DhZgSqwEcBOM0HLTzi9zNHwSqptR++h6MdYpNB5U/N
H5XMtf+rV2LidgUmJbedVdblBAtXdjv6Pb0sdeO/NQG3R/g2JgzyZQUWNFLXBJnZCmDBwMTYNeVN
STilww0nchosJUsus4w0/rNc0mDez2bqvK/GM8QdvJD911oBFZEvERE9e433CgJLX4Zj8TqyBoKR
UHk63RZIfcQFlz56imy4GyvhRqJEIbbZyEYeu5VzCMMFVLbx0/wECUmFD3FN8mg9ZdC+IRHg7euN
sJjrE6tkyYutaq3xPrfwl4R4Ka0q4NNTpRmOqtT2EfSUTr0PGdSGg9FPu3Y/GAwmHyDiLCoHR1uw
v4wa8yEhBab7dsYq9NLWxlCMxjqUuumhFh9lDSGpnZ35KPIk7M5RDvRTzxoEhUfm5gLmla1a1hJI
reI0pge0BrDDc+DYVrsKnXR8IidWf7RxvNx5Nd1pYIPCs1+I8V6HNUu124xwL9hNY0PWMwUVVQq+
fXA8tUoaDESME9ZnvFj9Z65b70hGxAtXddEp7zBNmM1t4AAdOiUaps1GcCOYHE9ycsZj0KA8Bk4T
3cMFYCRjHxu/BUbFiBmFIw+QsdptOi/54+RM5R9gmstH5KSIC/ATTLNDTpgRMZaOuSDiIfYY5t2G
4TuZWYkYw11rXfIMXzFK1r9yK7c/8pl1IdmpFi2Epg3z7LImuPJpgDnSt6Y5morJCDlBwIWK9ACl
ZA2EKuhxQOikOhELsOQVyvxQ38s+HZ5rJ3SLYz1pmz/K956M1ya7yGWvPRD1mrdB1cCuMTUuxq1N
Bv7BXoqXPB/4kRgLlTLunYDB4p9pVQyqsF4JCU7rpLM0pTQW+VfJbbF/N+2Uv8U3s/mW78FeRyFk
n3Uci+baNo75LCvTHifILfexTfFZFLMpKmMneZr7wjrBQ4svDF+cPwRlzsiEXfQsxGidDfBX4hMW
P5AYpslEuHYsjlPkuHqPS4pAa1758HyMZ32ym+hwEYrwAYQIe5aip+l6SsypyxlwEg22EYKn+AjY
QyK1mbY7Yw5c+A60fh3x6q1kZ6xrQFJj7U6+e5aif9aoEjxkbs6ZYgJnY8D21IzTQG/SobN5lrnr
TqDyfqRF7V9mQRPRcf7YKZ095yjvB3Bg/ZEhPOQk6JjvURaCD5YjxadruNLbgeDZIWBwikwTf9oL
s9tqWKY7dy7MOZrGBu/fVBxFwQtkUnF6ChQrxxROJxBCF/nfVsVQYy6EBs4CVj1JwJhkVmTLKKEW
udLdAE5HsShZ5WKmQDYLBJ4YmCCAbDoL3kIz8IQWdviMwJDhi2LkJKccnKdsaQ9DZbJ92S/5a2qN
oOTLSO5ylYV3csIvRbDA+Y5YF60mMDHPQDVtwL1jHn64IH1WvNOdO4UseCRI369Fv1BaUHvhHZzh
4DvG3ZUXEEOaqFePGKTEHlLWcG5K1zkkyg4fOzvMn6IUkjdZN5vQgmt596NXl3dF2tJFWRUPbSpw
CXHVBNUNKAkrHx3QDl7hoVIh7qikOnMYw3tlg7hnSrJ3yPDE0ZAlz8BracqA8B+cwzpJD7Ma1Yt2
YhhrLN8usyjVo5VF5bvLzHUKeSw5Lrs1P6b8QVQAHxp6FHayFuI9XnrsyDYhZoCrsGpt13mp6+XO
zKLgY7Pwoqqhq1xlyJW0x2WSOQ1ck1Z8+v34OwH/sY+lR0lukSF4OPguCNsTiLXj3z0G4JegQ/5L
ea0esjIrOG+Nu9UN7hxG61PRp/al6bvdEHrlgyGVh9avgSem2Z3yAIG1lod2GUTNXqupvuA8uqls
CVsrp23j9IFnwsNsmXphsVeRI72HOsu7OzFE8R+hwuzLq4f6CXJmC1C0rw+jTMwli+YGgBBvi5nD
LsCYU+L3+KkWp3trBZZJ2xchP3z7oSL7w3c86+fAvaW/OWk20Jl2MliSA4AcMpplQa39Mik4EWH5
5S3edHNIs38hxi+yhxhUMdi2XvSPDXfCCwVZ/rleBswk/Ih2WQeYx2+LzieDnow06CZdeGZJsRwr
lrmAw+Qr997sodckefJxKJKDN+PxXuG9NpA2KP5w+7G+ElmiHyXjiQVYJbmHR+3okcieI2gN4NAJ
tFWEqJK/liX7/UI25lbrYPznPtMJUe7Rsr4HYTvnqNDDXeeRfyM+1gw73q/LWhHp/52YIV8LTHSk
zrr2lcc6WHdzQL23IYhZGSfclGzaGYc0WvysqIGUGTzDGT99P8f1tfa5u/lch/Z1RvraTZgB0jzM
kPFcCKceU8s+YY2xYh7iVgh7bxUneFm6ZEA6StLgrJs8fR/hQHDDDqMdho3qOvOZ62ZXbFQl9NGi
T2XHbpECV+0hQNkL3gs2izRYFgwWK8uV/lc8thE6Vz6cjeCMmcfR/UR8Go+2rnh3yKrcoNFVfyHU
3JERJQ/Ii+VaVkW/SRR4elcM5S5o9Xx2lva+F47z1PhsoESRq2MZLsGHTPRrlZBIYhPHRispkhmL
kB1tWqu61Fy9jrFXsYaxw2oPyqnCrhHhyFmCBLS9Hp8d0X4MeYn31uVmP+gOs1s5cODMVcbnsas2
OgEvzazVPcVxVhx8uPnrCrrYGpepvmsxG/JDmiKz6cDarCd2wOSBIWm6cTie0NetVU/RxMcw9V9t
mBRnP08l4bRS8iGvPnuEJ26Fi70PAckWqwC8yrQBsWZvem9pdpkcgwvgJ+ecpKyjRocSH0J18ujk
PMRu5j7nYdC8VCm7x5gF8wfH71eFXr6P0xKFTHK3sRwwiy3sDMxX2Cml/uYBMweb2+FWGlE/mbpR
oNr5WXdeVGFNjvIHJySgMEB0vYohERsuA2AG5uZZYClk0y7Mye9BVNrdbf4thfhbeKT3FgeHjVmU
XtumghI+ghwaLF7jarY+Ru7DJFE5wFZx62fnqiioWcm85WCW2Wy1QSRZeW4JAwnt6m6aKnLfmBOi
XQCT4eQQyqOClm4INAhWE6tBdbdaXWxoam6uQTPlx0rLaesVYfvMlA8GlGvG7bGeSkYjGMRzggU5
a+LHuA6sZyJiYr+wuT73NsQqktM32wxnKZ7I7lVbSfgdDlPzmNbMiUyojMgYdag9NhQVIevlGBIV
SXK7T54bFeVrluLDMyHT31qEaNhuQ9whi1vy5HVKGtInW8kPCxzQPTHC/JFfND9B3yEMGHjZEVBf
9cqwO36awNgPESnDcy4ab0uEt7zXicxOOF3n1X9Rdya7cWtZFv2XHBcfyEveS3JQkwhGqzbUWp4Q
smyx73t+fS2+LCQsyZCQBRRQhUxkPuPBotjc7py9104X7DuzA1HP+dhd2ujbz8x4fLQ4Fzy6RRR+
dwR6HWM07A1D06byPsJmUE16xE5snYqiuytoiht1AgG5j8czVx+r50T185Flptsbemk9RR3xYwuR
4yroi/GhZLA8lj3xVDCd2dWFYQccrdYeKmi2m0g26QVFZhjUnKOfVciGwJnoyFDSu+htq98VkwrO
1DxC0llcoLkTJkfTtpFPZPKUjbG1Hd0WGHgmwBH7KUVks1DfOKGMF2NvwCcE+lfvWubhYwlpj15O
fTe7LTwkKZg7A0wc0Ujvzm3Ds5F4lfMW9c+hS0qqHUuiDGDDzisD0/fc3LjsjcbfhPZ8X5p5tWnz
QDBLUU6I6vaKCXv4NdeE0dCeLmm1BaZzQFy3JMAghLcsaRzssb220s7Y2cLqHyLc5hujXBYV5Y74
wuGlR05X7YiCLO4KV52gDhvrMBfBAVAoVOsaVqfpkFIRleiw0b8ZFy4ShFUxcK7XdL27rm0b72cc
y4gj2uQSa23Uiup2UNXwNlOi71zz0i6gA9QANzfK0J8r3Q/2gRNBt+FNrETcq31cR/WetrjppRVO
MfqN+YH1vDujkzedZjS3J99J6jP03pw9DbNmoxHKIzefH7OGhCVplhUbT3FH/9XcuHp3jIzEpqSr
d3coCNO1M0TaHQrP7EbXEeGAVYGNEFTW9yGZiFkv8ZhFuY8S3BKNjQNBRfvKCYKrJgUZjfznJ2qX
8AxB1gRHByK04Lj7C861uUhCEmRpFAiPaVaTHBWxafMKKGkbipaYthiLZ4v2gN1mZ30Tzlw+p3Nl
u1uHSqNH3aYhfUBV13VdxpdMuz1ueDsBps1sGeztgIYvND31QweKt05HTW4wyyq2N0hhVDRQQ6+m
ukd2IPQ1eWKxBz7QXXN0zY+0XrvHLK4XHMOgrpuwMnapgehLt6X/wJJMho6pkufY9AnfnlGrFLYN
sI425RkVdOwwuj97WkRdv3JM5Bx6h/6AHTAHRpmn5zib+jNrUJiYsL6s527WjoMRX5R0SDc5ZLAr
t56HhYCTA5wPiAxC664Dm/Z5vg1IWLA4waKcDrYNVp5NalCxg6LtZtfRGBkxnWcU3XGDRFCZ8rkO
S3IgBvi+1Vhyhi5mk1q9y7iN4ir/RobDdKGXXbIXtU5EXFy115J298U0kb/YjDltqnzKaU2jummQ
jHyfrJBQCaOwUfu2znQ1gsB6BENOtxW+5J0Fp1ascGPUF6mNOc2HkHxVTea0YwFBm9L12U+F19df
tVlmgr6dkyfoneNNEzs/fVvM59k4DwcRUpZZlXB3dnYWONsIoj8S2IhIBI73F6quHIxusNBIpRs2
KtCcmnrOUNGa9nNnE5uadqJmSh0M3eNJxlN0G0IcWlF1lju9tWb03rmKSPjSYdoqE+8WoNcTNMT2
TBO6cxNi/jl3EwW7yKalM6BAW5Vuj6BPg7O5bXNWQzceUN9xbt+OZQ8MSRWIinEefq9bLDdNTHdd
oKAGl1aZrHzCrBcanJFwPgWEQHW+2yVOO9wb9ILod5kmwhjf6YB3dKF/QtA2bbQ2nJFXuEuZMwEl
yZpEK/xnoTH/LbVdahMUdGjP0d0KPVJG0J52RVevTbROXi8XGSpWtlvK8GO1b5wxGj2GL7iuWE93
IuBYS94lUVlxGHA4CuuNyMh820523/xQmVr2z2NnPGtNG95BOCGUgJVmuA8ht1GKKpwdfkVab4bO
zk+WcPEteowLfIjijz9KSPyYR+J1UE3PQ5CKy25gvykmix2l5oy3Trek+EEf+1Ug5fipR4bFr2Eb
34OoJZ6LCvPJUqV7jiFLMzi404F1VCgfgoKTOowDrDyV3V/QXQ8OSmmUxzuLgrGhwwEF1W/uwGug
rmtUDZG/OTlpYW8tvk7OqRL8sgKLo3zxPVOQOsuITQfRN/lj04908RCArLMKqHVbzeeohDif4DBY
tSWANIjke7a2v5yoO9diLE9UjV6curuEKJOg+7Br43o2S4twIgP3ZDLM2zCG7IXdJ/GoOosjwGV0
F3yPS9Yf+hFg9QtBgdKC82CNTOgjiyt7lvJkRcWxjJaFItVOApHNis3rXa9yNMDjjyDQnpoCIwmR
ZfIpi6ufAX4iihWOwQ4kBkhkiexqgs8L9YAnzjaiIsPMpCYxme0tajm8BG7hpOvBTwRSoJhYp6Ll
yKsSzlUqK1/b1Egf5zjaC8mkqWhGeyG+tUOfhRE5OFHEsT83a8DJ0nieKqYLDuZyx7R9O1rUI0yI
bR7FtIu5rdgH6g1wByiep6in95ugveFL1r/VeTA+VKHZerUOuJqCeQhDmkpHTc33uh7CcgkU8y+U
Y6pNZVg31NDvq8AwtqWm3cuJHqzvVBdywAPLeIogTYzONZisM+Qe4yVlG4cvjbPo2PUXCSmYL63F
hNjZ5Qj4h4oCLXKOQTS/D2XAiRRAnI5Zbug3Lay+GydOnO+GAeVkEC47NwSkhzEZm+9mLwjU9IXg
qA3GFzFyfmsmkPjmKUHJW1fD1uKwt/fnQlvcCWJLy8S9VoGRnik781ewIu2rXLoL8qtvbnSEdSu/
jIebwmJQDrND+p4VtA9+nCQrjkLp45Ask6yV4ITJjIHqmswMcw3uBjJFpDGIKyGavT6BaYAFNOzi
El/ZqltwMVFofXcMCqyk1XHBlqieysi1Hw0lgRO2L+IvALRwGcpohV4214GVzbsmmOILx5fDXWAQ
vbjoHy4bAiWook3K3GLn/ns+J4+lcuPrwQm7DYqGmrzQSd7RiCp2JQW7Y2va0b51FQ3hRspDZlAM
9ovkfFBNsBsdKtJWgQ4P/aJ/XqfDfOzIPz3m3Nav2bFfad7gw0l9lB50mnCY0yqAVKHFN2MRMq/F
ndpigPXvUeZSqY2rhndATOLamOvhziZIsULOIt2zJjVbzhI9IwHRy4j2wWA+9i150adyIkPTHzpw
Y3NMwNxI+CM7ZGWurLhU7O1w0gqaNRc0wSi6ZLlzmSZSBJsS5Rv81ubJbk0MFkhHTfSRKdpSVpWN
NVJF0vuRMnfT2de66TA5KIeznR+4MbiV8gLiGLU4TKaWSG59bGHXsvGNMwoSPsRaZCR7oG3RJXVd
AgWqLrprS/zQNW4hJjENhpfpVKijO6rrKzOP7qK+ve38NLsqcISgZjTYHzWkAu7adMTjCjmxYEZN
C1b9qdj1UUeIVJsWF4umYY+eiRM8faoLp8/ya7d1rGcRalQ8KXmMNzHJRQAyHKIR8qHfE9Fhn481
kvfK6WCiJG74Q5u65zyp8J4LM6wfKEzFwdo1VXjVqghFMg7AY1myFEKnxWGSFMinUWGSdwjazZt1
ASlO4HJNKf6S9jLE+Lb6Ak4QO6G9U4kTOvrhpcpgk069q1E9q7+5gsPISpcVBPmu+UFoyHDgeDdR
jGSTZLsksCr6vqUsLoRktz8nNmEXgGZIvzDnadwI6JvDqedCFG/qGnwLYRLD7HoUNACGsPj5ZXmi
qZzdxFXA/t9NLPOOg72y8BMW6nGKkelE6yro82LdsGwa6yoaZbQWArjCS9Z2VFQ0MdCDcWRsI+u3
sfN/y6uONDGkM1ZF4FRacsDCx9ZsZBeJF/S0Lk3aVvj9tYXBi9QkX9zglRX4mzIyZrdjYRBBM0ps
UWs3kq2+CH3BMomU7JRgEOZN01ZpsW1gfN0XNSs8lcoCu9o45eTJRvm2GFVw1GiDBYeoyqN2De9d
TR5USuc7whmIpfTW+XPeAVVl7QHYy4t+7NoAHdusOUeqY92JKZP6ggErYaUh3IUdVaW32tSEL7Z0
Tzi17R8TzSGyJPHo1LlDnqtFHRIPXOo19Dpuokwhz/Z1fzo3irmkF2405p0mBBhGouPbQ5nWVncu
U7/4VeTWcNJ7yajvObENB8235alOAutbFA5Ivbu4jAnxatKEos+A2FWlDiDo2S36SwtP33zUKTC5
d4nlELRHvqUmn00LWsJ6gF5LIqtL5AjQU9oKzL8cX6E88BA7KmghS7eVlJdN2GpUpFC83AIgkgqa
raX396Hb1Nohba0gfGk1i4zjVOPrkXgGOKI0xSs2PCveK4vnOpuiv+qnIMK8wtZsb/RN/jSxeG3x
uMacoluZQjvNkf3lQxeBKouinsqphjxLaXLLA4MHoum1l4TYL1QqfloDE/oyJcoapCDnvmrvEMB5
KTkqHMZ26H6w5YVwa9ZLl7lJPdCZrYfy2eLQndR4YKgWF/Og7zF5kBETAXmrhZWt9d6cXl0WgttM
4L4h2qlV9460rVPCpvpFx0tzNw+D86jDhwa2EdkKFXFAfFtuhecdBK4jll//pZAlfgoAZcxcHXF8
U0Wrlta7RNDcpNW5IiqDqhcJjczylJovbFD2P/umyvZ9RXMqGZpHq++YTM3qKIsKNkWTNdVdO5Le
gqIX4H+Y6l7TLNurQYinohifA0K7ziJlkKITy/YQJk5/PfkhdZ4oYLfLDA32NWSzKeKWknA9qKPu
986uyhmyQ8+uN+MrWkPwKk6EnYh9qKniAuc1n7AGshP5eZt7ykC2INgZXESMygMJ1Y/pGIrvlRLG
j1jx/SRaEd6NNKkv3RoEc+nSS6lyeKegprG+znFyZyf9fKA3c8u2G7MsnKwBcT3IqgQ04gWSTLpY
XT85Z8jjnD1fv33bwVi+VwEtSafALlzkAPFXUW4WXqeVaEiDHg0DFHhABrGtX6KaMVc1PdpHp2yS
uwBa4oWO5M9D9lBcQBq4Z0YSd22FobADBocHquXMKkCs0jM0F1R8vOQ+iHZAsEF5elayuE/c7qgP
tn1LLKJcT/1841f6T8gvQKbbiKKDQbX1mOtzxxFNurQXSb+UxeSTickOhrGbowqhEFfRdVvphk7g
gZEDXbSdfaOr8JAgHObEbVZqOzN5rUcm3Ydk8OdtaxcvcyCYMpgcAcz1StxAAS7WwKOLO4yPNiab
fu6Wrc0y6JL0sioQAygVlvitTIZXYLLZDwaCaqo6DC9qoxIbCks/yNTCtog8xlinTj2SJkTibjdZ
tHUy2ewZXmJPq1rismITn/IhwuWenZvJwXmICeEUWMo8JWbXPYRpGr22xWhg4DRh97r9KC7asip+
jIQl3Q5MASvNdI27Pm/7V3QK42vlFvY+02KSPmiJW2YHKUP3x3NNMMxApt4EwriO7Y5sLtffsCoA
qBBmekh890dQELTriKo8i/gdol2u1eUVrSjE20TJrkzNTFb+MIubOJ7q6zEdXyCaPPcIKXRYu26+
Jxz3TsGd3/aIEK+pW6KqBicU3fnwsAMHterGAqZ55o5jh/PMKsztUoVFi0GLNWL93NciRyja2w3d
4JFewDgSKKhb2MESswjPkiD+5oRhCPAniduHBEHhWrcSecengYGlshLgFkrtiapo0eVX/Er9bJ93
6Mco+kkBVGa2Nqhf3I2OfaNe9RmmrlXl4psXnMovCAQyr6ss3jltU3sTtIFnvnoNPNLc3sZFn2xa
F+hSCGyX2AKoY/jzXM/oWut5pGewVybRDzSADNSbtMxvAy0Jb2kVDXeSGv0hIq71pm57dghVAqlV
YgMcMP3k4rGglQAMzv2mN7462r5rndUFyBMtCcJfVD+ox4ZA/wgRDxn+q4qU4/BngQwGu1eUzfm5
01vQ35L6UBiM2fOZh3E1asHcnKPCUeTgFoQsNjh9ljDZeK3RZ/X4ymhXNXN1uzhynjCCE1oStqF5
VXeqpZxnCRr3Gn5nTj5EzKOhtg/GgpBINEvtyXwjINaM23Oloi56yLDSHfU5WHCmtdwlcIQ3jSvk
BeGX9UVuQF/f1bRbJmDjem4cwSCHFnjecgiwhSUW1FMapjE5LkLXxuNcodzY0iEBwqPs+RzINqYi
Awdcv21nZUZPsU41O2TOGqNh18KKbl8zp1NQLQ3UTathSqv4ROKKaC+4c/9UUv2LNlY4dwZviUON
/mABaHdOhg2t6FxDsc5JneZuH23cTMeJTtkKItyxCEap3Q1mJJ2LLnG6/MzKTORDppYKZ1MnYdb+
aCdhaVdoydLgRCt3QBBeWVb7MllunyADI8oy+zZrlR/jjnQwoeP+oC6vk3cJRNkOn91SN5LXUBs0
f0PTlz5smsx7yQ722MlqRoVdUtaAMkyMFJEUl7kY57XuxCNGYVfdUo+Z+7WBtPAMKvN0iXPK2YdO
U4cH0m7dymsN1DOjWwYbowI143eQaPtIh+ChW/5tK8SeqF5qiuhwcJCdx7TKX6kl1d9tWDnPUpOp
TfGMeDsvj6fxFxWK6edcDsax1V313Btmax+HrChx104ctrY5wTfWcSwqvrmpkXi7yQNcl4Wrb2yU
UbRsfOgYSNUIrsdZML2qkOPSSHIt0/UEvhp3RO/KDRiZRuLtlMa2dTgTZUFX7iVrybjJilqyFHa0
G25a3RevDkyFAzGLHH9GCG8Aj+vJp0SBEJPETkI67JOEIdtCJxeou9c0JeR0JaOyCDxys2MBWnkc
IvGtqzA741kzkjH6ieiTfFMsZXHd9Xdaoor0CpCGHiCKIx62q65LjO5avI5TK0XJlTpVZ1+2EU6E
o+O6ibsNSnIf463jtN2NJUoSEZAX6jKd1uhEAkr+YQe9gQcTRmTlBmP6aNeicby27MaGqHd/uKSk
TYo5RyjiHm5Cs27J9yI4BNLpU16QhoWTZgkbMV2qSJMHQoNG86aYrCx4ZHJMk8em4fCl61aT7sEy
4wkAleqT8dG78A041tstMo20CFgzNdMM2k3vFHV/FZMOkNyhITJbokxKv9eu/7Eokf8tMfZF9ELA
W/HafqrH/n9HNWTTgaLkC7Rh2YbP6Rth9r/+2j/V2Y7+l5CCRjkyaICEtvMvdba9yLYtR9loVkle
wgz6L3W2qf9FyKNluUJZUihToZn+b3k2/0raWHddyb8whKnLf0eejen/T5BD/QPkkPgnM+mrStvR
Z6nWJmIBRiklmCTCnDoMq3IMn/Km21mT8YRggOpzNpzTWTjIHngnEr9qTTbmk2EEZ002Pqki+DZh
N+wYNOJ7ODUWBdmTqG0KL0b26mczZ7vpW8hq2hpxDjZv5uTfUMVvqbUEDZSdxgwvCz844KlcQVmj
6t66VJEb8o/sZJcuQr3QXjyRU7MdtOkZOAtV1gIpYq3O55K6rwFae05f3Vgi4SBypZ++pwvLhkWD
rvadaJbWj0GTVzn6XrWkp8T9TV73N4FRwwVVL0hPniY9+tW50IUFlaFIiMeYEB5UYF7X4kxbOPfm
hJjYH+2d3tlX8XKghbhXlOHtWPFbEEC7avpq5Qi4x+iNnovUuAuCAVmZrH/hSb5JC3qFPKw8ZNBq
7gnXIU03JI7rIisuJhdDZxTiNCRjhRJkqLZT1V8SYQ5LK1uM81Hws0TBv7LoaISWsavKyISbx8I+
E6Pqg2cVKeYdfsaqNm4khUHStRC696o9OTN424QDCduRg0rMHZz8kN38TDXBfYKXw5l8oRfY9SUp
Q85mLBNKNBqZQNMEH6xQ7R4W3rge9RZqYDtsTVf07Rr9s7mrbDg77CXI3JWYlKom2QEewNTvdgAn
Ebn/HMlDwNj9Eo4V23yoZZsA7BSqYd/0yIlYp6V+vRyo1yUOVOjfRIc7ZAZtYtI7j4Uvqr2VQIVZ
4dR5xfK+oZ7lXv5vTWh3f/Sg/F/ksyosGZ/YS57Tn1H/6y2jdfkr/5zAbPMvxbRlS50GtEkf6V+M
Vlv8pVy0fqjcXJsZ7jd7if0XinvTYhIxFW0HZfOX/nsC0/S/yE8hM8S16eGiJnaYk945Sj5zmDAh
l0U6BUV++Pmf/7AtIi9BoCnXgZbjOK612E9enm8i9AL/+Q/jP6JpnCLskDof0I2rbgpOlhivqnRl
pKm5tus6OjPc898e0PU/f/rvrha8Nm+v6RgmXhYadw51TGEteNffrum7IxOPG+ie0XPETGK0A7Wf
KO/zq/CMPl7FkpJ1g5KBes+hDVTZiNYOdc+pS4sAEU4OuJ09EAyv5Xj8/FofniJ3xKZJx3Gm2DaJ
5Xf57Y6Gml290fMUK0FPWgdGGw5YOGMmyITMibWcg3E9zer0+WX/9CAtVj4Uyjb8X/PdZdO8lOSO
c1nQF+OWagF1QLcp/zmm35iSfn9dJivphydpC8GNmYpF03mH3e0bARnaolsf2oe+9irbs/Jd2FwM
boGjHRP9qgQvournLH9o0ktDXmXQ7Er2fHw8E06W9Ujs8MFA+w4e57p2HxNS3nL9yoaAYXP8vYqI
BCOH4DAOT5N5rzLK5f1T0F2OyY8+/+Lr++PtOPiVLR6dWL7Bty+rnkIb3mSse4GDS/oK1dcaQdY2
DM6HiUUE2ysn7J1U6druR29kxpfDdSz5I8sDYmVnR7hOpm/D6iydn2X0qoWHvrK81IYM0lBbOk/r
ZgOmIqk2YefZ8aVredLEFV8vTeWT6hCpspvtDp9/DYsT7M1Q5iNkI6Qzk/ARMje8vS8MWz5WDTV7
5I9Qs6jmLY09aFDOAhjq+o0uSDv+/JLG2/0P0wfXdOmeu5IpDqf6u2dpSiC+uZDQxy1x4UbPaZT4
l6G0cC2U7KUrtJZR0u0Ll8mkK81w58z2vz/OLdtSSkmpCGh5P85BFJZ2nTOyQbdQlxXnJib8jAgN
mK/67vP7/cOcAqCPrh1mQIa7++52LaI9dJSPs+dEyB3HbqU7to3wskAuOej99vOrLT/t3QtlDWDh
wGcomPSX4f/brDKVJi5qrN+eaM1zqEl4MFCIrjIhK0qd9QNglnWcNGgUnC+G/B8mFq5sQ2hm560w
ob298jiSF1W1klsEvEk/vI13U6+Czef394ersCy6RK8ahm5gm3x7FfSwYHK5Ry8kqWLVERq68S1z
+uL7MJYf8+4xgpF02fLruDl1+91jTPDy52bHbg/P0IbIa1plyFvNznCZZYDxYXrItQRV9IjuRGuH
LybpP6wNEoOmZTFxWiz2y7//7S3O7kB/A2WhR61qkZM8Vy0SOX3qsZYQ13gMZOTxBX9x1T9MBtJg
bSWUT+eq79d1auXIVAkBRME7JoD8DDpZLgaW6Fkhh6FZ45erz9/mH6/IrGrrAuGPri9TxW/3mRhV
EgyQnb24oENq0W+nsuOTiTlnxrrUaLmTphR88XL/MCAx2tpKLi5Z/rP8Ur9dlCBB7Hj9OHmZcSVr
sDSBmiT+vuJ1cswvPtc/XsvC77uQ83VmnLfX8q0hBBLKtWhtbkny0TbFCD+SsL8SJ5DxxRD809W4
ku5KdojMNu8ep99GaZDygXhJd99PYkCLUtAdBQ3EYcz64jEuQ+D9EOEZslFS/JeJ9O2tmXow0vWn
diIiBO8CPyNnHpRsn38hH29J6CZnZUzRFi5+910yQBfMQ6C7XMVPemsj0+99n/yYJGIDYUZfrEwf
5k4X1R4lAMuRFlUA592HEVWuyeEXDblLytUKi9+w77olQirRH6YGiG9NYnoDk6hR4RebQWPZD715
mlxb0T8QS6WBifvd7EmKYEmzTiwbjOhlrvP7JsatPSKf9kgSwTcDgQlrSocoe9sDw/fqublHCvTV
4PgwIvk9XF3aAoAxBZEPH+yIvaAZOHsPc/tTMDo2pW7tJj/ZJQJpbaTRtf38Df/x1tmOshFQnCWk
9e4Vx5UzZ2NPvJ2ZUF9fNHpD5Z4UZjBaDRZwnkicoq4YSIasHFpM1ivsIqrFU/LVb7Jc6d1LwEMi
OTu5kNos993iArnXIOoBJwtKM5LVshYztNCOelyh2CZ7e6k0Uq00nS0Rb3d0W7QNHMqjdMNLzerD
LzadHxYBV7G+UfBnorKYj98tAjqytQgM55I6QCBEEobLbLyuQGFUQ60wqYXHrAxfP38b1odh7dIh
cgVbFg4HLrPk22EtAjWS3OVMnm4UVKBeew4IQfCtKH8xZkhelSvcVH6+0cJNo7bu/JCpSyu51Jvv
af/QdQehfQ/dy2jBQ5erU3Qlj+mwD+DjAMO1891CipS/sMOMDGHnYKe3fojDbFMKkvAe4umpD2lK
nIbkgnzEz2/N+Hv+e/t+2ekuGz/YDWye5bsvbdaUEePCY7mp95Z+1CJSzOXPybnO0HnUzVOVI/tX
4D3uivTMdzbddOckZ6g/spAjjLyshwcDh0JQnaylUtV+U92utb855T5P92Wxw74/uduq2qG/clY1
UYfpGltwqa2DTaWug2FTt4ei2QJP8eNDaoLrPOXdSQO6ml704swsn4v8whq2T2OyNylvK69TJ3Oh
4Hnmt/EpFduufezD2zS9RBInu3Nod4rUyx8y/DZG3/oZow7t+dvZOpjxlmaRu7hmMRRvppvF2DHD
K8FK0KImvG7rM+IVjeq+cOnL8V3dDS8xXrPoJvc3UbAjk9yH+3QPYDrXr8P5ku04nkK6w828cUsP
xXhfo3Q/wxjiAB3MQULRbxrubf+26taOfQ5ql+2L5hyWrShCo8o+Q0pMIbB/wuI74sxCHdkSFef1
L8Y53GTVXelimyWHySJTaJVpR/yQMZwD4zr0k23UHub+Rxb+GPPNZK+QdcHztohryCAig/M3YIM5
5rOuLqpDgoQaF3i/8cezqt0b0vOtw7hYKL5Y4T9OmHxTNmOewoyuc+R9O14cVqcsh2TmhYVJD94g
3KwO4g2Beo99nAKTZF7/Yk380xCleM3ul4KI5SxV7N83MPgeiroelz0+/7DO+n4h2uB7+2K4/F1T
eT9c2JnpEERYmQzq3m+us2irSKC0J2/or5Bh4qtW4gS7HYvS/NIgvtO/l/Xd1N2M1k/T+gXmh+7o
3sHmKvRD2HiYrnJEKFh3e4/MdYy8LRkZ7m5YHCDh2mg85XyL4Sbk3abvv4WnpWN+o51lAO7pbW7C
E4cWS6zg/81n7XlwtImFWVGdDc/ai1aS3k1cx2omsmGHUOqyuhU2Ka1rNUGg9QBPFidKCoWL/38X
kLF9XnZ74LWgdQ5mtsqBQ7707Z0T3eYu8eSvZBjoG7r3xNHixGfQ03pbTRXyFCKAdPlYzi84NKV/
1sg10QvOdBnh52tw832r68sy3AsDh4U39rdUBBybiini1l03e/1wYcZQtBgiq7DaWs6xaZ5QcLQn
f34s0vvMGlcWo6w3vjtwFNpsOLYUnUHS0Ux+xn9ilVdmU6xbVMl1dd1nxyWIEdHD9PPzN/5hr8WZ
kYYWNQ6myOX/377vtmhTu8K36Q0KBJ2M+hdZS4430jqbfXQk//7VDIM1BkyOw5nj3dcFE9nqG/SD
HnkA69jC8TdUIl3Z6DK9HGLA51f7eKKjYEotyiFhGM8Icv63N1cnzdKlmybsuoQ2ThmmmMDERYCm
HK8eX55K7BHXZLJGfnGLekh+sfwsT+/daGKbzF5WGjSakEK9/QViuyzCLuF+R1DYZGBHKFOF23wx
aj/uYW3hLFVe9lO6NN9XNvLemHNNb0fUhS5E/vTJz88bnxSXRNAV7gyKcEaFHp0+yOcP+E+3R4WZ
sjC7dPbq726v1pvZSZwKXVxBUCI61hW8ja9O/3/4QvnhplAYgpZP5t0CLlK3Ny0E0x6BTdt0rgnE
BZAMVhmIqu3M4ouP5uMObLkWVSpM8JKKyrv9YFwVbtb1FSbVQqEd1Y6uTv2OY9YKVKvn5zhCbCcs
v1hR3t8kSEDCegR1fosyLf/09kNxSn+uJKZfgoSGp5IIVlQLF2L+UQEm/OIG338tXIrLCDb8Jvt9
bIhvLxX3Yx7gQyGA23AhI8+Y6pCuqcq9X0Qswj/2Ue3ZZjRtP/9Y3i+aVAANh1ujpG+ysf37SPDb
ERx6tClokjW4/pjiYabFKzg9im49FAx78Mh0tL+45IcJwDFYpl3JMYv9PTWHdx+oGeogb3q79EpZ
IhHR6gsslZ49TLh6tGQzI1QC4il2XVcdYHYbXwzMj28V9BcXpqDEtpoT5ttHHaUavprELTwXb58d
TwzGgv1aPVHkaGf35vMH/P7L5WYZi+wOqJKxiX+/K6GupXzA6KWnj1fNgEdbRw3vkDSHm80Ot2BT
vrf56+fX/PBSBafnJXyF9ynk3yGBv29LcMW3Mzvo3MOqV6MypPFoI7X3KoxW67rsXpOsiL74gP+u
Sf0+qzqCMFVBtYPTB2Q1+W6wYKHVjKLzM69wrudoi3gE3ue5U9/blXnV1eRmlmxVkUjWqB/daV0i
SMzO+QO6jHn4niRbAK8hARn697C/R0eE+mUbIZySxLKQC16eT0W8GVzO2uTJ1BDuiQsorzvjnp+B
b40fIBdUMWnqyfJXNVDnhn8+F/efP9wPnw/3ScKiyY6PkqBy390nOEsLBnKSe1NZ3/oDDduqtDDX
jkW/kgpa4ueX+zAxUDziy1n6N65LSWR5178N0HEoJzWSoeaxE/EmRKrsXFx052Rdp2n6OhPIsW70
6LrPrev/wZUNLs+u2lzqdG+vPBuoiNuiijxiSn5Bj4QcOki5rvpQ27k627dmBtCOmcD94sIfnzC3
TCWSUj27EsKe317Y6DAjkLhAYdUSO7dGoK8vawtUFBeLevTFJP+hC+LwbHmuxG1S9KHY+24+SOWA
VaKdaS6mDR2yxiOSRe2zZjzIQU2EO43b3O3zSzp0gafSpvDw/34xev6uyb8dPbRjBM8ZsyDL24ca
XmnLMatHSPjotTJYccR0B/290bMNFhp+v2ijI83e60Zw12vrBt23jA5W2Ozy9MAHPxfd1tcTJPKb
KUH7CaUPyHSAtw5tLAMkvw1piTntVlfXbnWgosABGAIAXF2UbWjsgDdXz3R9xBKkt/wvg9AAh1NT
WQGJN6cPJDq3eFHZapHVwsXOfX40/ECYRl988396JXJ5+8wjdEdpYrz9AvrYAJqMD5f692VkjAid
ZdaepZyAMCYahBzqK3At0qsDeSraBu8hqNwvXsmHiXvpcdP9p4ILwBG84tvfQfdlhCWSM4jRp9pq
hqs3Otqq7B/s0Q5w2hN1FWjbz4fcxy+flVg6UvzdkGYefXvN1EH32dZV50FyxlUrTXwBDr5njbO3
pa8+vxjdE37cm48OWRbLw6Js4LKsUm8vN+QdJmxtaD39ZL4UN8wt+gMQJgUVOzhhx/KnDX/UXnLc
avRRa68g2IpqEylyZHgmq8Za6ffzGbKl3DMyLwMkJn/yv9342LlXaATjaucYW+2/2DuT5caVa9H+
y5unA4keU4KtSJGiemmCkFQS+r5JAF9/F+ueeO9Ule9R+I7fwA6H7TgQyUTmzt2spXds2IwlG28X
3gNLSPi6RW53h4OTYecMiSju1+llNLdpNC2Ydyspxgo/13xuZPw7/e4MS8IPSDD71T7OlwT9XE0m
iLTHytJ9sPhusXT67WUk2aM/eCsQD5BDidYwOmprEyS+AW+NcB85KZz/G+M033TMfUPYvXeeZLdg
DjJCxCm2stiaycYzN2b4o3CZet6Q9J6PHnfJwafwQjZNv7sYsuwt8/OZd6ysddOsm8TvoMJquwrR
tdwUGlSQYwXtjv5uj9nCDf8lhBg4LrO+mbodUE4r9G21Tl7b5GSEV/Klihda5EcH/Tg+qy/MJq/6
BoPbJ8THIbVWoXUCcaWmQ2l0DEasU+MhmD4g7FTpR5yfcybbzYW8oU82lFe0x4p4CQLc+xFdz9/s
0H8cSpeFcwGXehphK+W/XxeOyFBf5MHMwmknloFXgYNwyCahaoPbYURobJFOxCjQlmDu7N03C/ff
rlvKKizeS5r+9+xwbGFW1XvZLXFfrGiXWwAcWapp2Ajm6/m1sDxSnNAYvGAYXg15/s2R8cdryse3
6UEg2eTQxPhH0MwHTrDas9REe5XDh6Ytvr+D3UA6phi/edgf+xBxORkmi7NJu2xHv+0Jbhw5ndMy
MKyoNy4aooRFOwXXAS4S+uKcVdixGhLa5L7ZHvTLuffb7sCDafJxORjdn92gf488whFutq1sRqZy
KHxd6WpXKgNzKRPYLq3aEoPG+9gyLg0YaHZVOp66zLZWYoilT4F2XuaEaqsyi/YzIphl0eufNPy7
V8RuOu5ea0BVEwuSm3GH3dgCe/rP6+TffQDC0cvswyXe/73eD1VCOkYysEpLPadDxJ6AXarsm8Pq
z9+HYIXX4HKXMDW6sH59FxjhRAzmqXqZzO1CaTUoObwVAkML4CT5Qhf5j3L6piBx+c1//Wl4Jq21
XB44ojz3t/ORcXW3Ba6Jcbev5w3kqo1t91dDre+pVQk28Lz7ZhX+ueRpEyFd7+nS0bkP//YpFQxQ
bRgRp4lclFuvOyfTm5PSXMa81sM//2x/fqGXahe9KZf1Lj3ttwUfl+XQYi0ol4JDb1Nr5BuhL7Gh
CXohORpDz7si/i7W//zYP79T1rgmOep11yaZa/36O3rxZWS7KBmJ1+lgbRlLpaFI22SY+cCPgK5M
EFr88yP/jHMM1sslq0uxn+Kqa/z6zMLCcIuhDGD4OBgLqlwp2xVZWxuL5q7QmbTo7ExBvcyR3/R6
DWRNod2W6X+8n0O7vvShcSn2UKde3qS/XTKY9QT2Uhv5UkNAM3aM3WN4AgAb535QKyiHKjmNNlB0
az7/81fw57r69cm/fetMHfcOVC+e7Cyd0Q1WA724jKJbbGzJN1/3n6fWr8/67a2pyLA71WQhjKvF
KxobkEa9QZsk/P3uOHcHU0/qNbzy6Jvn/rkP8Vz2b3YC0nF0hP767eYx2AMkrqQ5gUz7/dQyhy2K
8Jt96N99k9wfuMtwItE2+dsbGs6ICkWkF0swCYUfa6jhDTxUTRgzgx19107xb5auZ9JHxcI1nJ90
818/VMJgjDeXECSSMfuI7fSLESxmIWVwrTidyqBelQTvUeY4O2qr4ZZi7+6fl47+Zxhw+RMs9j8D
nDu9m7/+CWFDOZZTGKbS8FpFl4JB4UR0JiTFAbLExQ06YHaELbroTPlmTgLiBKUOmInYyhgqOsDI
dX0e0azQvcMPTwhukSNUfiQYSIE3+80m+ufOxh8MUouFxh2Pr+3XP7g3rMSQDJsuo0ScqqH2ZWhW
a7tJsVdMa/JiagGIWH5zDP6xMEwq6OSeaNalqGD9nIL428vtioBZ0zZJlxciwRpa66tQI4pZ58nI
U/d/8zCwO/D4SRlw+v76EcvAZbS2RQ3uxU24kR5We5XKl74CzEll+p9XwJ+fjA5QQP7cEsHr/9GK
TGeWppqIkg6M2vembrFRu94GWMCykJBn//OHOfTUEfQal9rFb58saHum4Bmtx5PKoLltb6zARHxI
ILwYY/vrnx/2x2HEgKJDnYTAj+PW/D3CRNlO2x7EgCU4YLJbiQ3Ly3PfLqPkMkdYnkfK/maXkt89
87fDSABBdIaYtIsb0N0BtWZTVphF06LX0BLKFSkSCvW1XKcSP5WMcB5FuneVckdAyvU0z9wC7VGY
eydwofcYzjedOX+8PXwntEOQEKIkZmu/t+KNE/iNS8y55LqBOjwzspPevdclRrayx0qSRjdupqpv
dpnLz/pLqEX7knkpAPDYy2X58lf97e3JR5vBaD0DpsmLtMuwLUIm+a7Q8LNQ/P+e4pJ2Ys6JTv7L
jBQL+fd+MVVZAjULdF/8Cc5S0fbhh8LRwe2qM5Oi1TsIgjPTvnI7CbiEvSd/tGn/PJnzPorg1Ak1
Vxec2Bsbb8VQNIpvy2gfXFvM3xwzv66S//5LIVsQJJAXZJn/dvWDed6oQEQJ6U/72vDyY2k5vOM0
wmyK0TKZWym/28Dkr78Bz9TJ0pO0v2g5GIL/PWMfFaHZU3HibYi7bQLDY8Hgw7aps5/iJX2j0fHd
WnRLBzJEwjVGqxjkbbkrrKZ5DdX8+M8v528FjJ9/j+2Rorkc6PSFWr8dtWMilKNBz18CgLJBHBs0
0CAKc5qV1+KPDstyM3feM11F2iKH3vvNm/rHT0CA6pGXMpn7ID7+vTs0DnptGBIePyBiXgJpuAeC
eu8J7aaJzWyhqnr85om/vnp/fWCuN0AuHBOz3G8vgR31o9EEaFYz3PYoMIacNLAqTrHhz6VLyv8n
KsVw/+pI+/8Tlv9HOnyH//Nc0vET1uMvo5WX//9fU5Xuv1h5XGkNyYjRf6ft/nLeaP/SbIOqln75
N9e8JPT+ct4wOsn2TQcJASgFWy4c/3coSbf/xXXH0FwqcrrBxJL+n4wk8af8uj6FTu7+kr2/POLv
W2UicvTfio4uB5rRGbV6f4oiDBuNJ2f0ZMAKNWSMaHm7IZc0MJLK2OhNiyE5dHqGlwQNIloJ1KjJ
g22MpJEuDr3/yvPYXqbWlL4rox+2burIbBEynfOZRbG10jDP+KXq9aUTlmqdOx4bgm1Gdwyst8cI
9sHCJDiESC2N0td7NV67eRDezVkxr8JZap+pKr0lvflNs4Bt62zRMKRnT8vjq3JQ2v1MLIktIw7c
2zR3mRz0Ovd5wEi047KdvXP7Tl7YjEc8EKKugaUbNsixHNciPUjaItRSisY1OQGrZYLTbURxpUbC
YjpN4h1QF+c2yMPpCJezfqqhOM+LTrHV+6YpC2cpO5SHY12Xn6grxnMNwAeITB+JF6aqPQYbm6A6
1vGE4lkbQGLGOQ1lrsNLqjGdGqfy2OXWuK0DNd0iYs2eGUAIH+K0pltNTzy1rT0NXZcZGfPrUHbd
Ps/hHeOky+PnAJ/BuOIwdulBM7sDmKbqdbSYkLWAk34ZaECP9Iv0P9K50w54xsfWx3HhAoqJoA/2
6SB3NYawJ5R6ctmgDbuaxiqMF3ofhdlicrDkLOvIbJ4CM3RbksKu/KjqKf8gYVPs5q6tfqRWZWiL
RHA/npHc0C2kYdgG4A5h12xWzdDeycLNN0Z3X4W0D5Ul7ok6LZ/GTG7tiRjeNnGtMNlS+zP2t1vQ
h+fK9HbSukeeYi8xoTsMeKp84yABBnwJ5IJaYh1G5jaS3dG40EYvw6UhkdptGU9yGyTKoDXpC5il
3MTgEhkHDmuGz/tVkczv9tRuwU9vhEyp2VvkJweu+Dr3kKE3b9sCkk6dZ/MWgMAq8sKVir03lSSa
n7g3oL2srwTnnu+QSB0XdChoP5ROK27h4uutBvXIHFu7ql2TtyWjwGPyL4isbwbj/1svi56Ul6tT
azTpvnFdZD/vtk6l1GwGvxPexlEOI6Z4MDX91UJVhqZ8XgWR2EEm2TjCK5jMH5Hv5LfSHCpYCOlD
Onio5+97Au0yj66r3rUpOXGHwoDRFj/paMOZqceLv1TdKCNIKS71m5B5fR2JHqAt2vHcfJXL4Mku
xh3XILLc8Wz7BTjYRefiK9bqk1mL+ArkHW2I1ovLoK8jEwrHjU2UbX0CWbpJY8AxuaKOLJ0Ok8lE
R5s5Ri5KycAlaoLS24WHfAZF26aSD61unAg4DfNqZPCshWyo5KBSuQWZds4Dp3moPUHSvYvTTdMn
m1YawdG6eJTA8SCETpYd/qXRAVqY9RysDKQvOlSGW5hsJGlMs1h2cf6k0fHXGnm9LntIIBQTzR2a
nDu9Lr767EG5uE25M3C/RFq4MHg/9Yx4HmyPudKosF6NKc10YjJ2nuwwX/HW3TuD7t6oWWOBjJ/2
PMVXrhM8YO4qbvpR8NHdEfcB6kxPgENgjwXxto5ydLZxb9wVtfDLhmZQp6vgMI7aeWpC56vouPhG
U7ACT3uhZqXG0THnNyeotITCRu5yR666HH+QB9wtiYht8NnnZ7tp+jd81jQKjkVzUqYVbkQHk1jT
sWyCbQcnW5EjXQ4QBq/QISQTvqlZPpSDVi0jtti9F/H7Wqr6mFBbvolS0VofecWnkWvGTdi0Jjw2
EJKBR1Evw96xLJV6tDrRbkocoltLyMesZK7VkxWDKYmwqAgiWLc91VzNaSUBdcDr8PGI2aA0jH0T
UpSENMhImauVq7bvXoEaLbupqJYmrOi9xE12VVQaitnRhJ3YtUfXQDMPE968r0jXnHVz3BeFUwEc
HvDFknMrDLekkVXDO+GUwSlAfvQRlIHzkeUQLxdGX5hHL+FVTQPMbQsQ327hS4Z0V65IyjMUOgSi
Ic3ki6C9FwqV2xjKM5aYjxkH9zqyYrnGcK5T4K2wsZRwOuBazCPbWTpCkXGjfRDNznM31nd1rikJ
lLkL3kg0VD6+oxrEodqMYXJIygiPAccHW2qYQzieXc4cT2bbnAmYxZgrLOV0SKLdMdUyHluLAf2I
fIUfRHYDNq1wtlZWqn03mPglMleB6r6kRDjcTRbfrDCDsI2BVAOzzhCwAocARFI7N821jLuOf9Cw
M/VMW/cDU0NeQqEOqJ4/pOYBW4d97LvnrGry97KhYQKCjlxp9RisRq2wVpfuSunkHUAfCtv8FDmH
MYhmbkbZ2kzElh+Rnz6dVmWEZrQZ+aALzejnhXTwuoCjfg1kOtP9AiQAqL3ynpIopSWY6UWOBg+Q
Kyxm9NmNRyXTKJoSbQtoIzAKlNiim9CCael64XVhBn4HJJVpWdEvh85y/BF8Q21D6XOb5waanBrN
L1cbHQoLo1xFdhvw7QwPqgSh1gM+uY6FQTaZV8ldZzb5J8BglQEkLyYY27s2evgpT3USnvPkNxYH
x3z5p4r8JS1RT5T6D+gmwyoPvbcRVqNpF9YOxyW/Ya/e87Q+uCVjhDk4HwRi6nOgXaQFJctsQNyp
la7Y/QYTJ/WcDfrWEEyWgoXxbWcig6582gL93pFiada239p6ugaJBybCYKBPWNrVnHnLKM6AYgyP
2iReRxu3KUUVi/TilOyngfJaNBtfjk41NezxaBvqyhDm1kuT6yQtsHm0F0XpWC8KW/twUoZ54mmm
GuxRHbT4D1IZ9QoQ19ek2cdxPNlW8wLb6mY0w2lTGqLGKIqixPXAX9T5Z9dh+g3dJXtR7Jdh/UqQ
0+37jrouOex4g0oC1LOhrvvBSs9g4rUpQIdaw+ROomrvTPcItGGyS1Kwdn3d2sbwHA/91hhvJRQb
GNYfUY3jNZQ2LcNQbLIuXZIM9M22OxYiWg/wkdF6rtuueIqKHj95kT9Ki2qWo+0m/cbtzeusm/CD
2NpVUlM152fBLB29xVruHk3T9kGcgm015rPFrPEUl8c2c26GbqAlOTe3dG4FW0snnUKL2todu52V
ttcurTjDNu5C58ocBnhhPUPL8HpGIoArp4gY3BbmXTG7X3o5UU+/w1lX+0WXPlcXTnUYBR8e2uUV
DVepGpnozoZ3fG1nQ9GuWecsVpEqmkzyV3D4yaGuLeacNDq65XyOAusIgkKC+zKWhTY+T7kbn6oe
n+Tla4IPlq1tfHnXpinMY2rf1Vny6MLptzDp1XWc3Rr9+IWTAwRUWWo0pot5p1yz+SFiC3FuYiz6
oHgA6HSvSJ+T8oD8ZWpAgOf82fXihC1AwfPLXGYmagzJaak48iDo2tZ844IahzhJc3RH3ncB2sP1
mzx7cTJy30Pjh7bZrqWlgLJPvGmLvBDBxsphQE5JXa3SIjlS9DnkF+xLPxa3fWhv4d74o3DvmUEj
0pB2dNfLFMovqElFwruNS97oEhEnnnjXuukNbaNCexlZFesZVH5ST95BVvPGNOulLXsoyNk+9azr
aK4ytJUhasS4GLZV2rnlMmS9TTNswRBbA1NOjNkLW/jIRLjgQ1BdWSModm/4SHir1pZTwfYai2hj
2f2ucauIe830ycYv8nA/EYvC7Juu9FASU83bnNgUI9y61b3Rp/epurOmUPhOqtkPIjWuaP2yDlqF
Xg+wJ7O0tzr/tKU0sy0Okmih3H0itPuGkAca8Hs90ORgdtZpaNlEsWn4+ixPgXXxgSflgTPpgOL7
UYxMAtBsehWyibtuuSk1bFdosHw36U6aPMWuvmvt6VwkFEnzwg6Qguq8rDrdGM5c7QNH3Jla59Fp
Er2KNr9OZgsRJF2MyPQsEbNPN9W93SpQA1rjFcdBBfYLBM2FBfB9SWrinQXLOTw10SbGJSKinrZA
3f2yLNX5HI8HWPmXkbLwKEbzonV4Jpi6YDhda5nEPYGPp9Hv1hR3Tuwcy0KHtofy5HGwLRYmvZ7s
SQnLYYYsbZf6rhgm5Jqi3nnNj8bGDg+KPINkM985nC1+EDwKOVw5dmZu8+zeuAA80a+XQKA5Weyq
9YMURDBo8ggaloV3goGTD3hE42tvM8MlrmJBJ7nBEPecGwfqiRSXu4HJVZ1UqBPWBEAdpMYocdXa
6ZqNl5YPYrS3ytZ/pDTVshfA2jRSE36euSmq8AG+EWGIV9PG12HXKy3aV5DnLNumu8uVEfGKkQW2
LkMhiW2fi9RgmCTuTmUbfzidODty3g6OlW8oEOGR9a5ko4ebutd8ZSP4WAglo3UUDz568EWcD0fU
rc9NTZBm6CXz8N0nToX4WHktNH29eGcO4NgFOrbLIWAWQND54slngHoUZEPZ3pLZG+kGBvZtUh1e
xpmdwBj0XjGG6bQLhcNN7ubz2Y1YUhJPq92QjHRQjC+cqrgp6+4W6r7p00YO+g8shVHZzW6o+mYp
AIOjTPox19GbY6YtyVS0i1rpYSO3m2enrJrnQjmnHK/AkntEtQw7j49RpRtbZgfNUQlbUYIJPDfd
W8sT97XIpi0z2taitpDMedVnE3VqmWjNuKfPkqKq0SJBIFu5CbOaBtfxylDaLb98vqLexWgOJNKs
pXOo7DuXJhvNor09yK+7jtRHisOdfEaI04P8gB3rIHgBQFH9X5LYQOiHmb2p5EaILr0A5vd1kG/t
JLyXTV5tRnKom1bPIat4znkmEkgG86ONQS55pwSoRti7H2HCFud1yWeRYM3UG3MldZICcOO2WPBu
ck9RxiSkdoi8yD3yjyqJZcuHAVo17f9M+UTxvk5+uosKrmz086EUpnFPUb7WQ5B2ajK7RZdovKi6
s6oSesWAyTEqwaS9Y/XwsRq5nQWdYTWEOEL/ZWBPeAqHrllNwgSxR5fJoRL2V+9oeyR1A30n4cnU
EGK2avZrRSKYX3XR1E8Nu/ROSdoJI9uGOV0FL2y1R9ML7sB/AvRMyB2lHBjQcOF4N9EJ3NIzlMKb
HuvjylaqPUSBC8dbe4+V+9mX8JnmSSZ+r4l8TXB+loWkCS2hQRBDrbngXF0jYurPBfRoORgPLvRY
3x67TR30YEWwc0hiq65K/S7L195o3sPMXukVCh/V0j1SRzsRxzem3r53efoAVt43k/KGbFnvh6nb
0meEn3nKzo1efwVBeFkpweTDBgXSkuArCIVYC6s40F3wlTp26YeGuDVEcqNVMys9B9htXbQQ/QVq
y9mHAXhpRgHv7Sze6QlkTn1KZnbjzCKRo9qPVqpgmVvmOtQj4lHLg1hjXpcTc4hhsw7M6CuR8Vp1
CGVpZngIm2GTCoLRivQKDfbcTqqpfjRi/Z0uR3oYKoZgNJSVq0TTT4A+nU1Va9ouGwMdMIcp4PRn
84WfRfzAxWkZDvMzf7FvDPltniM9SgGi1nlzCqKquDK6uH4aDIsxypa5ibKLX3p3vpmmsl01hn1X
hnyJM27tKSYI0CPrsRpHLh7IXDMqaYhG6rskylZRED8XdjJu8sa+b6RzXczqOgHkPlf5dWY9/LSH
pXnxFDf6LhXTJ1XwQyuaU8SQWc8hugadP3O/6LuVECZaUHNJHSdZxXwfSO78io1+lbEUGZXEM1zu
dAsGWMKIaVEbq9wyIuJL7I0wEa+QgqcLsj1Ubh0teWoum4ttLgLLeorBp0rUj2tHVDs0t4fWnteN
G98OSF19eM+PKSq8XGrJujfTfQ1ETfZyrWR97sP+mitseQT4cCrdmRuHogfYDNMDeQG+12LfmBnT
dKmzrGe11jLvZsCNseDs9B2UqNgWknFhaeURJ+LJq/WE+Dk9BaYZb5Ip3Aa05mQmyVrOp1SL8HMU
T+Y4amt7kNXScmAQd0yUT6lMfbfQziF3BCMBC+koLA6VYOsZhlC7G9unHoRqbKwv9RDA2RDRcnI/
k4cAReUfJMRWbaJ1jOJL50ZZ6bSY8d7IMNgkeuCuQbmeBpb6bjBO3pzshekeHK9kgLK5Ajf+I6iY
IUglkOqsXWmZeIxKUlht6RDUT099eDGB6MQA1Z3tCCZFyidKjI/02tMa0EzYdcc7janfoeHu3wfx
Zo7ltE60nvlrKV+F1u4xNa4METRXZE9bv9TsxdhcKOlme9N5NH/O0XSfqek0oFTmlToYOEiHwYMm
7qjHIqYRaGJYN53KvYWAoZzx0GC2gslRyTMqNZ371eRbQ7fnpQABRpeuNB4D7gQLU4gtiOKbRDXP
SUXUJpmY2Oi2F9HsElR7van3aUSazzJPtPDdaUh03d49XRB/jZ5Cjsk+nZ4kF+nI1JfkyLKaq51+
uSs3r1VlQ2GxScvqCqrpRtOno4UQJTBRC+tJPi9hM4MQ1wntQ6tZOTWTNhqBvonDyMeRgLOTux+i
m0Xetn6ETTRRwBMLE/cXUGf6vz+0SDwaXYEzuurKpWZ4n3HU07Xusb61gb1uSLPptm/7eIXIpXoi
t2gkjNegQGAunOg8wjJXT9YLlJiXjMvSMtNUegjGpGObbMKj6zVbK1VXdj0n61jPl1NTEmYxCWTm
rbEtmzvT6q5knH0xlhU92JrdrE3LQUc286MggB3OxawT+sS0wDZt3azszlUbL+ey6ib9nm5/moqz
FJOn3BbOc8r1YzW1LThXGmaSfjWbJM/weC/Gkc5Vm0ipqcDMBy9Z7skl+ZdFrL3h/7un8Q5KcrDO
59tMJ3CsraU2uF8hkbpJZcJ1jFc9az4KrVpHc7warXaVWuLJapwd7YOrWWVbdxwe5zTazUXyY+K3
nSzClS66E/pZcM/rTGev2dlZ11C5drZx6N3wECToX512C6wY6iBejRXITnTuCenU2B6mvQZu+zrG
NOY3Eb+CR2Jqekz0WvdJWCtOXu8G3e793GQ31EcIb12KAgGpo4br3XpImDUbVXhvN6ShXZzvxIEZ
+x1035rBj76I3jotJYzFGQuBCgWA+WAHaCCtVt6ko8B1iF0QMDsGtVjRrlZie8DpZM6rekIv7X6M
1W2DMcohKaoWzlR8cHpzJezCZODCoTaIRTGfYmCynLdOyc7vlLV2tHSF79r3HDBgLBZd5ICvoKv5
UakdW1ZWayMYigvou8XE/2zbB8std9iBV15M7GqZeniwhsxZNqN47Zv0eohJdYv4ByHlI8XTdJVW
rJmU+G0nJsmo9IhvLdW1qyi/5EBBSsToX5G7k0WUFAhi71N32ZucKNmOUXy2x7739YFR+lJoW53s
N2ni5qsj1yE4OUHsx8W+oOSCFGsZ5yUWkRkRPTf+au/FhGgkoolwOS8XovSq1aB7fsNV22/Bwm6o
2cGbQL7XutG61MRN1WNmK9uA/OqobQHPI4CoO7+J9Vej58WZDbGMqmRv1YwHjRrezoXsePsyvSRu
mWyhXQ+W1W5zMyGfk8z2fVF7HSbz2a1uRqO04Dy73ivdMNN1ExTlm9WSRGNzC5kQB43f4/zMOwLS
FpFnm47uwkBDR4rorCblASelN2wk2T/a90A06fel46m6Vn2SURhEbtCtC2nWO/YdkgfYFvU4fs8n
jWl1q8WLUkZLaScf2pQdSumsx4TBsTGdr6UwW0jOYF9cuzrOpAve6yooAMgnIa9n4kK8H0jc9xOp
NMjJNAINYZZsqo4uIe6WzVvC3BKveANkzdeavF1jT9eXpSzmq1w42KNFOhKAVHa9wZQRnYqp1+6i
CKunXU/auphLmZMwNrwflUwEpRsS1013cT0Z9DlkXLxWaK/r9ajTtUOYIVdz18eHlFnWY0Sr8rJS
fUci2Kon3BRV8zlB0/Inq+mA1fI3Xlp7kIrOCoIF9wjau8P0eMGu3DrJ4KS+cq15F8wFVz8ie+Rh
ad8iPQnjvtsNs92/h3ad7Wwn5dLs1TC94aYjZ+PyLwgpq3pm2eSTOvCNdmuX81hfi4QOeX/kt912
xDm6H+jNgE8VIvyIJcbGLl1kzbjRrBifF6qCQyAct/PDSjZfY1hHOfc5XhlPOcnDPLR57Jv9QLZI
k8J56pNardq0KrcNYqvSn1PP2OW1N+zbhthqnQSCk8iKCpRYc2vKQ013yLoZ8o6YKczWeu/Gr+h5
xA8hJxItUdPba6OR4S6QebW2eBxywd6rOURd7y2EtLYk+zEfrSpCzkDrBKCFLtVfEN6OZ3Ou9CUk
8Gbd8Ypgw6RtfjPZXbUPSQQB+s5f3FrN91KKcmN43DI4r5hYnOrx6BLP3JDDmHZJOeZrQzbQzzPm
R5CKmDvb6KNbRRbrRGdGutJSUlBDxiUezENpqhN3Hcpyblc0BO9t3Mw7UP8hGXXe/vcmSpxjO/Xj
jVUK79Y1uLD7WmGLa4PcDhKZeGJsLPHil86LmmszcrOTwiu/l8prXjwvaKartLW0ZIu7Jj+QY2+D
hebEon1xUqfz52EkqkSrlX+FojI2VSiCcR0W1AG3TM5hoqI7cyApEk6UH4t9VtBYHWUD4yp52oGL
n1WPSt3SR+uGDcQmR5PW7lG36zjaZhi3wqVTUc1WQ2nrawb30VSbIrjVKnHLCBw/gXDZFgNZ5Fe0
4YyPsxjaJ5dc7qrOZI/qcAh3dYW7pHEh9+rua+4yIWS3MvIWQye9u3imIXnUjWo1wzCoVhB9o3Ob
DjV7UNkx/1M2eQpAJ6N0ryLjZupiu9zwtgfhwRwUV0EFsaPEiaVsTC1AkkDMBPO+ZpabNGPf1DDc
XDIya7ftbnQ7C/wChd+1yzWyWWhCTKshrx3fCBIv+8F/VxkfiUYqD7RR2WyavEBbzcHQ4V1XGQ0O
muruQxinBjVZZT32XK6eattRJDecSV31Zj8eyLJ1u660tEM5jcFrL1qLlAj5c78s5mnpRrTuNvQ+
rsqULD6ZaqIILQnfcrNPgctO1XCJvt196GXmcz2G4WK4oCK0Am5O7dTm1sByvE6LcXxs6+gOxlx0
TsIhXEs6QSX4uNp5oWEgVGvFBDEVwQJJIY4l7UY0cy/upkY5yICdFzOrtc+eXDFyQkWlzzKpoNAK
wH2toQ/YV07u7dIRU8yNzAr7nhHY+SHnULJboFD0jTxQr/TuhtiEEz0IssLVdCnzoTwT8ciugBpb
zct2pBnCswzzdkIf8RSbk7lSWdkuLJepV99IvH6ZG/b0xNedH5TpkdATIkj3GDhMP5tI4xR23fhD
l0aHCXwnw9ymabxokes9zZQZNpbJ1ElCeiocnHBZkC1jLC53zrRoaM7Oi/hOoc0O6IfHTt3nibKu
BjpeVmD6ucv01oxo2jOTe9T0ZLZraraxAe/EifhSk4TyUJt3CW0HDt5abLv5ko4XznDapU84ytv9
lGbBudVVez9FIdnQrMuvg2jSqOPp2GSX4P5Kcke0xjBjIrlTwdBG4DC4xyrVIU2PRQmNoypmbQAt
3nvjImS9XDdm0zXbiRojqA4tH27mySZ1GjiVeT2hDiPqLSa1zNHSylVRVdw2QAG0XBZG88A9r1uF
dXEmtY2NOKMNeeH1zBJCAiUTyGSTwd5HBcVpavUeMFLO5x2HEz4AC4mlXZ2scih8UVhWtmRnntxl
jHLifigzqvQM4McavSth9War2SlXhklsVGICrmjsyMBFtLIGialxHhlDHMe4w8r0aXIbj7lq+lWu
p2YY3qxU6uckk9StUhCNa5sF85z8LLUxvcl4HcrhE1FSkJ90s7fbLZoooGkssc1c/Rd359EcR661
6b9y49unIr1ZzEQMq5KmaEUjStpkUJSU3vv89fMk1XNvCc1STWM2X8ymF60gCCJxgINzXgNGQFfQ
IXOQOdlSJC52czc2P20aVCdj6Sx3uqW2V+ZkhNgm9qYP9RqTzjew2D/CzT2+K9GNbvBrWfFsDKPu
f579KG9e8h+t6F3w31HHGyFVOA36n0Bz/+tb/6/rvn35DTf375/7BZ6zrA9A4IFPkrGblgtI7r/+
9Qs8t/4L+oUwj2hgAjRemfZ/ged06wPF0FVQxTXRYbN1WCp/KXqv/8QwqKzopsUMQfb+Az1vEYMN
lQLaM0hXE+aBxS8TQOZKv5QjxllYBnfhzpg1z0dvfxsFxoISB/mdFSW8TqzogWY+pTp7xIgZHqJh
0RezIhQQFm0+RznwgqDtNmBiy1/w33+0s/4/9bxYGd6HEZl3L83L64/sXxdt9lJ8b3/bY+tP/tpe
mqZ/QPOX3QPCkmrLKhX4a3tpmvYBaUW0LFfmB6wF4PV/bS/N+aCRR8AqcA3oRW8776/tpVnIzCNU
wo7wtFUO3f1/2F6/kJlIV4igbSXARSkNhnYHGO0mSfONHuS7tMOoqjS3y4QwuKF8JnO6maDB6A0N
HQ/qbmxA2wns/mQ0qtdiCjZkc+d7a3j3C+G+r05usR578Pr/zGjl9uzB6ier08vRmdtdUqk7bPtC
VNsqmrhIuF1irHral417AhAUG/K5u8JE0qXr3QKnXvrv1Os/1S4WPJO57LQBao+DwommuFDIWh1w
Qu7kp1oBr9vrnFPa8Vz5+M1t7JL+JiBRkG2U1oJc3WV9/MU0lt2ylI9LntzwB32aF1w39KlBni9r
w/O8wVd9ccvO5wEY0vvDqtwNLsK8hPAZ3qll+QjW8RHlnBsnx1k+aiM4x1by2RhjHDIV7RUNz09a
P9koNagPs1WGyK7zn76zb5el3f55QY0VZPsfJsG/F1TEpGtdZStdPQ07LwHkNtTuptf4m8PIBUYL
VKgC72OvnlMx0NsAMZUq+VIWDlqPKXq/UwiYHLAVjXIYj+V5Hto/GvxK8+ErAJGTQpnuusRStm6a
hZiRjfnFGFbUpXWgo16iD34zox4wLkO/Tc0p2yz1zOVu2o90iEAOOMPHunaOMDPWU/fdP3XdU3t7
hzaKOgAWHnZzMN7RVr5sigSQmnHNIp8DpCDrM4dsE1mB8xwY7N/ZGb+AVkr8YeERZHU1fVFqflX4
QPp8Znn6a+92wdnSYqnnhNlno0SPkc1efIzm8K4PaY3/+SvpBPu7U1+h03tTT6kAzXTU610ThOgD
UD21drGqbz3ICyhgnWFode/S/sSpnGZ39mWw1U82Vp1eHmH1MiI13WabLGX7ajU9sZFNC1VTu/KM
loJVeR9O48Ofp/qG2n5vQwlo7qioIit1ombXU2zSYny40WVIsXSfB/rjPOBfG4vt45aPmZE8LE3L
iy4K1XNy+k1TVlc5oUK9+xgL6NBHX///3srZ5KWQ5IFPuQbuhjE2oz2RdYzo8CbH9N5fK1y8ReTR
IVWbZgcE8opy9RXdV1RvbTQOrLU8NjgFbrGqTanXRNzhTYcnikF76vlDmNPBSNToNljBSG2Le3CW
nhnc1SdOFn9Rs/RBw6m6TJwff/427wHtOc5F8TUnxYtgLstmNxVA8MIfHn7CKe8ci54ChMsjR4pA
d/nPkULytb/kFudfnMd9vdPK8WIt/dp1zvqEZ4BTT8w1M2+qm54+rmfNmz//ZW8aP+99B4FeFOBs
UkxZUQNXXB5MvD8xJMc72Yyyk3a0f6ZxEWybeVKe0rDfxHNyntgW9S9l2Sq8LNgYeH1NA9XtLFQ/
JzUl5rYZvnkATk9yd242ELCOyXO+y3dYP4Nwh9nWrNjB7Fa7bhzQ7ph1ABJrO9kEiuiai34S19mZ
HXpPut6C7lymjWvmz40eUbMPwWxyvfiz2n3Oe6wpQkrRGq8mD9FlE/hVZF+OU/xax/r9uJaiyDnU
baUpfpur10cW+8BpJJL6F7etx8jEXHaJeXulwJnbArE5w34k2XwGKkMfpz/LzXQzhLhKVvYpLg08
TCGveu31nMVABe2PCmDyRe/vx5JGfOu8ctCeB3lMoymsj2nWGIemKpz5RQGkIg+8epe0mEorve5e
LR0w0IWH7I03LrYfUtXYRBMQaGCJFU/V9L60K/XW0kIbRSXQY0B3KWGGaCfntFGsADBhEeQGLc+2
Pc908NVj8oluzRPWr189jW7TmGZn1M9eVGpDZCLQneJJha3vzJdujhaBbZmPRtEfuR3epCHf2fyi
/E+AjbhbmlpFDy3a2EV8advBLre9H4OlnZdFf5M2n/lcl9ZinPIIv6Rod1pkxTEtwrd08L3fLxz5
hds1vc7OBMOdYY26zPlmyEl6wEtGdxUphWem45a6mrZR1PFbapivlUInIO6dkuvKaM5sXumqO1P7
n+nFe/33KecRjS1jTwUHZ3Qz1/pwUzUI1EYTfpBAxz9WVWryZtk4OVy6qrnMs+HShB9/YhbRuC0i
1/I9Fwkc9EOu3GpMzzwlPEeW4WXRFXyuEWTb1Dl0BLQM2y3FmafFzS6MFvIElxINp1q9Lxt9PB2i
5qsV0IWsLUzn5wiYRqncDEX3lGbOc2SkXwYOcXBZwAFD47yKQn8aafpBUPlyJOB+Z67/+0QVmXuO
2o6uPejYB08ktG1YP7YDGMFqoKYIjJBaYaRTmWiMkrZCZ5xkY6H7Nofilps4PXVJRTYAH15goJKe
V2t9KQhpAtA/bsYJy7OJRPjPczUPZOiiBi1coLAejH7Yge24aYZrZ7gxQFKZRkYxHQ6P2Vs7sB36
dnI0aDjB1tVwG/GgmXgkDG2YnU05SIxogc7S3KbTF/xVrx0Fp2kqiZVbn1eTQ50UwzjHPG8W4ywz
Q/7WYEcDjBTH3jZ176flVwrtiAXr2mZ2mvvUdmh+AKWg2T0Hmk//MrOvOHspzV3lw/dJxwDZBkUD
luPP6yCoDfznm60n0l7iEaCCg9H60OwsBU0o+ivZY1qAjei0Jr7QXJRPAxeCS6lialpSSWdnqltl
gYeuWctLrDQhclILIuV5kfmtiv+SUUOG0XSs7gwTklE7T8uxya5X83sRLFzZyuxSoQN2uUvyFFms
0ptxureT+TooooBc2b0FcIY13xqAQOadDUa+NFe88spcjenbIkbyObKi+M6lRf0w5i79+sVsrhHA
Q0G7KLsNlQUIRBWm7XZ7JJ+xD53uwq0/gx1b6YDljrZCt11MdKZTfO7O0xbs6uBVi29EVQeSB1tB
8GbjdsgLF/ASYMw8rK+SJb536gBQ8nxuaUBi8cvFly9LIn/qbXMzIOZ2EiMCuDHypEM3ESKBDVny
RNcT7K+cXIVigf9TqwEb8sK7rsxDYGq6eQ79Cf13WtontTLoqK7zD7UGXSdWEWOqOtgyzZzcWwFJ
35o1Bm1WbqO0PR/m7IvbRHcxEtsV3qrXRNFFHQA7ULD0C4A+njg9PPLQUIsNfhTtRTCnKXG0ZvVq
MZ21g/3cpSt21ClDfwA5u9GzbNVgdI3TI1v70G4REhg8X+yex2u1C5SO9ap4TLTtWHHv5cG0FrbD
TRhSHnbK/sdkwiLrFATNtKmtfK/oR780WsuvS+1Za61duhgfh8QAxBLVvE4M63bShyuzAI5UIJz/
5ykfepW82YPtRWM5VoXpJFW2S1P3ORq6r93EN7DUET02PbrD/+UZ0vZzrke3EwjKswwe1Da2Ffp9
BQjGWo/v2lx7mZP4XnJGQmZicOTivFxQyai1+FabwbNt4kHvHgKjOI8UGx6TjlSdjvKMH2mmtoXH
OZ5jprlrzDJyzjhgAI4v1Iyuw2CJIaIF4ZG4EsqK/z67RAlPfZidru3UahdiPkrAoxyKLEB4Zrzp
dPX6hAqdceIo9m0X8mxevE5FaM/C7yDXBlgC09pgLNVTZex16glqycEN0PXIyh24Dd9KGXvfEn3s
2K16cNGFmV6AJD8bMTPG+uPaAU5hE+puv5xalrvJtejjkd95oExiWL+f5jnAV03P6IkFsYbreHCm
5hYihLF7CcITZwL1DHfYbW3hrDqBWEmCp7YNznT4tVRQAPkvBpyDqLs8Mp0Dl6whPDv56NZYa9q0
c4bhyUgye2N0A2DOdLoLkolXXUsdxUqLH+AFLgtOCeReH0xe/ei0L5ZvdKBy8Kx+LWMTOEyTvNiu
csTKSNCB+8/m+fvFp1Y4lPe7PgIARA0n/BqQM//UKEvvmqGk7QHw/KQmGY3j4TKlGpa17VfVKq+a
mGoAxtpIArqQSKkYxDuyy/FjF9oxEqfZvTUY/mInXxyHBx2UXuCP3RGZ90M3tijbjdwyEtud2++0
eniyOs8FJjgha6W4J1WTf9HS7usYckHQ8aPP2QH6zoBZVPSwrD66yWmEt3FYkuA4xmm4sN9ZBB2U
WvwjLMhqj3z6VSzinavaEO48u1IWLNOtfqdrcEY8NbnWamQ1Y7X4btQ9r6cyvLVX151mgeZlllda
yXXnqC4zy5keJ+zj4nJh1QGe2yRn/bhVKr07e5vfPyr4/1+0kg72BP5b9pKAMUEx2/tQ25fu5V8/
ii7u5rUj9j/+6/Klj5s4/a3M/8vdmh/7yxzW/YA1LDocOkz8VQuLs+RXrd9xPyD8oZro+JJvWYhE
/7vWb+gfEI1eJTQwxkaZcC1A/VXrN7QPCN/hxUjfB5EGugH/qNb/biV47TUIR1wAsGgsaaTCLRih
uC0diALCMRqyb+mQnYW6fTbg5VEPFFBi5yIGww++alemD7VihDycP47hrJwkA7pYgRq8hHqpnTuZ
HkNBT6H6WFgXLFl7oo+5fjllJWiHXPeNtvicgsfwvI8IQJ00EWBbrTlLa+WRfO4JQibcy+xuoUYN
GZz3rZPejjSK8VqFF2TOG8O9R8X3O0QxClkOtjVm+0RR67XOjYsQ0Umsd+AYsaw3PEevugRafe42
yC7mCZri2HlgInGZcGBxjZGBJyFQf3Xhl3mzu4F95HsdSW8btj+Uprr3svEswD7QrYColVV8OY7d
8xAuWA7Z53X03QENpxSq7uM087CsmgzJ5yD62bf5GRKWn8eI7NqZ4udYuyUQKx8Q0gsVBW2jlk+N
qX+3EjS2LEOHF7/4M6BdDwmuR/Qj9OvGStXdZM2YWCGuzEOp3HhFhXMMjAotHtSLuCs1H9O4T3ll
3SwOaAzu5Oqzg9IL+tfJcNbl6NoM9PoHHUO7tGsax3fisq1OaF4WAGtskyqYq5NoQoDSAWdoJ9rS
ossOAPymt7GEYg0f83Rsd2Zinsb1WF/Seix/zEFcPeWKHj/ZQDfPtVK9yhD9RGFtHnykJn5lnv/o
cDl4cvzWqn7/CPrveLisarR/aiOmcdu9FL8dLOuP/HWmOB/QlEWtFFjBqgu53gq/zhRb/cDBoK+q
s1i0IcO5d6bgOM2PAP6n87gqwnBE/Z/2tPGBhjK4bo4VVKxWK4B/0J5esxHxquJZZAldC5zPIpxp
C9svYfWheBwFtHqyI6+QQ4OvmdpeFmjbGRC2gME1Jf/Ekfmkm82vO+ygB/KhoYWTsCsNM0283PJN
iyLdBPrvxAN+Kjn6+lv3Jo75UwwyvLR9155uURS5NGLKTXub4+7X2u73Rw/NXMi95hlqODAfG6kG
5Ws+WRvMrf6ZLOWvvG79mtxA+/OOxqRNg56uZqmbD9mUvrRjL/kthZwmNGEXLlNu+7xv1Q28Ems7
WiRXcosiPFcNmMMjVEHbD4DYbkKnvADFa2+lBhdr4UZlOfNQBhaED974Y2/9rI2+2sgNLrwRPW8c
+5S01EdwgYJKruB3XBwTjz+wV8SqsaM3Pd3wwPSBMisfh051L9DkgTwoN3chPtswsgd36i3fyvsv
wYDyQmU8yQ0txGc5UqDNK4Z28pm8oquvcnDacmML0Zk1WZEtOvWJqoJOtehUgJqm+yE3uBCeQdJP
QROUfE+t+J5Q94nz+k5uaCE62SUeul+cWeGMElbmIvsdHHltrsv6zjEu+u4sZmW3upogEsW78aQD
NnkbxmFzyfF7pKN0aCsKERoZkZJoM6JcKJFeOKpyGY7fpZZFrPtQgvSWUY0sXxvtXWMNL1X410vn
n94SogvCMES1BeeOLgOaKhe5C8Sz1/Qjj9EDKyJWYGxUBoJMDSZ/MMwre8nP8/qYNPehoYXAhLUJ
B2+NexNGSaTruxRLSbnVFgJTC3pACQqNl1qxofE7SvsTjfXkSW709Q/auzhNS0cXCE6urwfzs9k3
N7TRfLmhhcDUbSSQAjWefUXVvy8jqE6kg77IjS1EZpTOhTX14eyP7jSfWkPlbZEOreWOWbEcULiw
QMKhnSCH2neBZ0EnrB/lJi5EpYLuU23Mk+nHlf40WuZ3pOyOufod2IQ6Wen+t8zM1Aj7uJ/8uLYu
zcy6GdLhiO7roaGFSzOHYKJk+Nf5tFyMk6BLbrLR+y61JG8t/b0tOBtY4pXqaPoFQNkTdxjO8DF4
kRtbiEsdulxtx9PEeQLrs3a8n0q+SK6JEJhtM5ZVSYXQb9TxR6W0n0LjiKbyodVe///eimB9qS1e
wmo3Wn7Tl/2NGipHe4nvXzxvaKi9sbXEMCsPzIpPgzu/LGK7f+z1MpTLw98gPXuj282s6GlVTf5o
uK+ZZT7kmXfkxjy0KEI+25QwpxC3mn3dpiKiRtquCCJXLil8K1/uzXtYtBXOX05+0I9nWqvTfZu2
Ulvw7760WBX1XjXDPsYnFqYXAH253S2qMGeBtdRNiCzk4Kxqc1Z8FSHmKDlv4aGZhE1ApQNrpSpO
4eFnl9pRu68Dn/KtobS32iGCXpm77pIUKMnWA8JEO9Nq5E5v0TQ+wCqyDdiJvhtCCewj2KgIlMqF
5ps88t7UjULP3bRmoww9Mo2F8TmkiSm3UYT7MlTSwVQ0NnhqqoA4iwmBheyYu8ShJRcuzCS1ECI0
Oq60qvuslgiO9qp6xAnl0NhCZGb1EjWmw5FSNkBHCsfYLjGKyHKrIlyYdemoWl1xqcHQue/C6HOf
HlOTPzBvVbgvEw2kRMQ6+wbJ7L3SxsNzkjVyxxVg8d/O8NpA4MftcmqqQfFoTTY6l8fcbg7NW4jM
KSmd1gnz9Z5H0n8e3B+mJfcpVeG+NIvJ7to2m2htG7vcw8IqMx6lPqQqXJeRYbsq5KLJb63CQrci
f4zSRXLsdaX2ojJEmFbR4Dr7pRsvfkbpN8vK/FRu4kJckgmixe0hcdg3zs9k6rSTDGCz5OBCXI4d
3N7QiNmD+gC4Kyxe6mL+KDdxIS4jvUbGWGXFkc69NlIYK20sl3+rQlR6vWpkEYQqP16UH6g6viLv
KBM4VFeFqIxKq3Uis50xGBrUbeDogMSUYwiBd0OHwYWoHGASd3BzuBuK+R7ZCKQI0vRIk/bQ2EJY
NhlIxljjajBN3IEmywaom4+KTIbCzIXIdNQO6aSALd5FqueHIwqPs1LEdxJbhdGF4HTSRDGqpF58
aO3ql0zrvJcgGMcLudGF8EzsScvd1pp8NGGeVDu5dzqZ8GHeQmx2htYnU2hRVVY6hCdiA2FfRara
xuBCbLYN5FcavouvV+bHYoYS3RRH3g7rV/tb+YehhdBUdDp6sVrPvopmSjWovtqN38Y832rxUTPg
A79CCFE4FgAW+nLxpzo61Swc6txj7s0Hdrpos2ZbgdeHCrMPdWQSlap/GqmoSO0V0eoznPQQWcVy
9p2+UnwzpWs4WMoPucGFEE3VZrbTsllAS3Wfkmb8WldnciML4Rk4WaQPusE5Pmbfs875wVv2mGfW
oeUWghP1CKhi04L6e15+KfXgTo2+yc1aCEykLifVW7AW7ZPurk3QUV2OWWEdmrQQmZnaxHWxcF7R
5QW+5LUWoj5SNTHNc4XINBYjm5ORyFzi+SEsqge1c325JREi04lqFzt0WP9FlZ+bhY2GXyV3WLli
ROaV7XKi6H7dKWRYgY0qsOy8RcuxoYMPbw3EZF3rOzVQHz28aaSWZHW/2M+uogUdhsYCF2QtwzNJ
887ujrkMH9gljhCQQNtdVGPAlC658wBM4GUpHclTyhFC0o6pszmxPfkNmCHkrpwGQQLzSW5NhJgE
imSmqYrxN4KRl5Orfly8XqZwr8E2/X2557ipYkT3Zj83qkelblM/7AdLLo1whLBMEGo2qwkbxbmM
0bjQz5Wwu5dbEiEoUdyKSzVnaK3QP8fm9ADD5hjn5NA+EaIyjmA76BahM+n4INrUHx23f5abtxCW
aMiD+QXP4eMn8ZpVyxd3FaaRGnsFH+2HDmlc3E4pdWpvTm/LEOvImYeP3NhCWGaqZhZ6UCKL12en
RYCGsREdOanW8HsnPbGFsETmsFgqrA58NcmMb/GAJgoSoNB1TxxC3zJdyTCyhRjVmzlT2pJKp2Nk
X1Aq22Zd8F1ueYQIDTo9VZeF7ajy8LYn82mx3c9yQ6+7dO+5CXVkWqXNyH+i7j6dkMAoPcmhhfgM
7X4AjEa1MFT729D2tvDvJIcW4jMxYxTvYmZdxdW4QWSY+lIpUxbTPJHU3uCKjNFgsvhxUk3bJJun
i6JU5iPZ8rqu721HIULh5g1u5jSciMrcfQGL217nQdwe2ewHRhfZ2tPsWpoT8uAsbO017ECwQZt9
kdopb5T7vZ1i5tZYdWumXOX5xx7A2MnYeHLnlogEmkzPmWyPdiZ1TkyCUlynVas4kZu4EJgtYGbo
9DTvnMG51mEJhYYhd7+JmEgDdp+NCRS9uyy4mgdUmZo2fZSbthCZY2YjWOVFJLTZA244L3nnyVQ8
fklG7Mc8932L5WG4+N1YuGd5XySXgd0tR9ZkPZTe2eEiDkg3x0I1oE75qFu16NBH2XSbWUt330Ze
FG2lFkfs2yerxsNg8SdYbn1Zze6zVrlnckMLd1FUGdj5tBGrM2svSoMV1azLlVUs4eqfK5QROpdm
bFCDjh3U8rWfY7kjUWQNd6qdQ8GiKq6r3RnC2Ke6caywd+CLihimIrJUbSm5+d02KS8QEt8MiFE4
thLIHYpvXMG9owVRDjuDdE2BGbRwpCtPy+x+l/qaf0MxOemk4dNGy6rorQvTwJpEicNJbq+YwtHS
qxiMVRmV8Sxqf3ixBcNwKaRa96vGy+9XszlmrRJ4PK/UCHci9BKfQtD8cssiHC5t4hpzNq87MfY+
jllzFky2VNOKeQv3/qSERTmjNOl7ipKfaJH9OtroKcpNXLj59UTPcPJk4nk0o2k9Jaf5alcnN7gQ
n13fl1o4U3aHzgvhGChQ3eam5ODCzR8p+BNGKXulgNe/afOcE8BQ5DaiiAdqWwy/BpvoH9X5PCww
RWuGO6lFEelUo4rvSO7wOXW12tRevxvS5JPc0MIOt3EPguJDqrUoeKNgXZRskT6WK76LHKgOucHJ
SMkpmiC9ha9201iS59WbmsDeeRVmkZUVBatd28k3jUQFtsZHuSUR9jdIOjf2amZdRcHZxMfMXEWu
dC1CgbS0QNzDGSdfm0FDz/0lCAe5A9wQ9rZtD5OTFBp721xOgza96RNPLqUVkUBlgIeEO+Op6ShG
cUIl5HJwMrlpr6pa+4mQ0pSAImNrpq6MCuWEyQU0OKnvKCKBgryF26ORRQQAZ8+dYIkQQh/lDkFd
uHbKGfeuyvM4BC3lrJq9c/Qvfbl5CyFZV+XkIbtN98ScKgxwVhuQepI7St4ogXtxg6dXopmAXP1+
VpDEz2eUMopSLt5FNBAPCOwtHJc0v9au1aa4DMpGclGEoMR1tNfrxiABMlBDAD//0ykkXydvijV7
a+Imhp10NXuwGq2bLm4vsXc+cuO8y1hEQlCEAuHNGyELTNnQstNwQTcj68qTQou9nWqa7cNgZuq1
s0zuR2SJN/YMr0uDG/scmfp4CVewxUMmsyFfDZNh9mfTUCB/je7nraHaSIg3nYpzudpEH+dRVUoZ
ZKvmvXGO99YDq9h2QgGPtXaMZ1MPLq2qOJfa2yJWRw+gnoF0GxAjzT7pTXcRpJ0Us4JpC3Ez4xZS
ZUY++Iv3rartj90i+Q4UYTqjRn+3U8oK3xkkXVFA1bHNklsQIVPLUKPrU22qfKdIryqMQqzKlrva
NSFklCHGf2ui8jsqdr7V6xjpBeeYiNiapb7zxNSEPC1yOvZbu1TIlLc42ARuhjfTKEXA4VMKlxmq
HCEKCaxKreb56RJAHndT/Uiith7R70xdBOroWaBqQc7XnEBw33vlgIL0vMGs6DTPGk+u8SgCdlon
qEugi+hMj12s+mPQeTcUEBtL7jwUcYCeM6bVEtGPtcfgCteZHUTKI0Ov8fLO+og4QFAeVd2pHIeu
0iafGoWU5aStXWRJ9YJVk9r3qvP7vR/M2Cy0Oj59VdXNuOHhz4zWmBTaUEO28/fRSy9pzdRqKr8N
UgxOnO4Md/JHuZmvy7Z3Os6IOmh6yszVXjlLVf20SOqvckMLT8IFgfF4qtHgWBBQLvt2p9SVXN1D
Fc6ZXAljREE8Dt6sxffJaVb++QSsVm7mwlkTNBbmPm1lAjR0TIzuom4D1/SYnMmBw0YVDps6Du0u
t8F0G/P4rMP4jxqsu+VmLhw1C3ayWUtl1ceX7EqL0CZdVFPqe7oi+GgOK8uFWQ1TKe2RqIzidpNN
luTgQuaM0Uo9dw2uuljQrkbXC/TjUuqdgkLy73s8dMxpQE7P8sdmeW2H4sKJ3QeZ9XZF5FGNyhkC
LyhchAp+ftnYjidjO0sRCTX3b8ij3MhQqGD0WE99ZU52sTEeuTbe34QIQ/++JmUcLE7SI/UCgfM5
whrGnaSIssxaCE6tdZzJDOCbRl6PSFPo/QiQaZE6aV0Rd5TAZkPLinmrfXjhdM71YMjFpSvijppA
a1MjhbZpNLri10m+iZzc3cptFCEw8Qro+nyobL9dFvdcjfWH0ZyPaX8d+Jgi5ijFMA5YRsLgVfWp
H7TnBddWqXmLkCPMGpNqrACR4UrzWNsaGlxyvQ7XFcIyxptJNWL2iV3gejUPJtLg2JTKzVu4M00s
WvS8hbsFh3jZGG36pJd2I/cxXeHStJYwDe3AYROG6g3WcKeLosrt71X2ff8+HrkcLKtGJnKijHXR
NR2+um2ky52yrhCafEx1MEMmPgXDJ2rkz1VjP8ktuHBnRoM166siPVqEzoDvfLOJG0fqPnZd4cZ0
3ayaZjOz/bissMquL7PakVxvIS7H2U2SNhkhsDsa8mVN+rHLdE1uE4q4ozDF12ooWZN0US5jB7mR
ylSlnrXu34BHqgUUvWfiqrukW5Xa9VwqUjxwDfGY33ehE4e5uWAN488TBuTorVt5eSe1T0TkUddb
dh7Gg+UrY3kVLIqfOnIAZtcRwjJS0sBewDDj9GkHZ+uBEuK7IbdRRORRF2YZtl4siTU2n4JePdOb
XKpESxni99W2kQOcTWO0fOg5eNErWNCibSe33EJYOr2qp+PAmrgzQN08UT8NUV59lhtciMtgxHkN
lyLLb5BgQ/4rU0+a6pg81oFLzREi09WUYphSSPdK7V7ns/c4yikRaJhy/r7gKgS8Ms8H28977JCS
+C523VOpJbGFPFaJHVUBZb1KBVRoEFua7UE3LaOd3PBCYIZh1HfJusWxJT61JjXzlRB3ZrnBhTtz
UjQH20Dmbiqf9K7AXEHp5Xp4ri3EpgaAPu4yCgZzYL5MKeXlAXdmuQTfFi5NjJDU0Vu3Sq9gUxbH
ln2mqmEld9u/iYHuPZG50ybVwoXKR//uxjCz60WugeLaQnBqE3gMgsj2labfLfN4HnSVXN4mgo7a
Wi1bI+lt38z060EPfXBpkushBCb+m0PsrrUfx7TLc91o41P0fOX2oAg4Kie909slsnENDC+DHimq
OZNbEhFvlIdFrDk4oOFkpNwaKdZVSRq2G6nYEQFH2kp8DApSFCdGG9Nrw4sZtSu5FbeEwBxKZ1L0
ihUvbDwr8nKKv82x4sllVyLmCKc2jnET0Zeqihy0wNr8jt5bIPlBhdisSm2KQpVV15LZOg0oV972
aWl9k1t24eoM+sEcexABSAYY+qZ1U2xn51buWBGBR8E8RVOLqCTqzsEr6tH9SY5ju9zEhauz0ulT
xSFPNuxl8GFR0wJaoXXs1baeqn8veroidmcyFYc2CgdibhrR9RInIWTf3DDw8LWHSi6TE1E8dWXW
/A0wTtMguolqVHexkpZaHRG/Y2P9w2WxngKNpW3yJhw2oz0fU59et947qyNCeHS9pHZdsSWziPQw
xYh600+LKZcBiBCeqmDwTrNJ+hs8Uzr7cSqcL3LLIlyiaR46c2OxLMZgmzeRnVefunSMHuRGFyIV
h/LRy1K2JJZfX4ZiOauKVqpe64oInkTJSFoKZMIQ7i83WayTLValXNET8bnf0zlnqpyQfW77kGcx
7exSnKDsRXLNhUBtymzoJjjhfh/01rbSJyCw7hLJnY6mcJcqTaFjSEp5JUos3Jm7c9uSQ2S5IqIx
G2NlfNNPxoEQrjJi33T2MbWW2iyiGNE4hU3rVdRUbdtEshwTEbiGwYnc4M7vH9TMliAtQhJRLzTD
baBrL1kp10d0RfRRMtnRYk+8yYN5uNTQZgvmY8TFA+eKqNkcKVb/11bx8tNpMH6qw3AvtyJCbGaT
hzmtzqxTO8hPnSh+LVwk4eUGFy7ROjSqwcoMnrbdcuHFQDE1s/z557EP3ESixrGlzHkOpBkNpSmK
PlVLEVxxO8Wn5TBI6ZNoWNP9vlsmnee+W7A2rQl5Xsfad+etzp9//gMOfVQhQl1vsuOiUFn5PrhJ
kX2bbFcuvxCRSFGd6oayMLSrOvDe3G9JPkjBMV0RiKQ5wOBihzWxWkzNKfQ5QZXKpS4iEkk1K/y4
HboSSjunu3Fa3FOUv2O5g0WEIkUoceBxxaJkivtpKiiEeKojJfCjuW9ObXtPuSK0cgvqDg2VbM4u
Sh0UKW+ZVm6riGgkLwnMXF+PFi82XsJ0bKAw6rXk4EKQjthbl3HH4JHbbePOuHTTY9CyAzEqChNV
cR8ituyZfpgahnNSmHr7OhUKAt5G12mSh7qIS8L1qA70lt8yhkly1RTKsMGBT0oghi8rhGlZJliF
6GzKyZjnTT/Y4zbUrSOZ7oEFEuEJpeOkat5wQI7KUNzP0auT2Nustc0j4x84Y0SMQuZUlOWDdfJh
/2BX9YWqyVEzXBH9ZJqBkofDWlus8MUoa/0icb1W7uIQ8U/YZQdzp4WW31XFtVcu55HhfpQ6dkX4
E3DpvJps5h0XOCG1dYd/dO3K1c5FBFRdAnWcC2q5AYA1Py/UXaEscqAw9800a++MSbS668aSj9mX
5XWnFbd25slRPaGg/n7VofA+KKWpIAfnxTe2GZ47UkJzmisioNBJx4hXXQ9117zvrfzaLZxUcpsI
salroduaJmXiKaqck6Svn6cZwzupjSLinyalaaDqsyTDOD9EXXThlZVk0VKEPVmmUtWz8r85+7Im
S201279ywu+clhCD1NE+D8DemTvnqbKGF6KqnCVAgAAhBPz6u7bv6W4XdrnuJeywoyozSbbGb1gD
XtzM69nk9dnTat/63iKGKIWVaehwGsatf8bGrkcPMoL7bugtYIgFcOKa4ig4cA7RqYh4B9uZdeeA
nw/JP6xvWvQzz1uslCEvHqfG3ncFfbdvLjdRLjLnQIcD9iXACE8LIeZQgWyT/f3Df3CIbzFDSjWA
IwCwgiKx/z73iwRcuItmWPfdz2SzNYHOLqZhgEBoVIwLNBfa8aljTu0LFbeYobHvpy4fMaMjvG6y
SQoAtgq/2Vdu2SoWeRFpFTkPTaP6p5CxU0T2NSziLWjIa43r4eiM8Fl1eVIV4YOcBN+1FOFV8f1S
FBIBdOmQPcON6qpq61dYOu3qlMdbzJA3A7OsBKbTNrDKLFfXpTPcgf9+Kf71fQ+vp+/fu4Xr70AH
xHKd8+Cgrq/hPLVrKuMtZCjyNLK5GKEK02ubMANr5Spc3va992Z/1vADI4LhvX2hbmX/oQ3Y874n
b6JbFZFprc45HC/HLNbhCpij24eIj7eYIcKZF1PUKQ4d9W6b9nUOupd9r71JPXHGwsAlZniyiL5U
Q/zm1vjLvkdvLs2J1oEbIEh6AM1LJAwOa4dpn0QZjbeAoRrexEzq4ByLx0/oQh1NOezjvMVbxJCd
pqjQxsdBCIdrYHuUnwDcu29bbjFDhZimObIYFRmSNGjH+9ZGuw7wmG825eiXg/QXGsDuCaZ3MCt5
NPO4q20LPuH3G54UxcA4w3jD9hd2fB1LFqZ/5u/7g9NkCxkKuFUwDDrfPKofHivF6hdYtOR7H7/Z
mt6k6Jh3GJeqga2s8m8bsa8QH2+lioZJ2oYC+4DzZNE08WBpcM0dYIP77octbsgI+MHVAQkOcDC/
C0yRiYLvO2e3ekV0CFbF2YCWnPV0otfia8GW111bfwsbWkOBfirDiMMd8G4iEbnmVEf7luIWNzT1
lAgy48VtFN/BauwZ4uOHfe+9KduGZ0fRwQLYDEfGiSTwZbWnKp6rn9GPfrDQt9ChMFpkGOWAfsVm
eoWheYEOdLNzrWzBQ2sE6HRTAI045/zQM3mXu32ybfEWOgThV68NevSGu37yryKbk5QGzc+syP86
rsVt8/3ZMnqRGl03ACfoF0Eqqo69Sb/UZSLGotg5s5vgtrADBJ3gCQI+veNJH7tk8mKd7ls2m0uU
FMuKXBMoCFL3wa32oEkMwsw+ume8hRFpvkBnxGJ4UD67XhT7Ivqm3ffmWxyRoVFVlgYd0D4ceEoU
Pw2VnrJdw7JFEhH0PxtRI7hdTJRNRV6lgYp+5ur3g620FTEKYafBC3JmOChadkllSvCprHT7Tset
dFFjzNT0fg/LB1seiWye13UfFQluUt8v926inoOaDlqJOVeJLBud5Ms+fVVkyN8/XDW1hGkuOome
WMaU1zDqNrzcO6ObnRrNZJ5cDCOMKJapGMQ9ifY1zIFt/v7FaY/ysFIU5bKolgkW5m/uZ/anP1oq
m+3Z9E4p6QAPaSrRJ2tdqUMtvX0NUMTL37/4IqNezDzGyRK4ImGkvPZGu0/wIt6CidpaxYuEx+IB
ptLtXdBKexgiOezb/Vs8EfWNZeFM8XR/HBJSTne6H552bf4tnGhtZ3gHj0AoTs0C09UVDoDlXA77
YoAtnqgPC1ax5hyiD1/9Snyo+S7vEfonT8d+biPZ92dU8pJ/rqPCoHRW7BOjisPN7kTu2fSrrlEz
kyuAsnG5DDdeNIt3+8Z8sz1F5zVqQH8I9EaAWcgYXkIVqNsXim6xRF0Ef7c2788tBHYBwdKD/SkD
9AcbdCsClHe8hUvzOQm1YX67NuMXznK1LyvaIolGBBeKWsSizPbegWj7zehx3YV+iP+EIJqMHPNB
ochiRXmoor4CegOGlrvmcwsiUnCpHQTH09vGZKoKlsTpnfTs+E8YorHQC/5B6WmlY1JR9pEV0y60
DFCU35+JWlsl4BmPCR3Jter9z1yqnSO+uT0pLIFEeK4j0jx/OD86Ct1x33BvdqeQoiVjj5N8nEXG
u+pWBt2u6me8hQ/VrI280HGk5vk0pjNCIVGTfucy2Vyd2jS2X3vwbFpVPeRtf+t+lsedB/XPOLN4
62MmpRHRWq2IzEtGDrCnC79Y46GasxZOvOwb9e39qXPieUixDoA8nHLDVFKiDrrr2VsEkUdc06mm
wIwWanysFZzPAYdqs79/+rlI+xejs0UQtU0fsrxFcl7nc3XTdkP+Eg4TAJYgWnh1Imo/vqkxqN/m
LmI7i1NbWaOxyaeqnyRSa9PcrOcaTA6Vs5+c8eIHn2izb4eIwaOtxLUK8jB5aYYQdsOV4AM4oTN0
2Q69m0MvaYfV6DTPY3jfOuaZfQthCz7SSyNMyT24lQMlCFNi8dqPIfvJXAU/+GTnv/9Dz4eUoBRP
Deaq86P3ehhVSmm+T/o53oofMTvUgZA5O8zGqWSNAz+rhY33be8tAAmNda9cFizisCL3Qbf6l9HS
B/sOpi30COrMcy5GvHq/DKepA94zp/su3q0C0jy3QevR6tzxQYEJy9U9Ai9c/0TQ4Qebbws9Ort7
i64y/DCD2NAeSk75O6I0Wr7T2Xs8wZVJ+mPc1gv6Hhb+1fuuti0uiRg9wysSJRxhgxBmIYEnbnLa
GrJvof4Jm4R+JIw8sAuiauqStqMu8ajadx5uoUmrMCOJ8zo+sK7xX6bAVvflNFTVvpW6BSexkkjl
lVhMcVSkRvI1MR3d2SrbYpP8bvSdlBiY2rkqWwp21cliZzVhq5QURZ6o+YKHU1H1R+I1n8d12Ycb
irfoJORY3jB554Ot4PlF3b4aptt94dAWkzQBVtIVC66DXJhHrZrmnipCd2Hw4i0kyZwP91LWsDEl
E2LPiH8683D+/vL8QWixRSTNmi61IgL4vqK3X2BEVJEEgXnPsrGrl+e//yU/OPW3sCSjukIRD6Oj
vPkVAfSY0JbuS3C3uCRiQCNaJhzLJBpU2pQAJrd1uHO1b4FJEWmEng0OzyhkMtFQkDwOflP9ZPB/
NC7nSfnDbTizpoxGWFghcnFf/FzdQCV93/m1lQqCohTzOOQTDtNMU6gv32kZ7Ev6t0CZmKLnrBnG
ZF0JisOl9CFFZPZRlOItVGYMjI51jdpWvTKXcGTmdNnl1kvjLVZGr4Q0pAJWxhvNC/QM73XslT+J
2X4wl1uoTAO3+KG3zbk8rDxwQfmhzO3PCha/A8r+Isbd+nqt5ThW5RQA/dAMvLm0krg48UThBRdN
beqHluTNkmiBEzTlRRm/84AgnTIaQgkh6RtV2MwCBHf+eTgoHV2X+z/TMKD098PiL95uC4OTgq9E
Tmh5gIPE8xtpIjMmJa98L7GjlXFSDk30VEqripRGOtSXrWaz7i78abTTmnTLCjVcAKOqheLvZrA6
qoAWp9LGy7elbGORAD2tMimFPU169JdjEXpqzLqlBRp5gcW9hcy6hVxc6LwWGju2jJM86ppXvVYR
PwhXzk1WrVOuUt+2+ZdwWro2K5Vy72bSKXkL+GFsk5z3RZ8uy2Sf3DKt8TdfNXkBAaxKDVetbtz9
Alu/4K4qFI9uIMa1yps1hCnDtfLaQsLGdh3aV3QfY3e9uErrJnE0HPM14cPQzTBCJzAEjOexgWwk
DKD4fIS19qqAj9UUAEJW5+MlbFpVeaEdCmDvzeIv4mJZeO2ngxly+Q4+jv1Do5H43a88rOtEsagt
rwQJKnLXVgNlqehQzb7xdNG4h3Do25klBWRxQhxgVAsURWu4tTZprWo23dhBzOUnR33aneSiIktB
IouG8tFjcNm5KfzVQnWJWhLrRxtY2aFtSwHTTnzrJvo4WNKaEyJ6yZNm1tzA8ade1iPcZWG6nYVD
XptDUEgdfhpbz/VxMlTWr5fMkNhwDsVzZRwcD2yjxFfX9Tn9BqeFoX9hMZBPN10duvbeC2JPXA/O
E8295euECeCTym0C1+apDVPQ9Zf1/JJo4zVpDFZD8TJVNtT3sgp5FaRBD8utLmlGqscbeAlE/FX5
AxpP1qg1Ly4rglEGR6SUR16sue6SCCivJ2lD6u7HpkERIm6LqUpd41rzm9AuH+xh7Fto+7OhN9dA
OvORIboOeURAd56n5zav0FeASFNNX+q8YH7WacmzwXSkyry1oZj1MCBw6WsDXaRkddWK9kwz3vWx
39/JqQwgiSgb8TEPeCevIh4PyPRMLocVH8irauR+faDTiDfnwekuNEaBZoy6wWSjCsv3ZNXaXDDR
eFeoSA4eyrRFQw7L0AUPtG/oaeQT69O20ZWf0KWx8VEzqXgiAthJJ7yv4ZEJ+edcJ9NUozZdw97h
Y1O2bkm45JImjYd+lTJkuOAwyThCQi7+COo3erbdsOq0LcayzoLcDUtCedNdDJ1jH9wQLWFiwq5T
ACqX3GXwOpb2ogsD9ls5Th6cUKvoOR6E1nCFrtY8C+NA6kvdd+jSTMMqEzKF4oUtoclaEbn5aCB3
UtzNUnhHD84O7QnwQvOx76m8Km1RfPYVxVspBbnCtHaRY6dR5KV+6jxYeKUFhaZOttZNLxLaNWJ4
7BeuHmsNnnwyuJw+zLniRWYqQngW1byCc1ujT1qs3WPeeUjWltDLp2xszVNt+uhyieGwlc0sdsPR
a9qlO44DXdwB0XOoEkht2LdBtozckkLpIgECpa+uZWPRQ9MgiLlTWymdDrlXt5dszVtzwJ27mFug
gk8td8MbXSVGp5FVZrxJSpwzPTspTcfXtgjw7ehY9GNaoU/0WICNzxOfLOHDPPWxuoL/UggsgKxM
eGTBzJ9VT5W9DkwHKlChO6eO1q6ld6PryppL+M3M120Nu+SEd1BlSifJfPfgswoah6xf62MzLPMM
52eyrO+6ls8XMXokN2VQVG1GGQjGYYCixo1Yo5qkc7RosCW1Mjd15KL22+DqNj7K0MZzIhQf/MTT
bTk/9qJAL0SytcF/AzCW0QFUnB6oC3OVLU07ARE0i3J90mHhWAYZYTDriB3WpyDEkQGLCdGpj1aM
kMqGI97EsrIt3G0OdC8a3Hyc64NbfLakvIQUVKJspOxFWdfwtk1CNtUJA9P7mrKCHaemGl7FAi9D
twx8uOwVEL1Xw7Isw4Nr2i5Hzwkg3+ix00tlb3EX5eGtGcXybhEdLY/eCuL1RcU9aC6kqmewRYNJ
TfRNxpEBf1wQloMOWCpxVVuI851aqPMqlVSyZ11mR6hg3Y5TKUrYQlFSXWNF9bcFL0vQ2l0j0X2F
Vc9h6QvqHtuzS9o9CyvNUqs6+imIoTyHcl4jITF/1k15x7u4L+prJqF9kkEGk+QlVDdGmpUBJ4dR
y29V542vKNivGcgoWOiFEH3qxdCyQ3oQxI81elbvI6Onr2Kt5z6hlY1Fmos8PHUl66DB7+bbwBD7
VFYBj1I9QBKwUxW7NtM0tUngdHONio1MR9DoUtrV5BSYVlzPeh1J5iD8AM8NfFP1sTNF9ykAf/dB
6a6YqyTIu0hngca6fwJAzASXA1tJm8yxIcWxqpWo0srVU5j1vo0+0lxEqKx747ym2NWBl2jf9vQV
m8rm2SyU19/Iei0goVet+qhMXgYXgFlVXYKlZ67rwEARnay0OhUMBsKpx23QJ5Deiy91Ua1jCimK
objkSsS3cJHrbaJLr54vwqIqgytWTrSz6TAPy+iSgSyG3XeqiIPUtTAsyoSq5WPdd1GfdYaUL9If
TJ2Q3LExNVU9Jq2FHVgyRJFyd14lYpuWRqiTbuumuZ7jeK0vxlh55sn36WpTwHHQ7mMSIYjkS8mO
nHeeviyrKkblxwZNAp2f3xo6te1xCMPKZCKU9ErNuiovOPxr+oN2pMzqiJuUBRPCKaNC/X6Cu/GU
jAZ3QLLQ+mPNB3FdghGeQAv3oVI9jGxLVvk46UGhUVkxU26OPiKOZMZmzBO2UFzSE+HV3VwXTVIS
5Qi8wKfLUSGHiB2NE6YpS/CbdDaI/H625Yelg20wm0N2OZcTRxWmi9DzZiPuMRtUUPf0ZuDSH0di
m/Aqt0Uo02nujL0d1yGf0shIGCp1feFFR9b1oJdKUPx8myCIke5ESRv3aT02lUpmf53VsePR2N+x
qbA2HceGyUu9KmgKz6Uo4qsxRjyS9H032W+LX4ciCdYa1n4TgnCXmdzxOut76ZO0pIgdoL8+k+E9
L3LPZD3luc20hFEnXmg2L6iTdWW6Qnz6BkE9OPsszKffnOXQp9FBTsrUKaym6yjuxR0qsmt+4YUI
ri5qbcLlRQxDHWIt+46krRyX5qEvJvahCzsfe2TxNCIUkXt9yiFB26Av7usyMwYSbxfMgwrBkeUi
oCd4QdYiY5xI+STBfSJ3jQjXOEE4IC+blno+RqDxxztwpfImK5zLRdrVgr63sTcr1N7KSLWXnoXL
ZtKWiFtTEZYNu6uBUChSVRrwbqbZqPvJH9EGLQKIOCTRCqjeZSgKVV/3BacvqM1PcYpzs72Ifcrv
q3khY1ZFXWmeVjq4J7w3+cJ4DlFEDdGD8kRWeKEkEKnl09d1Wrh/gJs36nRzM7olq+LSxK8gF0fD
ZYTZV3E6QIlafrHNCGfUtUSXNpFzK15CrucKos5FRA4eTHHLdPFG0h5lC3XdzA6jXa6hMWWHNJCt
32e1hZJdiqCf3JSynSdEv6ZurxvoXL2HUgonie4stCf7bpwhLBp382fhtzMtADJxrr00Ew7oS1OP
rT6YQYEdh3edBPzlq7AAOBJX78Gy3qvvcY6r+VlbcIyu16VArurPi2pO8xwKPxtieDZl+UxXntHR
D4J0pVEfXJbO5zhvJr+AZPc4LuMlXSOkga6C+/Er5pyF13ASb4a3rsUVehFGwdp/Vj7oRSmLqJwf
lrBY6CObPFscIBOU86ytSHOMgph+0D4d7wqGuz/zaW9DZAvNCP4DA6k4q4M+XzPRamsvOzNXLONB
1XonUQBt94hAlNkURpvl8I43a9fdKqi9IeKa2hmlj2IcjgRPvmvzFQFm0xSsflf5YWNvqjaMxQev
DgP9YfIbEt3TeXT8cgGL92ViIeuwzuruXk9DWF4O8PcJM4TVVKU99P7bw2xF66cgPxDxxhiwhTop
6eoA+1usd+PFUT5eBR3aHula93WHHdPpNemrUADBGwNyF19h1QuMPwR8vPuS5Ln3AF8ohANV7mEH
YbKrIqpBp8I8HdlCFofWCcTPEhqNloCvEAwvwVhHWHTgjc/6Y6dt5b4KiFDmX0eV0/U3MWHlmm++
j41Kzl6N9YAUVfAoT23tE5sssZ7ZwfRni7iyFO7aKjNUWT3j9krUIJHcynIsPwdNFH2YYeB1rsp3
kkSwi4+xA9AlcvJoG9yZS8Y8/D+HCYCybr7OA9fr5YHC4bJYUjExNXUZzoKixaRaDkmUCkmTzvzK
IHsZi8WHLB96kOIAmV+jMlaqxaTwQfBJAiSO7HAqzFAJmZBsv04KpHMUoUFNbOIMYSOB2HsU5wAD
J3yql+AD9SsWI9LQ1EuDoi7l/UQdk284Zvs2cwJr6VjYPuYnHk4d3BZCMQ/ioygG3zzZAhWCp1bH
XZ2aMGolsgxpYSRcMxx+Mc7R/BBSKksBgNfI1ltMa1Rer/A9efbbqKwu6MSm/t4zjPrZhBOmutK6
d88wQIVja9faInjsSjUhOkWtgLzZkAX0EBNQCy8BaprWdEDIPT2bxZApCdemqa8W4/LpojCUoc21
+t+A7HEkcVrOnwlIBM/cSgs6iNeZAcqmlrVZrW3QXcfOlW9tu+SmS4wPbTGE8FphFVJYHKqjq0lc
4VNyaP2b7q7puL7EJrQfClLnPGGT5Zd+tPJvFYmRrkakjsN0QbPEHJgq4/p2xKx0VaJ6iyp1soyN
rpO1cgwzYdfwAe7XIL0tazAnBNObOTMGU+aHvf8QidFvrxnadQyxD663RNZtOADAWVsf0sMGlx6c
LwU7+j00VQ+i85n6OlPZ2gN0RU0Ae8OCCuwtBNhp1w3oq4weAblkDuvw3hewt3sI4ZilU4YydJuu
SJLrrFxHU1yvcxkanG91wRKApUESL5F/jicGAfrbxVpZJXCVcvzGBMuAHMrTrDQJXGWj92Ft+G9s
9sj4kVBj5vsiBhPviKIuRGV9Heb4CHMbwgkM6LQijWBE/4hH9OHNxD0+4hyi1GLIoSIHPeGmr9Ql
iVwDw3TLdcRSaFfQV0pQeUpmSE08KxqjKgNLlxyZ5hxpfsJ9AzphALDUCZV1HcHYTDGBeg4kGFLi
9UMJqACOOQi9TDPSgKgjQdbnGjg228g+vx5ou8KJnMa5nyLF40+u6EWcEOF4m3bclB8iiKKdRp0P
fir9hr/LLQdauu9E8dLLPnqvbKzClBJVfgb9a33msInASzpc6Mh8ApFMBRMP0ZSXn2Jia5p5TrUn
/JLlgS3MO+BgVY9KVqOPYGl2TWpzbi5COY/k1FQLENQB9BTytFMhDEuqiYfmuCIMkEeIaXcS95yF
+5TLcWReeYPTxbM8A38/dapDmOOjExN8Ay1XFs8N4PVo0VDcUqjXcKQOZY5C250SY31jlpAcKutB
xqfEcPSHYagUf4IoLnFp7Pk4dXPcWq3N0D4P82ywCO57LDCPopTm1UMSzqgipetcNBCdRnUkCcv5
oIS+88N4eed8ZS9lzclyPUrdDl/NTHJcFs04yitvMQ1YkISXTExJBUrNw0wYq1Oh+qZPgph53gPr
l+J2ZAUnqRy7+LTy2ctPpp2h/61VLst3jYR73kPOy8BHjEqnObWllI8k9uHAJIxt7kIzMRiQ1Lle
bmck1SfWu/56yf3ApsidoDIU5rhIR6Rk6qENAv6FNnVdZipGZJLosBTPDO6iV2iFd5CxstOAKHMq
51fUaFpE0B6IrkhtKj1ee0McoTE7uOU90c6dcm9YWVKLvLrrJt18q2kc9y3qEBSnRb7Ua3PdTEj4
rqeBiyqxK7VzuqgZeX7Y1h7EoULM2QWv6skUCWR0yvw5DmXHr73KK6/qTtUuHQI1e1d+bm2H0YzH
N5gIKpmEdizihK7B0l8EEJn6aPk8TyniuPy+9J1/E+Ti0doC4FEI3vE5w7G53hpWdv5NjSb3G4j0
8SOHAMHHhSO5uGoLWueXA61JeEGCaLEXsHkZxmTsXfkUgp74GIx50SdDHi8fQVuMP/ita6/UyNoD
aafjUqDWErZfHcOWSAJj3Af0D4IE6BhEa+jW4+TU5E4iv7xnqH/DO8sAInCYED69FnSdTz3uzkdw
aIx3aqIZJdI6yt1jIPz1ajJxWCZLLuor2V187VaXjAuczuaAuCy+GAWkJdLoXAkuaCWf/VoWHyjH
4ip52QK7FIT2At6RoOUNgC926dgoTEUFG6K7Rdb+XSTX5XOOIt+7JszN/dKJkV6Klr4KsiSLG76F
cnpZ65qisDxKeVWFKzTPOCCd12FfFCdMjJd0BiYrwNG4ZslGM7gmwfCH73JvnacsQvA8pNarS2CF
UGP7xlYIzGE3MNSg4eQongSS5vtSWH7vsaoxuHUWaRKKZYt9apb6sSJuno5rxwJ1KMoFddeJBP1H
uLgQHzc3Y6jON94jFd54ooyMsHbJXfs1CNfljS9TR1CAXMIeV0LDv7VQQvstCKcKPxr1k0pznLs5
6h4ozaMSWfjPvkSBGhQ7Zz/2ftv4iWsZxAzqYRjzTIu4GhJfhvmM4HCZb+w8l1Uaoj7/AhQMm6HE
47USSalxn1Ai7NrjFPX8DRvLv4yi9a71WHMnKqpu2TpMKok6Zu/7SMhbHNfxF9XAjPwnqIsfNJu2
0gDQdR5NF5aAxceTfwJ3dUkZE/t0cOKtOEBNUNrwVQvECJa4NyHcqn3v475W8AYELsuu7Kfq3Dyk
1WU14TiivttndROT83D9oZ/aT0GpDUyDD/N8Xj8dnMPL1Xr7uAhb3jdleilyXKMHaG1SfllGZL3y
DTqh+3CPW+I30OoVCt6AVDoXPZH8xhfVh12DviV9L0uFUkuxAnUVmGSV0YMX+ftW4pbxjeYSCB8t
1oqU+ZfONR/pwH8G7PvrVR5tKd+2jeucFXh2KPP3hq9pFe+z4Iu2hO/SlHVYzejWFl77KWzQx5LT
pz2DHW0J3wznK4MyAATNWjg5hC5iaIK+7Xv2BhjIxr4QyApBym78txUNFtHTeVcDG8Ct7zcPWkcg
xPRnembsfYFJ3JhRWQe7QGiQAPr+4chs5oaFIGhC/abKKiTQr2ih9bsQCZFg3z+dBQsKiOa8CC3N
byhKFR1b9z7c//7hBU5x1ygNMKY1d9FSpX5ndsnHRFujCGhFovAegTwVjPMrSotwUC/e71spGzgv
H9Er88DmOeTDwh5KVQSJW6XddaBEW9o32qKRWIsCLHsPrRzXe6e4KvYpMEVb3nfoCBER6SDcxVCb
Re8C0AXk1bvGZcv7nuScxyvkuwC9E69Tj54UCnQ7n73Znc0MZX5UugEvGfzLOraHuqW77p5oy/ue
orXPY47XRi336Nrqk1D6874R2WzNAfKZUXgW1ouZXVPH1HJZGrNm+56+2Zp8AbBA5pB3rKwwMAwf
MgpTip/cmDG24J9xJ9GW9h2ijgPJXnBhamcRO0qWw0h1IDNgF6xDXxhlrUp1l01E539baP3H1/k/
5Zt++L9PN//6L/z5q+5QM4A30+aP/3rRDf79r/PP/M/3fP8T/7p403efmzez/abvfgbP/ffvzT6P
n7/7Ayx3gZJ9RDN4eXozcEH8/fl4w/N3/r9+8R9vvz/lZenefv3lq7bteH6aLHX7y7+/dPrt11/8
c1jwH398/r+/eP4Av/7yUJR12XVl+2b+9FNvn8346y/Uj/4ZCmTkUO5gMSNnKot7+/0rNPonWgki
DEOoYxAInf/yjxbo7gK/lf4TK4BSDiRSiBrxGWhrNDK9X38J/hnRiPoCPcizGCOBnvR/v9138/O/
8/WP1jYPGumPwU9/t0agTAE5EUZoAAUW9DLoFvulQt8sA4QkboZCeUc/niykH8Tw/4XfPv+WIPCh
yUtDkMhCsVUIoVXTna+69UZMITssZd+nBjCciz+M/L8/299/liAIAF+nDHwhFm6p98s08lpMYrlp
kdGn6+itKTdQrP373/I9++D3z4JHR+DexeeR2yJ9uYBwX4TuxQ1zGrhqLy98ljFJJpYIbuRnXUYA
YkS55GEWRjWtstJT/s84EH+etyDkjPsiZBBrjLY0XRsYGc5+gc9KJpMR2PBdLTnTh7//rL/nNP97
hPz+YaPAFz4ULiG1QraxZtQ3s1fIzt2Uo/d/ODuzHbltrmtfkQDNJE9r6q5St2c7sU+ExI41z7Ou
/nvU/3/gUhVa6BcIECAOzCK1ubmHtdZO0sOcROCkTL2yhh1mQk8oLdrhHe0d7RvVwrTf643Mvs1z
17kHRncV4aHQwES8/quWkOv6RznI4Og2LRG+g77mzFEWqX0Gr/ZP0Vz8K3I7ORl18avX5mrDgS4v
02ohQzdcSxdcE9dcqwcT47RlZFb90xSExc8A7BHwSzdj/ok1vitkscWhf1GBWy9oSJtNuc7iD1bP
QpB2DUEgO+tFX+6LEDJQnAzjd4eS3F9a7qfxTst68RtgV/PLMMrwN11GsYdNTVH09UO+MTAbL2Og
3YPvYf9r1RNq46BzxlJ4tNatQ0Yjdd9y+TYu0+0q3FbddJhOZTFsbI3J12spzaz3Ha8aK3mcmUF6
rlza0G/dC1+PLSjbVa4iTOI7/5EASys3sMuyfKoc5ia1wqi+RqIw/np9FVzytbXYJuh519SFa5nS
XrufmrpdwZCC9MmiqTKfwoweEGOP6p6NVfHwnYp0E+1m35FbQ7hurylLY59C6o4Syl6nm7oflsbc
N8WTIG4p91oQJ/mhrqTltf0YDjRfBO3itCQAcxi5HO9cd3C6XW25Fn3JZAo/UtLX2k9vPhDp2o7p
2tKEZbkmiKZ9Vpt9LuqnGFwX7YuqnKxdWev57zSOK3kys9n+XcUtDbnXF765t7ZlGhQqeVwNG03O
1fcOhWVWQxqlT8oP7YdIOPkhA3kEuFJvn6rEDk6vr3drxct6rrSAuUmX2t+1fWVuUwdUztKnLBjM
/TCaw1GJYguzfs0lwhezKx429sN1wUhWuYutmExDuyB9KoAOmO8SXczhTswkSafUp4Tn9aoav7i2
Hf/XgBJ9m6bvy/KEIjzfrqWWf5Z38Y9LBK5mTOusKJ6KWvGwJhoiJQiebziEF+rAlQukg+G6hmNa
tm4a2PL1Mk7r5FpUyfzJCHQC1lTLgXSPIHZAh9LP6vdzU4sHM+3Gn72rR9ouaIrqa69E9pdyq6Tb
B5NovmVuCcrUbbSC4Q9V5XSHmH1ZG37lBcG9+rGSF0JfLJxLv1bGN8QoIy038qeuUsXPoZ3CB7Oe
s4MYwuhBqLz/VgYD2D/0+Q/khf9Z8ZyclaODQW1zHwRjyfXTHXsjZ3mhMVz9LmFSDLYcx1YIpLpr
+so09PGg8njyUq0N33UJiEDdMvNyt4DuLpl0Zy8AR/I4ACh9tGf0BMIpSn698Va8/AjqU9iMQwyx
MpiqDgbDRH3CC0LRfRGOn130ON00mOVyrffqsMklIrMUh3dtMCM9pcRolmb9Mtxvl8LwYGKtZeXB
frDhAcdhmn4Hjm19LpPJ9g/lHIl6b+qxPNFBjkFLjyOaHq/v/SZEEbwAtkABXCGBr68FWto6KSZz
HEdPA6K1DxvVnCfHHE7gV/SNG3NnKUUaYPCxEdmjF3+9fzOzyqFrwUPFjhUeRiTWvGiaaUXJyP39
+q5u/JwwlYXinLCJ6K0beVz0VPMy0LLOU91sXSyntg/EgFtD8W68N0mSg9Quim2kJESf1xvSZ0A1
wG9bcBxt95j2kCbdUptO3WCXH6va8jfKY3fXsyzLNQ3dZM1V0EVLKzVni/V0U2sP4wj8mv55vNd8
2zl0xrylDXATJwiHygFCUkSv+NF1ZNUONLuqQFReMOozCLPyI/3Cb60lP4/aAEPedDcs5HaDrqFj
Iq7DGEPDXOudGXWSI3RU1NwQZvYlYJQ+FjIOPmn9oD8jbqd/fN1MXr7Q9ZVU3H3FBmETGcQA118w
qKfA9518po9K/LGzI6MQOzsrEuMw1JU+7YthISb0yoijsxhHgBIuMECqWhLdlF0xzO0XE1iotg/B
KYEyKPD3e1xmDo7VqTpu9gw27FimoMX2upO7xlOtB3m9LwGZw55okbzaxf0IKjXW5Dwdpn6pfjjO
VAGw7EzAcrjtIdhLNJq+v77720vC5l1eL0WKrptrxZ1BzWMDAkj3YrOhyBKAQ22K5s0hx5Kw053l
zvNvqgfXR4wc0ZDngW14qqjG/7K5s/ehYzlfX9/LrW9hFQNIJpdDF9Y6kLKnItdKeza8ps6G59RX
S3c5648+aIcNI713bBY5LZ7ZUQZJwfWGaL+kBWQt3XMZC7W3oqgGdRdtkVzvvIzsiIxuKaqQPa+9
ZUbmBhtD073IAnHOgKWGiZAuJXjQPUuxb5jS7/yUDuk+CDJt6RcH0XT5m+jZxFJ8PduwgSNKLgm1
kevNGrWbEAkUhieSAWj1XAy7pJDDxpG+9DvX95C/XJfkkjAx15PHzBAqYlpQbbVkW57BBnSAUGQz
vffdmqZu1ZrQWQbfzr9KxZj6vc2cXWNnx1VaAOoMomcHElL6DN6r23og731uSlvSJD8wpFSrz22W
POhD6xteGc75Xg3K3eXKnzae4Xur4Pts26IA5djrsvbk1BYyT6YBqaNudq0S/vthtt6mBfzyNXGr
lGMUZ21SRbv+mn6ngg66SOsFKms+d5R0T77wncOb76I0uPDEUsJ1dbHs9Y/4O7KBRFEXaT3qFMVJ
uIF8h8wxWO3BFufXl7p5MCR+yzUIaEk0dMpp10uBxpQN1d/Js4sk/EdHN/gHRWW1TzDsTy1F5YfX
17t5ESXPk20SqILFF7iA6/WgcA49dZ7BAzShERH7ov4SzWn+d9RZ9RMEH3/f1lG1cQlvs2Zk+AVF
NPhkVCGcdX9MF5MUfdAaXob+tJeXeaUfVN3oH6HqdSe9McC3AxqPPpoqGC+1YXXfDKiZQO2CrHzU
ZyvbOPdb70S0TsBDCsmVWDKK64PozRRaWZpanhqAu+3y3m4OWVbZHwVJz6XS3ezZjavguSV6P89V
nSlwxpo4vf45bhLN5VfYBCaE1BzOOgBrsjjmzhaWp2UhqG3w6kDDyr48+YEfHivDnHdaaDn/6tob
ZbC4SsvScAwM22bICJ/l+gAslSfKD3rLE7mb/PDHMfw30942v/hlEQrFJNPKEDiHtbDcqGQ05W5r
enOWg30DiUxwUWXNRhZ243ykQRGPqaO8zsqifnq9l4KcZKZEZ3q9H8MLgfxy5vHTjq9/rDurCEdg
LzzUxFprJTvIPU3YR7npubBiYJlW2Uknoyve6kmXMopO+EiLgDLf2jJNLSlRQStNL/YT+zAEVrSX
HSTGt2/GxclRSaEWqK+l1iKZA0XNY9Or5EJS0c3oqKXF22ZCvnz/pVq2JKY2uIN1eJqIqoByUbEK
HKwL2Wl7qGepb1zmm9iJE4P7IZd3nihwrcDg5tCZs6yzvC72y0+Aq6cfykqdc6iF9ZZA6q3Dxm3Q
XebgkFvGf1ybWi3GOTK1NPOMMKq8rkvcb/go7RHe5fQQgADdghLd8Z0WlVThCorELiH+ymVbiRMG
EDZyTzDdHXxdVTyndjDsUqM3H5UsYcu2U+Rc2tm2PSWr5n1Wa/0jMLDqnPFObqlnvhznVaxDnq2o
vFJrUCYZ1uoIxjRn2GReZV5eJfOPMPPNL0ZRtt+cdCjO0hzc97LL0vyIPHCQ0q9xkXxERbn5p4YL
EBy0aKyiYyOtsHxIVFdm+yVA/DzA1kA4287zrWEtd3w9L4+iveji8yRRyuqb+ciqNr6befAEm4cI
SOiTiWL3Z7pFjheUUZ8cgWUPv6UxwSDMes04dEMbbgViimVW50Yu/1IVN2DDr2XZkyXYAPNees7g
R+FOz6Q4tarMz77bx3IXu1aa7wul18+FP0fVLuzmsNvwYbdXZelh6RwGBVSXksn1UXRoiHYVncFL
5Yru7EeDOigCgl036f7Grbx1l4sX47LgYpiWsfZj46RSnpjSvGip35xNPzVg/1vm/7AKLTNF+ccl
wrjpqjaZFjYlIkCYu3iAf1ad/TjYUoy/d2yL37cE1VIOcBUtDKEeFfGkW5eoFu8YafVT622odX41
bgQEdxaCJ7XUY1xhGOb60EyLMNCoM/+ySLxehrx1dq3UskvUB7/f+gBQweL2gmShX0PV4toSVAqS
y7ZTdZFaVD+Aos73USiDjcTojhGwiuK7Ah83eJuvV5kIKUwnwPeHPTQ4p1EBDAaaNa/v5c6pEcs4
5lKWwymto+jCqSqGPlryEjWGCTkyKh+jXGl7qE1bkNT7S9EMXRwg7+fq2GikIGMwKXkpwLb/jKrm
X8ERU+qwxy0BmntLEafzagq+E7Ha9dm1Bf0aLYzlpQMr8NOubHGyXDt+MpDN2Ig5btOCF1QEWHpr
qa+v4VT2XATNoE2YXYKWWTNmybsCNnl2oJ3Xem0hIDNZkHS3gpBbl8i6guSHd1stu7zeIiSZRDph
4V+GKkqCPf63SPYjzMx/krYforORRfY/qi0yuOq2jagDdIr/ikKV5yiWegwPeRi/VRSB/kaCwnhs
W2RXjhYUhf4UN0n1r1ub0bi32dDwoMM+R/dpyuunVpg9urjIw8SUJKyZ/xyYw68azZd+R0Tnpzuk
QWA78reqr+2czc5hmiVtcOihcs8LET4kMFpCiB1EgIeyUs2nytTtct/7InjH/x92e1viJJiGWeqf
2rE0pyNyE84//Frrr7jyu3on4wrQEDh09b2AnwbtqSp99T98WvJK4lZq5KR2KyuqyjqA6ejLi1Wo
r2lZfFGg9Xddrn3IYv+DFrYbGeadGw/QBtwTpZ/Fnlaf1BqB+unpLC9uSWAJK3a4ZH4dbVSS761C
JknB31BINNnLn/+Roju6Pol0ufHwE5JD7ktnHyN6s4EpvnMDyZWpHxE70PBYFwLM0YHW3LMXXzni
rNnW8MHOMUPb/J9uIJ6fKtXL0b30v/7YUIk6jzv0g7xk7dweXHvM31FPgXNpuE30mDi+cyqa8n86
RkJnBjctoCSxMg5K04vAB94McZHiIYnCZldHY7/xse7dchMoksOUKf59M5AinkNr7nR5kYg+INai
utM0ld25HOr+QzAXBhfIGi5mIM3Htou3xkncif9oxZLj099DmVmtsxDgykNRwxW5tH3eHHpq2Q8I
GZl7o19Sn3kqL4WywX/AUS+7JnqvLF++bWLTkgnxGxzqY1TrGUooFg/8x/dtuwJ+l466BhEgA2JM
uCw/EmcI3x4/2PThKenRJafrsbp9KQy8rodOdylmlGS0vswg5orIegIVqjagoHfP1THUS1YiHU73
ek9Oavp5NFvqAreaOUBzEH9BUmr42NO2/q8bk/HRslr/uey6fxMQLe8ix/C/vv7y3/EDNF+pMZOK
LN3XlR8o4xyI+KBpl8k2cxuNilIddJyh8/Y4xrUkYRlujRrAum5mBWblWInQLnVZT+90xKgglhvO
p7fvhl68vvRXFzzFcpH+MJIIjm5ZK+VfzLgsPbdNu8PYOW8TQH8xRZBmPLgLes+gF3e9SpD7ERxF
4V+oyumn3A/Gg1L1VmlrsbTrbIcUGUQTWCAdCdZ1pgEiXs8cpEAueUR0Povc+C+CsvehypvwS2OV
m83MO86aXimFAPbG5uyVNeZ6JrogaQk1x6URRIHrMnRlfAhcbasTfsfqwIhwzcyX6tlaTrI3/DCM
zUpeequ1H2nmyDP57Vat9s6GlL50E5fm9u31CgNzgpHpyEvuzPKM5If7rmpDJE+KItm4RnfiPwR+
gDQ5lDaI/1bXCLm5oOsEZydnp9inldQPcVxPH5JSE499HxlfLL/bmv/8IuS8MhEFstChNEjwZ647
RGkPQIDCp7ioyc4vY25qzwuG6jfyAMZTgrbucO4RlvksOkNoeydpekVA6o+eTjPJ2tWj6f4NsADE
p4b4htjBj5y/j22BbBFtYd/Yt12qf7NsocMrLLs2OKSJ3/K6Uidod+ggjTUeI3DcB5IF+aQmo012
MP5RBzGS3P1uMbT7gwzz8ZtmucnfJs4UGac+yB6QgagmWNuBPh1edwG3FWGXh5KOLk1/krP1tGAC
hCGcpnFJmFptJ+K5OUopi3Nnm9k5D2vtwUyUcckaEDobS9+xapYmYlP4CAfxgGu/UGRjWlWQuy9T
PuuMRkrkZUyH9u0vFAAVzMyh30Ghc2VqieBxhYZJPMpc5L3ZQf+PxwgVJnvYymruXaDFxdH7U4oC
5MrRjVWBOGNe4oIgujwGKIwdDbSh9k4tnI1I8d7ZWRLwqsugSlOt5z8gaaHL3O/ERaa+eN9XJqp6
lSjfHluzDc5swWoQ+a6STxtVsjgh87kE3Vg/Qj1XsN6bH69b4L1TA++OASwodXLcazMgPIvEEAfi
UghEbX0jds6oL2QPyWgaH19f6haFC1Yf3L3CzukQ3KDVcc8EhuOIB0DRY8+EVYR6VPUUuUG5D8cG
raSpCHa1nT9mZneY58kby+Lb//Aj3IXSIwzgiiQV1xsus6DRyoHQG3w+uUQVx0cbCbzDrEr3kPWd
/khlyNxXY68/8mW1s+MzxcKXfbM1DPve0YNFprlAxZwLuCozSRsYlTZHZPzwQR4cJA8fO22AlWW5
W3SYex6fKMCALkHoZN5sGk2yuQSUfEHxU+wJXYPPnFDygPpK/1QZ8bCLqsJ6k370S+ShFmcPm4KA
jZWvTzpv+8xlCrokHHDaE3Tn8qAMoJWvf9B7d1Es8gw2GEoCj1UM7Oi1QM3RERcSUfFY9o5xMTOz
3vBj91ZZHCXhBjeeJu71XiIHhS7mjtoX1A/1Pa2aiHzC2eo53ftMShLa0iZe0pdV/UxDzSyIdM2+
CFmhTGv69r6xZbwPZtKk2hlmRsLkW2zAWzMES0RezX2kN8RDdL01AMtGBNXYvYgG4ZFe1OFBZEmD
Yo6x5aJfQqXrGIC18GdLAw92jliZvNYOQpNm4lxiGTbZUR/sPjjMfi36nZlSS9iVhUq+1EmPehAC
uSCsM8tvnhxGDwq48ikVez1084ciaQMbLkhVVkcJdRyVziZv592so7XC619tEeGW77v+4VQ4luAW
YAl4getD0iyphRAI7ItjBvRPs6l8HuxsfhwS10ELydG22ge3BrcI+lC3f8HW62LVxUijroQnUNmX
aYEgtoy9PTN4XW6Y9Z2kDto6uaNpkz8CdFx5w3iY0XTB4V1aGYBhDxgIuFNuZx7cCTWo2EzC84hK
/tGRmbikQTL8VlGdbvyKe3ultkotBEQn7KzV4aL+kfsKfZOLlUn9Yaycn8gZbYVa9xZZiF2LmpvA
Ha28Ua/rleoYOHPpUyH3hSPnQ2vP4eF1b3TPToioeLEJQemCr1bxgRwhE2m4l4CpBfu2cZ0THrLc
ZwTiJ5LKrfbxvcsrddhSlBu5vuuGSGi0RmPZvnOZGedBKTepLkOmyffAINLH17d25wBpUlO9pcwH
Am/tAu3K7cagJFKg59ShzLiIxLTQz4w3O3R6ISQnlOKobBABXV81lMIrXiXfvWR0Z54bG4hIrCWf
Xt/MraflL4fJQIeQGpWznueRTynqTXnrXqyyEcci72hX+Lr71CIBcGiZSHqZ5treCOhuK2MYBJkX
TRjuG3yS652JUlNoXVfqAvxihobU6923ua66f8OxR93G5I/fa0MzhQf0PdWPdDLN+sPr+773EReu
Dt0mtk4r7fonuNKPatXM6oLeuP0Z/Vb13uk237E7Vrk4FQJjImR6scvp/1HZIJkslNEp6lKD/Vlq
pvVer8bgqLdTsXHf7uzH5hmR7IY3BZ7I9Uo0aJwms3P/giCetYcoahyCXGgbH+7+KhzbwlbjBVuZ
ZGkWixBX6F9iktIPGXy1Hb2nbCM+vreKAB+0dGu5AuusIo3smXwC89CAjD5HpU6fybG35iffppyg
zAG3MoaQ+ihPzPWJGXbMP70rL6moqkc7CZoHvG3iJUZW7GPKa09DjXau2ZdvGza0xIOsDMPThDIG
DW89em6Y5Uz5MKHeVUrjXWeVdYQkGNPLNxzInbuNA3bhjC2kHnL/6x1G9KHRp5pLD73iwrNC3zZ3
8dS57zojd74lYdIcaci4/5+ifcXQfpUlu7RcANyBTKLFCl/pelnVICKdm37hlUFOJjFPv+0sDzec
8IssxioQgSyggw95sRN3Ha3Z7aSh2hZ76TzN2kOdMzRovxT7EfCSRvnQZoOlo+Numb9rTdqf9NGK
+103DLNXojzq7qc+R7sr1BDF3tH0Mq29q1dltAtLpl8jRjaHaF3H0/xDswmy9lFV6shRd+kw7pPE
lV/ATjAUzoDX4u9H2TGSox6YcHM0ZD2ipsgLEh6HLjS/zf486js/dAsUSXCGvxFKh+pKDZFhYlkk
In2na2EyfKjogluHOA2K5Ey2pDMKRqeIF2vaHMCDXWSY+jYc81+Tlek/ksnhf6FLrnePulYmxbmd
hiJCh1h3QP27VFKO4MgzwRRC6A57a6y66SjGxmeGwBxFPwKnM9JDIduKoRGUQ39MCKf1bM7ujb0Y
h+Kz3ztFe5C+0N87pYNGeTo21mOUzIDfI7fBSbd6r3ZBbsR/NRFy4vuYurT/nVEXaX/kNXaH97bI
nb9jkfX2c+AHYboDYqpHT3baJNZey7Pyd2jIjwJ8mcwtSHyJ0oyJBxw58MfCTRkc1xqlcvetOdfq
JPXeeCiDWtE1DcB07hw/TX9bWaZ5M9J/4wEMSeZDWov8v15/MF6Cr5XBLXguUBBygXesy3ZyQCU+
jN3O6/s6/4QidviuZKzh57hrcFBB2LVnhgUOj0LT+pM7as0JORr3ndXWUts5aYAQcxmrz4aebrFP
72ClKL8IHlTaEjCy1lmt0RUtp5+PnoqK8ZdulPp0HBn33XS7qDDj+TxOtJD3bc7QxWc/7RLsVqT5
v4XtGr/8zCjqHdJ6jbZ//chu/fhCz1heeNI4wB3Ln//x+lkDr1UBa9VjmIeOYhk1/XeOUyK7//o6
t68s66CBa4Hrg4a7rkvrXRmoIbY6D9FSgeafZnw0StM8UTRyv72+1AtL4NoKWMulqAZM2qE+sIpr
S9K1Qo/1xhOhkVgHw436L6oPUvSdirRMj2pSdXTswxYpAtOkHT40vfNkYbFfTVmE027UE8QMaQn6
/415V7i7Ju98pBLJd/PDJKfqCwLqamRouAwv9JZQ6gIbHr23jNKw6cxnatxVRpbb+5FvluyTPBl/
DB2y7Xs6bEF9kc3cK7Tj+trZOOfb90QuQDxMbWmcwvO5/p7uPHYx0wA6b8ANHMwsyX+X6N4+DPOU
nwaIMXuRD+Px9RO/93F5MRfQDm/0DSvUMuuI4Q+iY/R7bl6Ek0UIDSEKF0fB2wTGlneZohB0QlJA
Gl4kt9f7s/MIH2mg3oxJ1/tmNv1z2Zv9+fUN3bkVcKgpdC/4UwLu1a2YIQNCpzdqiDVGcRhKozwg
l7LF5b1zbCD5eUKWGAd6zSq+7WwDjUIjqr3E6VESnFCm7tpiOBZRuJVQ3l0K1i7bMaXAQq6PLRVB
inR7Xnta4TIgJNF1jBwGZJVrW5O671ROyVkXaRICJ2pp634yYhkVA9IJaaApWrsxZdyTMwaIwWp9
+GksnfYjLYzmCWZoFO8ApSxDjkCbH4My35p2eZvE0Bg1lyII0EryztUJ88hqLQPVa+CVWnVxGHjz
ToMBG1KpSWGjBVNVn8psCh5T/MVR71pt40W69wNgvS+lW3zeTS3TRPSxD5RRMYPGGE55I9zx0CTm
lB/8LO/+0TTB5o1GnXLu1SkE6r8BcLi15KUMxL1BIgTvvu4OMxFgnAv4Z54s7ZSJk+inMxw7O731
vkBUgGjP3w8fDVzYtXnFY6w1tQlk21SdAVjDqR9zV2/ffCsXUC8NR9pKOPY1WEJJ1ZsTiaZX6B3z
eihy73W16UHvnBhYNYr+wLbpcK67w3AukjCeXMuL7bZYcKjdkXdE24iN766CJ6N7Sh/6RpaN6Jwq
d5jYXrioE8+RMXyKiee2nt17yyxiODRkuPpiXaRNW9U6TItAAiJPmvd1HwbP8xiLN2m0LU5ZYd6L
hfPxLSKJ688vilIkHXMvvSnV6C45af6+00bj8+tG9vJ2Xb/rLLNAkdnNHUBtWqkKLfLI9ko9j7sj
YrDaR9MJ1SESrb7X3EZ9mMasO8ghG48NEqi/bG1QKBRXUXEMkjQ7dV1mHK247MkduokZZ7E41mij
HgkqyQf6oTimth2ehtovj1TchmdzqIZduQCBDL1Cyr/NgkMGBnojDLv1z/S3ydUtgkQbGNIq0e2F
RWwuEtOjazDBkmVeDIr7Dar0bxwv/PKx0HJBhIkiOpCuNSWhKyLkdV1j8BqXKR3MDBlqko0g0g6v
f67bSIR9UICmSE/N74Z3OIPUbEbSHUwvzI/MljLel0OZf0mqMdy5uXT/m7Nq3nARd86RNJrO6uLr
oFws/viPcNZPBzEVTM2i2Delj3NfOc8OzDXU3HtD32isvoTsV/ZIoxOE2sLreZEhWpm9VZpaltbu
4GVh6f5iR/N87hLfbPZD1+QI62tJAEg6zxkF5bsDjiSRmjhG1WxHB4Zwzx6QMOuH2Rpu7DUK6RBV
z4w+axQl/J3FE+vpiQ3JBviI/5v54JVxIPqrPMWsLn1XOkVTHQc9JekTFdzOmHwUk2kd298xWdAP
zlFbMWguQ8Q42udDU6u95vSWeerrYfr0+ue+8TSkNpSBgAZgW1QWVhbc6lTGmbQzepbwow/gQJYZ
45vV95vvCzsBqjPkXRc+600c42t63OSwEdBhto0TkmLBcwV14YQ07CYPbwklV5+XKh31T8A0eOp1
uS4UequUZkeenevuDnBUczBSI3qIKtuM9m5XDh/0eujPcRZbR83pcoT+y2JfoNKw8YjfhlQ84gDI
6eUuimY3zejCTmtfoX7ixUyO/Ehabxo7AQDYy4SRxLtQkwF9prxxftbSGL/KAp0YpjKV+j8oTuv6
8fVPfecjUPEGKEHkShtknWO0YQeQVooE7f0pOKZtb57SMY+PCWWNDSDfHasC+cMXgKNFj2ItGBv1
U8d8bMlS/YyuPAPeUc+2og1XdWcVkAvQ9TnjJRde/vwPrwGrTRCNOQliDCkq6x1T7xqRzRvHdlsC
oBSGwBWPGGBLnUz4ehkwLGSs1RQzecaJo6PZW0xialpGAKHmTiyM3vn8MlU++B404/iBiUfpZyl9
lKaBwFMAsKd5eJuA8GJMiyQEeS55DrfKWe89G3jYNS3xJiSWj+XQZg9jW211E+6d8PL5FgARwbC9
Stv0LGs0xmcknj9X/ZEsezhXjA3a8MjLAa5uLEmHRSNfgh7AS1wfMGUp3x5Nv/KA1kcHRUbP6Oai
OaMGk+9zpzAPb74IEJXBeIOjI8pfF4kZIKbXs4uIh85MoLOPzMWxHuf8nc08u7fGi/DslhSbzsHC
l1/XaYZZ6+Qw6/D6TFGg9K6KS4pCxoYTv22xsswS+S4Fd3gra7qqOYwkQcj7eVrZKUnVUGXZrjbC
jtGhkwp+mapIH+KuMJifVVOO2nVqLBn+NCTG1rDgm/iBSh5GSZ8XDAjP2uopL4rWZd7QmHmUU5tj
DylPMk2haB8qQ2XRrmNNAA6WvZW/3luX12VRZQBQCyPt2oikbMFCKy319IYZFZKZnwdt6PR9ySxa
SszGXD0ZGpnIhi1Zy35Wxot0AL5hUSxbem/X6/pz0lRmx7CswKz1ZEdeDBg79Q3jMxbNSLhYNu0H
Jrc22reAAYU/UaUoGVwV2u5PLavy9Mjg2dwzcnemFVODKdxbSZj+MNNM++LQY/iWdHP54JvhKPYt
zWXgCmhlit2gRcZ3QP3RP4ypQYOCRl56qBnyVe/dqhyYwyAZDH2AbiDGR8Dow3wgykp+NpmkolZJ
K2UwUKU5Xxma5zPNiUGNAbOpJ/kePJF/1svB6Dei5TvehHyW1gIAVHK0tQpZagTMWGJcGNIEjo9h
zt2xEPaWAd55dZEg4eUBw0130F5bQtqPNOHNPPaYb9T9jKAEfQUSEn1uisyuTu2opyEymD7SPW7w
c54M45QZ4XdDs52NKsJSprg2DTpsIG0gJJFi6+uoFjkCptxokucfQAe9V4ZIhQwXH/JfTDlumV8b
qkvYtFOwm11ty/Pc3gdcDkGdARkK4N2aW460P6ynOY0X+Yx0N4bxo202xmmGl7kL+wkzQvjuzR8Y
+2ctqoSIzgB6vb4LqVHx/jq8lEnSuh+suIDwlIX+lgD4LcSH9Ae5LDr3aHbgWxdD++PhLxhNUTJ4
u/aqNlJHGdcqRzex736VFGrmQzW6XXZyNL7xXqIzne30hr7O3jFnqvdlPA/NKUW7MNj1Vjj/lKEK
uxMPRd7BkHVRFeh5IP7pbdBQG97iNgRDaxDSNdgQEAGodFz/cF+R2JoljY4Ikzj5irnLkfWJyMg8
vfWJYyFCBMltWzKr1ZewWsYGaqqmtAsHv9vlOpN7kdL0PcZrybeWEYhC+BAIJWBrgPNXz7dTlnbI
ZPbWC3upe0Ma6mcjYuDG7vUt3UYJ0P6J6Wn2U00GvHF9dkMd+cpqVOaFsdbBVYcot2NQXXwsM5+Z
WrFmbYHy73ytpeMDjgXmBai81ZNSx2lX1qOTeUmMskmvHCZHT6N5nB193NjcrWtkc38stQq0hrl3
yqmAUK47VX2Y7VLbTd3btS7BFv65inl9hFPY5kz+FQw8IhNlPLfsDoKZ6hte4O6x4fNcNBSwv3VR
xNbjwZUM//KyuP2aIam1rxLDpvzizw+vm8TdU6MQj5oz8EJoLtf7ATVLjGezkqlb1VloWX2EMSk3
Lu2tG+fU/lhl9W2Yp8jII8EqohP6iYEm7qkoq+BQUV/4mDDS5AB6pDnDHHozWoNIaoExgAN3qGq+
xB5/+LkohuSV9arwhGpQhDdS92BO4ffXD/HO5+JLLSK0JM1EUKvthVmdWFSW2F6v9P2U1vFjw0TO
Q6Gb8fH1pe58L9SJiNAQrERsaS1unzm1NpZgMrzBDJp/UwJ9b5DUHt6+iuCLU9PGJuAfXFsFUx8b
vw5YZco7HiCQGkt8VYgvb18GR8SlXXQAwaxdLwOeCp9Th7jYsv5hRO14IbDTN0oIdz4OuG1K2mh4
Q7ldS8VlTihLadMXTOsu/Gb0aj5mapo+I2D99mwa8SLiZ7hsS0VonbNblaMxEZAcovCl+dC1sj76
aH1sXKY7XhyJPXZEegokdF2EKAmEQpj1pTcUufNXJ7vyNEWmeBqTNP4ssq7d4B7cMTlSSmIRG84U
iLSVy2OmGx175ZZeH3T2k5uZ015kRbyRwd5dBXP7f10OBHBWtpBrcZuaU+lpllmeQmb/7aQ+dBtn
dxvSUTvE5BbjdiB8LsbyhztgejVaASNhj2yy6GMyzHS1w24CUSXa9w3H+rAMCtxS2lqc6HUUuzBs
wYzhSRdG/WrViYmIhQtzwVts5+KaQ1zt/KwMDkbn9O8DNwjOBoD1Z6PXq4fg/zg7k924dW4LP5EA
9c1UqnLZrrhJ7MROJkRaUb1EdZSe/n7ynRxXDBfyAwcZnIFZlChyc+3V0AK6MWRrnjOteWvdbAZT
cPCR97ODvJ57sAiM/3rRHnty+x6CxpWHLh+zb9XoKur3JjxXbrwB+/AeoaQwJlU8iPHrEdG1bbWu
bo5mSYapMXh7O1iy3aL9dl8YRIXH+MYZd3IMo31VODp25jY/mKG2x0STX//+bnPqBwj2hHlGSI3F
r6KTfgr4+FZn2FqluK3jzBuTvSi2qE9ITb3hph+6tRwSApCjhzzV7oM/O9WOQNQpkVmoH6GU+bFc
I+PfKr+X38TJS296W5NAY68fEUHGM69+8o6Wyc2myJB29fZoXLw/9ZM98GUU7NRwIob9BhXnZJS2
snNfBZZ/LMEVN8OG8KLEgHEnBse6en+oF0nnfxb7Nha9UPZAuJ70QE4p8RVY/LAuwj2iY5d381iT
g7xS86pEdm72mA09d2UMIMMfk9PD7O5cwp8w2pm6NNHjSpBNOMgsMQxNrrsKqu5nU5u1jEVL7Hq8
5A1auMnmjl6LIZI7QJv+2vBU+XuxDfMxVZZXkvEXSrVz836tEki2S3DRB01lJgMH3px0rR1dhYHG
3W12bF0geAvFGiP9reaE2guIuR0JeN3XvUNYNC2X5lu1horIC6HX67lc63lXFKt19CapPtru2Pv7
YXDol2XwQc5dCU+hKRBwtnpAPZenxIM9dYWpqjB3lwrzMbfWTYFHURndqNIm3ZZrw7yfgjq98tul
S/TC17X5QDUXaxmdYxedFHEvPwNqES1o2lpb9+f1UgXaTPFjjaxjrWw4Za2b2SKecZkilx7oZORU
CDOyIJVw/R0yfucfqZsvPwA2AzAgpzjUgpNVjBOBbDLIDke5zO594cjufsSg4Uy9sP2VV+uXp821
EqINkAMixZOiBD7GMOSGSa9dh+1FYKPu1GaTn6m7T/fGl8nwKllw/EMozMmZUEMOnchrswmRX3R2
iPLZ8g7T7PQ/YZCopzDsrc8LP1URsKrkd6SM5LWOy5w9sWfWD1yDuzx+/9PlYns6d3ZIGvCbewdt
F1rNr1+xxH0whEO6Hvtp6r8ZvIRfCJPzhxmaQwTAJXrsjCOh9+RXatzpmzCtCNv06vogamKpY9NP
s3QvZNCuwGu9M10QtUviNznu8EvLFIQxsYvJaGKzW02aeoZLsKbvdivbgxPo4GCpcs53pqdhmS7B
+mUdK2xwJ3soL4NCzx/9Ua5GogrcsBMPFcddW5ldkWS2iXi9YIGyDjM9F8kso0zu1ZyLWwhVZLMo
p+/vpJLrN1/p1LqY3DyDpdN3uI4hUTLQ9a/rmO+WMe1wxW0642FZ+bNxUbq0uGaHWE/hgc7slUrh
0PS9Ff5sIrqOcSUq+6Ni2u7ewaujgcjsi5zIh6idd2prtO14k/kTiRDeM3HByGbMxq/xetYtofY+
FKvnMOzGjZsXIDEWRtjfVCZ8vv1s+KBbrReNjwbtVDvmqjFcVLAr2iQip9DZZ6Mqe/KQq+rBmQM5
7ypL8YC7wVVj4gxyVjFM/6nZNTjvjEmYDaBWnklSR1RG1m1va/Hdaprfc2/bn6XMaKoSxSxvTQeQ
Z13M7oIMMw2XnqydBzcP6tuuUNOjoLn91OEj5xwwMLWuxrFSrA5fZJfK78c/xAM5zYXvrYMbR1Ep
V8izg7pL05FoiDp38Lsuw5CrkmsUvXUd6ry5KkfPzg91JcEX57lb9EF69vQzXFylEt2t3ZM5rdGl
DHr1iyhbbccKvTrc1aFW371waVmNYqwfSjUNV8J2+l+SKOgh8aMyhJjorebPerWMG6LgSztptFpu
BlqGXwcr7w60QtnWQNsbb5cTpCQTaXbND9rnQAmEMgRHIOR5OMD0Ne9JkTe9XeVFw1ez6fIfXbqs
d/nYrt9n3AE+LWSlkG2fu7CXiTkXsbfIWsVphW13lvn1VesW1mOX9WTeG6hoPod8B2s89OZQshxs
72gvyxwm8zyVN1XqNw/RQBxuIityUuPO9VqyffXa3s1FbuZxP7rBQ4l4adwbRiYMSucmdS+H0pNf
IqueH7vKFN9xZQsfqhnZzMUUBcW6y0PbeMKfiezfulXNnNjkujbkOkt7/rjQyvlUeX6QJo3IijZZ
mVJxCHtn1DephKK4q5t5vKkK5T6tjd1AEyVtkSIGpspv7afwT1q0VP1lWiireijdyhpuZruxfxBV
MD16sNGynbV0WAUEpF2ksVVJqe6nwTUfcI0eNjqLET3jwTx6Cd250ErsSStyIzKo7MkSNFF9W5BJ
SZp1OJd1THbn0t0s0h3uZV7x+8apYpfSxRCwo9QNmfClWWN2irMABcacVX48eC16EY5UlSD8mfem
l0crFojl2mE6tarPWOFwP1WF97D4hv8T0+DC5Jh3gsdiSptfReeyDjI9EsVhle1Id3oGUr0emiz7
VUxiTj+lfWs9mjp0MyJLUUvFhYWhw7XVa5+6e+iqGzyIOqpLlRNouAxhIRM6ikOWzEa6/rBhKi8x
W5/9HQbjmn7EsaUq9mJqhiheDLeHpZVV5QdtwSK839yCzYNV9WJMVN8HWdzmaUEKch+JWFaelvui
ycPfnPBzx6qclst+5DKZmH69ioRQPvuPNc2jvgim0YAyhBCq+amFhxGxJ+avhWXk2W7Ehr6JIybG
RcYW7fcBITmkVFR9O1T30e+iL+h9VE6GWkW0ep5jMXi9F0edRK0w4ABexcHSR/7OaGs5xa1uOAec
zMD8x8Eh4NKF16FiFiXrsRpN59LxVDvAVK/DZ7n2OrHdVKhkNlPjugzr6RlRbvC5N+f1CzQUI7xd
7Mj4applkV9obQ/ywoHtNCRG3kVrXNtqXKH+dGz0qS7E07q6EQSSsWJnHkQBc3lBbftZACt8y7th
vSnTlTOln3MOCInxH1dGPYj20V+Wqrzs5GzVN3UG62Rn54W+HZVG6jE2Rv5Mi0R8yWChH93U6xG1
pDjvs0316wOK1PGuVQbHEAnr2SdCZYx0n8HYOVpzZzqQ0gft7nDZw6I5mbq6zY5EarfzpYHyWN3w
fZN+M1lSex+KflyiGHFuTsQTBhpRTDRL+HUtp1Anjbt2lMqrCC/rLEw/DrWj1N1KKkCz9wtoKwj7
23TijVa+TAYj9e24RZLDF5yqOtxBH6hZ2UXlR4dwzLeciIzjaW/0dZ/dhpaE85JG9ZjvBzsjQZv0
9UIn4ZKvn1IPUQR1fO/micxNu0n8bFg+lNKpoIdDls13m4dPHle5lf8ZbWrYODfqDIVYt1oU6+Hg
R3ybon1ag0J1h2UWRn0Bs5STvlIkSSSEnayXkaCDe1vTTipj4h0s58EVtdFRbZRddhW1nXlZAUJf
dKEv5Y7/K3BrHejMH3oddCZMo3761VhdfpMOoyhiL0WjkozUwQN305T1OhVz0SdW4+FYR/qbNyeG
cu0n5eouAupr1xsXam0dd00W+Yeuq9Rt1U+q+SR74CdMg20s9y2hDBlPvKY+FivR1Duw/+JORjMh
LMHkGI8L1i7fOpnmd+h8HT8x8YFJk6KSfplM0lUPtesoc0dvRUb8Sms1wIUnK0TzYk+X2Hi7XUIH
2/mDDnVw92NAEMRBN0tLUztwm8vea3jELRXKh9oa66cIpJxsiNpd+d7SwL+JCjfnL7fchXcq7OQP
x/DdP25g0NxhRzPMTxOvSvM8MmPZO1RiFFsraV9JuxQijQUbUxQ30/YUG9FEToJQZ/pdZ9X0R3gu
TvTt1omPIQQSHZ/7od5lpuo/6jBHWg7aXX5rXSPV+yrLA2TbTaSXy4p0vy8L90MNxUx48pvw+3q+
CRZ6uLGOSr42zHDax7zjAhinYeE+rlgqiZ05B6aMsbpu1d6NSGHc0bGSH+ciKn6oxpY3tl+wt0Gp
/F6kKLMwEVUqHtYs/yRWryUjPpsd2iRCj00sptZ7lm4Bn0J4g2HHRjlYH8ZsTFVs9Pin7foh20IF
imW8AhFREwZmWeNcrHLzOewoWfrYraeiiwfTSr2dTyrZl7KPiuFqqevlJ7VRke8nkgOv6zy1uBdv
BAxyi4b8DveEcYh1WzpFjPZ2thArNcvvFTOCLDZo5Da7bFxKCjUaC0Nc9376QPKkJFk5T43D6Gsn
3AMdekcQIt3v6rmpPos6aNY9sisBx2v0Q0oMtzOrnSnEfFuk0VLs+RPzlxllaPcxyqutmvOlW3FX
x8AtdocKD9mw0YKKrZw21p/hNXDNQ/FVupGdxY7APC8WWep+7Mdo+pDqNutjw5xAXzhHezeWjVVU
MT4U+W8U9pXa5cq2ruUINWknSkfwjSwDVYJhtFhBIgCevsFNGVzu7WZ9b7sTf3/GvQp/nLrg66oz
e84enIqOZUJSx2zQqw4UviWpnqvLtgwl2W9RFn7zncwLYszQFywb5iX7bvlG0+8bu4vIE3EJVopd
heF8EjhT1R+9yp3uC71w8S44PwBSEM48lN26qouSu57aY9NX/6o1/eydM2dRc4WPkXparLxpd6Uk
q+jHMqyNe3B6ycmZdmHZJkriKRZHOqzmuDZ8UqqwlqDDXGsu4jHnrGez5/b178qpx4+YHC1iX8pW
PnoUPe2hKidDPwxWEX2vhyj9TdBq8dXyKj6zRS+Y2Kdp8Fnms/jpqyk65BHCoL2UIcE0leaF3Oip
WAjAklhA7/rOd5e4lBmbG2wmYSa66FfUQzUPebc60+ztU6RYsA6A9bp9i7dDupvKxW/vRhsDzYRL
4HQDtLkZQI7+8tklWKu9EpiBzx/WeZrupjnYaDydw3frc7zde2EfzLFeDCuNjU5J8dsNC2aem6u+
TY2iG7jKcWOPnRxnERIJPPmZbZuWNJ8AkTqTVTpD7GvL/zUKqzpQ6ot5ly6L8SWYnTD/EHQcudQc
s2vsDKCpT7bsg+jQwxmXl63b2J+JlnNvHRV5/e8Aqpa9K4weM7k6z+rPxLWzsCSSP2c/S5ELSiLR
/jbqBvhyVg1SpwauMb8GVq5PyHPgqSvMC/xmNyg8kO/LoPK/osJfpqSl+hUx153waSl54nEKYPkl
aPrg0cvT3IyjOlyeZBquViILGgdzpIuR9bBS4xudUBV2G2b3HZqM+aENzSHbQb4wvwd93f1s5wI6
s2Uv3q2nfASjkb1sYmvqN5F0gV//CLkq3ELjoShEnDOR0lp3Ir1ckWVc9oMd9kljr8MfveWnEUFT
ifzKGIBx9g5hFObOw1hjQABaD84ZZPYNZAliF/JAGIgb22JDrv+Dyk/wpf3cqp3j6kfZl7qd2i6u
hUHZX49jbV5Fbtl5VGdDlMVzLdNq9z7w8Rc8Sn8QABcfSOBqiw7B6/EBXHDFa2Al+75qkxwT4aRK
zeHXvLblP1pBbLgPmA90wBfCMBYXr8dK+6omcK4xj6bynE94HniEsXn+JZ/TOd/JE8B/GwpDc2YF
h5coyL9IgRsKU8JdPg6tc69sXX8Aq8j2MDStb2NUn0Gy3xwNoePWgvcAA0/gQRdmdd+mnnUUrX1X
6i3OagELbcFaDqpdnt5/ZadBiUwOfx/YjiZIM4290wyhoRv8Tg+ZPhLRaxc7b5qm6mCuNfnqg2PK
3WpN2Cc2Rl9SPAT+qBKD7fZJlq7zbFG2zvEo/NK8UaFMIdp16/xs+WQ9xbJOxTlFwN8LDH7Htsa2
GGG4oCfPpgoXTbDZtPLS0bovXNISLTQw82TY/9ZH254Ly+tFVQdvgJ7CyfoKDUduDacjJn3WXhu6
2Xnh6Ny///hP+mgvo5Dq4LOKmdJfaTxSBHmzGGo5+uhKrxe4cHeT2zSxZ9jqkSgnazf08znX5L+R
WbzXCWVBewBxCTrB66mhFbD6qm2XY7+YViKsaUwiYI4zm8Fbo0B8AwT16NahuHo9SijqcAVaXo5T
EDaUjJF7Wcn13xgDL8/PMXHs2XY9GBYnUxk39zU365cjh4F5xG9B7ifUEU9kSIz/2vthQaA3hCtI
9wD3wpOhusXs84pb1RH3T3npNev8GPok54wOHcAzCPIb6xxyN5MivhTjd/Pk2a1jF2RYBK3HgRvm
jjxBIK12rfcMlZ+Z1t/bDYoAmk0sBTqr6DtfvybRBNaY+qQXdcAC9jCA7xIcLQxLgAa550zR31rv
UDzgV/Nl8eJOJqY4euugxq+KE3MhdEhjxggNV9y2Zg4avvYlFgp6OrNK3lqK/x315Kwwwzzgal2R
k4bj02Ntd49Rn3Y/3v+U33pn9FJYhFvs3F/tffpaYqB6J0ovXOZL2+uqg+gN8W3R6/jn/aHenM9m
uYTDKLTx0yCFpc+cGgTFOtqGNVEhe14ixLSe2QHfWhlbjMLmXgal+PRdwdYu6iUgB1RXmr5cLarL
HKQ7S7ZQjCnu7AUr+X+c2EvfhA95U2nS+Tx5UXYhqE1Sol6srOoP5QA8GanOOrPp/vX4tlFQ9cK8
h42BrPf1ku9dLeFJR3RWy0peWNXUJdTuxb9xz156xdsr4jumeEDo9XqUcR0CVbb0by3hdPtp1tiA
qHxMsggs9d8fGx4sMAQ4HiF1bl/df+q+MA2HoG0899hbutuXZWuS8eI3V/88CtbNENwQz8N7OPVi
8SjmC2e1gmMGe3vnF0WVTGVUnnlsp5zp7bnBFoZiBIHThF9wcvC6VagjOkXBcao9+5OjKg9oZ42o
0N3m4IXYxMsVRUY9u/Y+KrPw0CkhDksO/fwf58vuC38fliwtY5qlJz9krnI19PhIHi2fMPRumL7Y
QS92/8MgW71MBfAiUnj96gpRNV1KXOKxw48/AQM1YhmQuv7+KG/uTdv5hesKJeWpFf5SNyW9D8s6
Gp3JDZpuwo7SM937mdf8D+cJsVjsTsQVcyafLPuio+XrrOzwuHCXD6ZwlusCodsdkwxlnGYBGZnv
T247M143mnlwGw3pJcCGIvb1I7Qbtv5+JiY2LCwfXzM1H0BDI65YqhRj7M1Z+aW219pO6o1Zf2b0
N040GLkUOpGDQztk8NejE/YnM4Fu82ilef8txbzZvbD1mF6YMCWyRKnKLJPW9bsz455aI22lD77/
fC1sMvYWDfZ64FZZpCpY/XQkn7N8zJTEES9rRZbtteV05qEe++5rhTGJ5iYmCxkb0dh8dL0aVyRj
2WStuZ+iu5NRXV1iF+jRqXfcFrMdMsaecVWJgGpDa5C73nX7hxK26bc8s/0f2CHQO1vqpcljlU+p
uOkaaReAhbQTd+5olljzdMvyxTa68nrMQTh2K2LVJXEq4f4w09mbbyBAtGnsEJ22xM5kqicgWyPb
leY0f4UgzwUVPNh2dypdQMTWVOIYJwpop4mpluFD1ehFQxsO5Fd8i0CFvFBiflxPDs52AG82rGyb
mFl6WOnXwCqH8kIQboPbI6H3n+XUjCDaTNePp3nGgNFx+2/95MrLsNo0Mdid1dd2q0WwW2l635Qs
HOOIvYZd3HSTEf3UhnBuWqxggqQXxvQZOwrlX2QrVTQqNa+9piAm8WvB4DYjI6B1n6MuAwayx8J6
cuyqGq5smnIimWur/VgVYZXHJvkoP4reCaqD1bjgV6FJ2AitCGyo7DxST2qoK3Expu5kHnp0TPfz
UrTWfjQQs+/piDtOPNASPBcx8ddxyUJDNMaNFLUmqUAnFWI2lLRFHRTROUviIutn9TgvPUvg/c/4
rQ+JZxltGQHsH6fcqjA1cCkbq+XY6glkDo7/AQOo8r5qJnVj1gHkBVzUz9Q4b11/Wc8BQjFIXZCr
Tz5fp7TopspJH0vkt1fLHJUXba66n85st/t+7IsE2Yy5D5Wz3NDdDC/wNEwvI6f2PtZ9NWOW1eIF
EOLGhFv12uxcfzJ+vf9gXlw0TzY4dheo18ho6PydOh8FZtqWbtHpIwys9qtpLPbtsqTpD8MeVLJO
2c/cwYtM0OQ4svTSvZ7d8TaqRHQ1kjNEWyf06amZdZKmjX14/8dtz+ev34ZWkp8FrxXy3utdqM8g
K+mMC2zVTtkRulf4JTXtzfDAHJ6lE7XP/zweFRt6la3WwZXkZNebNew0o7Up5duSOFG7jhx4GrP4
QMd8auCYpekZDvcbZydgGoU9llAWthEnI7KjeD2XZevoiuFXUYQ1FLWy21VBnf8z8mOzECHAbyKt
TRj9+lmadtXzmi33aI9WiAqo4ArWaH1drc0QB7Bizoz3N5GTIhvgZ0O3uNHCSHs9oDemXGrpHBw9
RGjfW1xdvretCehrGCiS3N6wLlordQPaPnnwgei58tpsnfqH7LR6ghjX0JQwzqrm39hv4DwiVcO9
FsT3VBM7m1BEvClwqSBsHrYcir1P0NOfKO/112gMnU/GZHUXfTqHV8RbDZjt9x70kMapr2AOsBRX
4Cdop35zpjZ9YymwBOAQbvGQ8BFOnlczdYo0Nukdi4l7q6qB0QMr0zF943NS77eG2hKtcdXdsNxT
ji3Td0YOOvfYCeen6ZX+5Rh5T26v+zNV/RsfMNaRG9bF1EgxPplTpNMwLzAVPa7Zaj/n7VLf2Hax
z6DR7tfSEme+3zfm9UK63/C77Ra2vfz/XFVazLedCYHcMdSAd7Ki5YYjykr70uz//W0xISh4bJwm
9dlJJZoKt0JIWs/HcaHRXvXao2c1yX1viXMgyt9L1qHa5aqAR467Efxfzyobt+eWEt5RjtCiFT2J
XdaN6sxe+/cJyVsyuU6CdaEoPY0h15OXYzqVLUc4GdG9CVjymKKm/YJg1v0qTdN/bMOJHuv7O+6b
o0Lk9LcVQmXvvJ6btdbSSc1gPpYY9RMpt5r9lxEb4W+eqqtvedDWlyts4n/0Rd4miG0rom2+tpe8
htfDkg4uvX6eRnDpHrvNocXPplLnSKp/r36IuBz8m6XApo63T0YJZyK1xIDRH8LwfUfXm5Yq/eFH
thT30yzEOfPvv9e/g1ErewhgG2/z1FY6nayF00RPxwDa1KEZdHSJHKS/ABRovr7/4t4aio8M9Jos
kr93qyGDucN4A/uhOSVugacmGVU6ERA6z3B933iMwCmMBQH3JXH79WPUDRxJVRfrcZW99YmueHRR
2lN2yF3iZte1hZj+/tzeGnBzOtr0F2AFp9L+pdGwvJpwOZbSlYQNDoF5EK4SO2Mp/atWwoV4f8A3
vnAykUHMAdy2/06+AvyhLCPDRvbYVnP6aOXTcj1lbXhmM36Dor4ZODEKugq+uVPBmG68kS6ws9Bq
mhHFcz/6aI6IxiJZW4mmG8TV1vQutvjb69Ruy6veFP8YOLp9eRstHNyDrhpx4CcnwoT3o18aej1O
7AlXSxCYu6XCZFrCVP/3p8rNISK4jkgLqOInW7QTpVYww0c9iqExPtXT9ECJqs4cOS+ZX69rVAe9
yub8xU6CbGhbTP85c6I5S7m0+csx7afmsJht9lDCoLjuw7C49xR0vVVjBRCE2oDnLLydblo72bRu
l5o+9BRLvDmvWzi1ON860bPdFvPl7Jjqo2hp5y95mSfFFlVdNnZ6RjT2Br8dFw2Ug1S9WCCjYz35
8blv1wSlzkfsOM3yCFE4/4VIHA05WiHIGE0uzPluUvDODrCALScRm9b+AshH9Md2zqGOGFPeiPv3
P4g3vkDP5ySiNOZ2gzPc6981+UR65Ku7IHj18aLys+7gTDCdsgBHxFwE9pky/NSZd1uWII+bbx/r
kiFPBsQ2GAGiU1LedZDSusz2aK5LS26WsyHZVqsqou5+CbMgRW80NwdHFHPzoZfC+mHAMvlNCx7+
5KLn6HkIZrCAf38gVFIo3dkHsTE92SHgTrmcV9FyNLssiu0pzWJLL4/LWKi9La1ztegbz39raYSk
CwE/YVb2+vmTH2T6EqrT0V7dDud53LG7VGQ3TpSbn6zanv+5msLaB4tGLkJYwof2dtr85yNKZzXC
h8qXo6V1ldiBXjD0yBoI8FN2Zhd84+DadIVoJOk9UOieTC3IDWhVcnGPBK+3FKFBB0NaTVdGPZ8T
iL+xrdPTZz9HvYSo9VTHOJvCbpWw3WPYFd/7FSsEWq+R/eP9pfHmKC+6ZtBtfKhOli5CLV9Il3uW
1drjpQOWcTMo5Ty+P8rfj40/HW6dZAx0Lfc0jAMNQJXDe3WOhPoU8FVShFYbOdkRZXgGNvl7QoT/
eOim+Sg3v8GTCZnt4I3kmtnHusmQLdCFxWxcdWf0nhFL6vW+TT9y++g3o4pNcfd6yfmLObmjDi3U
++1TKOUNktlbomd6wEFsvMolaOPBPidCf2NuFBSggxzyW+15ciZ59WroEhvmY12KZqd0v+zmyTd3
77+s7befzM3HGJvb96ZG4/B7PTcXJlZWW/SshXZzwIT2OvOdGfcsuwTSsfZ5GP5rc41GF/smzBJO
QjbtU8bMnFMr2EURXbVZNN8A+467CuPAM/vE6UvbRokAMGCVYHrHi3s9sRROem7ZZDpWulghWPq5
+m6jPryrbbsHXDZW/w638vrKhW8JajmcE07+hWrwC1j+2HcjvtpOp5NfQNi2W9dGKa6Cxs9HyFkO
4tN0qdwr3NWhuvapPoQIpW6Gca4fLQI1CzBUy/8CuXdGKTIGdwqBz5kX/v/j/veVv/wuirrNrNUH
cjkpQxrfyPCWtMSVaEfjwUPgNcQT9z3QcsIAnCRVzpRei9GTj11RzQPEGtfI91ZfEI4ejmOHUKy2
EHOWfUrcY82dE299e/aqXWVE6ZdOj20R2+HgDUlq2JUPM1Vl34tIRg9GPuvosGK9e22VHg3PEWp4
G+eSJgGypMi4kfRX7MSDdNnFCDtMZBmj/730LL/EjzwL/QT/31FcUlWYV2hS3OjCTIPcRoIKh+FS
OIFxo/tUwKwNqJ8g0i7NZ8ICIjse81WgM6Ev8FQVGXaSpjYsCcUxX8ukEGGws5y8b3aOEXlI0syl
ta6q3Csvs86Rn0iMsT4SvDPe2qWPLEi7RZj0TVv8bi3AqxiG4PBbY6kYJoTtKW/X1cPogl4pD2lF
NkYwDNqseGhdAb9x7YYmiis7Y5tEMzNuaO8wXwc4Dhckg1ijiJF/BOajX+XZ9CFcM9wz7d6dP8us
84qkal17ibO0zb4afTZmvDvb+h56fX3jpGhcIPfbRKZNYaUsLqydr5HIL+tvLy2dm1oWLf4wZd78
6ZAMwBZvvOmms1erTBq/rY99adQFXFtiUZIhHwjcIj0sTKJ6yZ8hUbafV28R31oxSkR7qVFe2Egt
xEXZch9JRO/UkhyHNHTiIkTy1rqpNWJRDSlhh3fz8jVYHe8XKVAL+6aYtJv45dzszCyw9UU01WKK
kVagEqCtUn4sJTTIYnCi+74g83yvPdv40ZgimmIULg4SkEmWn/sBaXfsjMPSJ7pJrT4OIccVOwvZ
050a2vyXhhjx7EYjKj1HzLyfRptEcQ+RMYqLYXXxSwzHoZsSazTXb/jc4JIJs1v9sBBFYr3bZvpz
BSUMQ7OtF7YTOli/LfjP5XFU9mVFqUXpTApaBGbZycmeL7hwOiVIhZHeUzCuNDst4iX3qqlKmYxO
0dyMYdE8ald7qBwFnohJJ4xsSgxZ99/TUSP764upvO8WtaLXxL7ul9eMlreHF+6IxFGz+lXik2Lt
gtl1fsMwb/TBsoz6KEm1q/dZ1KvfRVWlf/q02Bz/iQRuYis3rKfcFc03r42qh5pjWiZ9Xdq3uqrn
ZzRiw+Mw0QZCt5gXm1APNhJbRJG3lPmeRvKm+CT4cHSlyHyY54fBDe0POVQKFXtLj5K1XQJj3Qe8
iSkJqzR3Lqy+M9bY0Q0UTAN9wBc3y8o/c+HqcQ+/27ztomqpkz50m+dUdHUXg5KF6oqw6PBH2AXh
reuW4oF+IHIbsC8HxafWY79znK4YkxRVUh7jQlOkND8gfH0gBJGQiRQ68q1pQnvYmW1k35G9wn6X
SRV8DYSxTPvKsIq7UVli3TeTMxVkU8lW73ibCOqNqPZvBN2ir+vk/Jyhkbc8sjpeC4/23My6+g7w
pPNkseu0j3sc/e8zs0o/cz2f4JmbjW3EJBk06YUBh77+4HVpdo/WIEVrMIqqi6Etg193+K0+q9K0
f09TlKu9Ek36sGSbymdwqjFF1bSkT8gSuNQsjYQUJV3DcONxjFgulRXmd4Y0cC7M/CH97LWZ1yIs
zVwowKVKn1JX9vdWwaLZ1VlEtGEVjeXzKLLoamD/HfZTxZ4WWz6Cy8bXARIUI2ubuPTK7vP7Bcdp
WcMVjXskbWKQazCaU0O0jDssT6z1rtYmmxNCg7Ika21x5vQ/vZXwpVG0g15sVxMw3pMzTiEjq6Re
kKGG64clKv0vvS+bC+nY41VtyeDy/UmdVlEvwxGNznyIePqLY4N0wnZSgerVgmF8R3a0+FAq9/84
O68duY2uXV8RAeZwyk4znCzJkqwTQpZl5pyKvPr/qdnAhprdaGK+k/GBAFeTrFq1whvCLxl9gD1a
sqbvkKBuNUguXyWPB9fYk0oCQHtWpVCqzRN1v6EFzqL1QQOF7DhAJN6oJ6+tgtYOqZrsBDF6PU+k
MPitOlXJtUCpQ+jLKQ7wg5blG5n8umiQbxC4lS1redSB39sPf5R1OGC5qEIIPhhw6ofY05cdURu8
Zg+85vbHutwbhAykeAGhUMFjq3L+QHGMxqNUFLm3W2s+TUo8/MhyW/vFtaE8t3GW/nd7vcvNwUgS
AAp5F2xStvf5elNhDlCnNSQq4Kz+Uzh9d4LtUD1Zdloa/ty36D1OIJg3qpbL7wa0UaKUZWML+0/9
fFlPnxbUNnvv3kqJQYaSih9xNicbJeXld2MV0JrcABRGfMXzVYoQ9pZQU9QxcamC4+F4fjzCxVTT
dKvTcPWB/lhq9R4ZNxdFRp/83q6WeZ9LyJBm5Fv2wBe4L5keI3EjBRPooTDiPX+iqMaSLYFAdW/n
wGV8FZDZk+DFDT4RVqo30vhMdtWsisbPzZbLaO6sDn6L1sN5Bp5eFxvB7MqDO6DMORw0fgGArWo0
Ugm1cr3IQwRdLPfu7GpveVUqG+f8fR+u6gLm2IwfpOEqONxVOKE3qeFE3zv33tIDoAmxqEiO+Zxg
MFVCfNzpiZ28gv2ACWMVNoLtJKvGi6GCnqUPk0X/VMBbw51qWthMY3BtIL7SIHcA8gn6zb2Wm+Lj
W1za9lLkvXdVHVkD/hE0YDEbMWZI7r3SFOZem2ZnP/dQDG+f34tmuIxNxHSkI2FdAARcFXIoEISW
22Z6kMPXfjZUJXlogLf9ldUORXISRUHkWdCvSL7v9Ghs9iMKtxsz8stzRtcVMBIVOr71xOHzR80Q
8WxlEzQYSsg0qTeH/3ZJEe0mSyk2+tRXCldADdxilM1y1rBWK8zUFO3VeVYDK1PZ3tjEzs+4IJv+
5IQAqfoxvFPqJD3qmlMEGVrfj4Lm8A6Jk/LFa7Lq2TEq9/ftj3AZtOnAELB5BzAGLorWEkMRJXZa
NdCbQdyrTQ7eyGm9vRfW/Q7/v2zjo1953zAs6f4R1ogI1urM2egMDgokbtRoC5iUXmH6/bykB2LQ
VsP2AlfDzoKiw0iTppnFHbgKbBioDCb+oCLQlDZ78JoGvbRQ9066YKdVE+KKM/LRgY0Ez1OIywVi
E930JcIXYt8uFuX0FKVfqqEzdzATvY3gcyUe0pakjKFjw7CQxvL5zuvTWMlhhfQBtSYMVWEexjr/
rAzafwoqIS5mLFYr/qpiSI9Krz0p2P8dbn/7y/iHRQKDX9TdMWAEKn3+C8oYsGAfW1NQ59D5HQe6
swjBVd5e5coOe29YItxKZ/SCEgDYVaSL0YhgMcPh1TSW+o3MWNu1okqO2byIjYzn2lPJ9hDWX6aM
7auvDrwuAu1ooJGYZsoXHf4hVNvso3pkMmpxNYNhZg5CL0ju8z9C5KKldW0Jk86CvQz3vdWMx7bu
hs+3392VZ0FElTkyhS/4tfUXGtAN0gWypoHlldYehqWzqyb7g1qZHH7chej+04wHskH38PxZVANX
xjTkCxWVPezsrK+PnVZlG/vg8lnIljRmgI48joBaz1fRyqEQraX0QZaiPO62y3KKHcRHPvrGwBZJ
opAcpvFntaeLvEqlToROny0qgxn6qV/QcdvYY5dRDASXFHDj7gDJtcaMIRczJZkzGEFNgvgEWik6
CbMZTg1uWqePPxAjdyYlfBgXnuv5a8tsFEnQIzECfYzt/ahX5Q517y00xuUhlSJeOo14CV1AAe98
FcMUoTvOrJK3mi1QCxLJS+Jo5Q6ftgapsip5uv1YF3NPhNk5pehqa+S4DBpWm87Um7kLZz6UQ/Pt
pZm6/MHth+a1LSvxhJ6LgvFFlrw0qIj/HouZFiEE/x/qNGQP1pSnnzZ+jrznz5M03jCiF1BGEHS/
uAfTmTg4z50edGVsvZYM9R5jte1PViQbYk7t2oe2acR+0lv7DWOeemeWehrvc8NAB0qFNf1cK239
PRpj/TkpjeyzYQjHR02327dqbm2E7qs/F0ifJefevMRV2uIomScEkoxBZkXRfuiN9m+uN/cVbqV9
0lPL3nWKxKUr1RZc8tpOAX3AsB2EEkX5aj92pjVVPdqjAamq4/qkd2mQ5nqLn1BkPuXNWL3d/jTX
F5Tm3gxCmQ2vNkrtLjSWE1cPpmhS73NFUXyVm/1bRq/saCAP99ft9a7EKWxIKLpwx6TOWyu+NzOG
84Mx6sGMQuLLGHra0fSSrf1/JYJIYVr080x5A6/ru9YskUayCyNIYy6oom/jIxAomseT9+E7REYp
wAXyPyA6Vlm2jVtFgQivHqA3lAe5Qqu8SMctrOmVtyapZCwDiRpiyGpDWnVR96GKHIXV2MUxTqo0
8FCVurv9ba7sBQp6IAJMj4kdF2QMr4rDkvFZQOvHfKCczNEXqe27EqU5VNKafgP3dOUrna23urOm
plwiq6fdVRV9f0gjc95pChoGw4ADxu1Hu/YCJQ0P2wqqUYSYzyMwsuUpJnSxFtBSFLvY1cfdXNZb
Vg3XHoh8GIss8NzAq1afSdAmJZEstEAURQKGfBzJyPrxxLDpo3NWAjxWJZC4KbHJLNbZd4oix5zA
Vwqmvm/3KnolflqhKnb7tb2rKq8CN2dIErjZEDC5jPP31sJvz9xOVQMVy2t7r6Iy/5OmW9ch4Dc7
mZ+YPXV0iI+nvqN9rT7TbbOkCs0Uzb6u5TPCkaD/xQ55Pfd+iPKm2feJW/wyl0L5JSlQp0JyWnej
Pljo22ARquypWOj344+9DBv10ZVtIHMjcKAQ5CjM5L//kVdO9RBDh7bcIDMHd9/PI5wqDME3Vrly
jjghcpvJ+oOmzPkqplkbi5oZXqAoM4qNTJoI516zm/FePRZ1mG7c9le2HYQ/KmwiAMOKNQ7MrhSz
BujtBIIgclQ7ZTxNdqzups42NkLEtaUkGozsHGwwOfP5oyWM8ifLTNwgbjvjODGw8E3meMfQKv67
vfWurMR3gp0LihvkzBrqDD9AjFPvGQEaW9CEBkR2uYOVx0Vzh/uPL4UKt5x403ikiDp/KCdK59pj
uheoU9n/KDvV80NIUD/SKnE2tsaVDfguugFlQOoWrAkYkUJnXIlzJxi6PGViqnuHnmJ4A+11ZRUI
rZQccOt02CWrU4sZ0VI3dqMGcIz73dChB2gBSdwIDle+kBxSODKhZSK/ltrou8leTLVTgwz0VmBq
SnbIk9o8RfXSH25/oWsPRMlBfkJXwwXMdv6FvBzuG5RkNejzIruzsljsW6fKNza3vG/Og51LiSY9
KIgMHKZVmt7rha5UTlfRMyjHo7YM2f2kq9GhUlSmusRigdIWHY7bz3b5GuHGAJQBSAVqBmrO+bNl
0rYhZXAYlKZdHULVbL6WhVF8c1Af21jq8jVK3xAKK56S0ea6ePcmvWPeVxdBT0VKXlsz5ezQzr39
QBerkKcgviDFmbkE2YDnD4Q5j9UNs70EdbgMML7y/sHq2q1W1+UqZHYMd5DH4Jnc9aEVWVMyt2zC
IHTgMsLkR/Iums2NjSeP/tmWkII1QMLIITEf4KHOn8XQUwxn09YLmgqWYOLNbeK7qW3t4fbnhxbZ
ztw31LJ4shPD/mgZTMFE25nbF4kJ1l69x1l0zTAbwg0ctJteVJS8XtExT4/oFLYbN8iVl4kOHNc7
ahk0T9/TgD/uxWysU3am7gZFgrT3jBT8rs3trRHWxU7ngUjBGJMx6JbKHOcvE3llgmJoeUGWheK+
JeY+IlzZ7ierHDdSy/c7dvXhQLyawG6Aa8k++Pla05La04i8e6DNsbhrIuQ2h1nLH3vdjv5Dyty+
Qx8hR8NAtx/RApNiqp73yYmHdOfqWfEyE96CdgE3Wbo1yrSaGNx/C6JTBJigbI+3j8xF5JEcJbDc
FMjIlfB7z39ta6D/IxTHCZTGQrRRdOLk2Xn4OIf9sJvHvEftLp0/fE4Zy1CF0SC15SRide2BINCb
pmu8oJytZS/UxglGACobjwbsnh9//imkq5Qs/ukTG+56c2HaEQNKMDmpkzPiRNxWag/GeJmQbVTl
sL8UVqhRYADCPnKtQeaFUWx5SBT23k+RtdM3W4y54df2XKanNAxjyJiVPPZuPRZBmHYFsxxY1JOv
ANT5FiPO9gil3ShJ8eYwDLRYyRJfD+Ow36NybS07UZcpfqYiqf4WENHebIHdleQLVi/EmxktbdEU
n/XepWNdVnHiCxDrz0ocaaCG1NoGo6QXLdkjihv/AYGrv4d1m7R72i5W548i0p+1eCxfzEXpH83C
y/7uB03LfA21ERSKy8aK9koSjV/tiQocNcF++sa8pn6zFaf8UbutWRBtIue/JCqa9DAxR9G/1J5W
lXtovWq1y9O5v2Ps3f0uPbf3QBN7oN1qkCT5vShnsw/k3OFlqqzO2ecoKCD2itNEveuaemBBcyxV
H5B+HN0JgCgwkzAv+M9JDAWsfp4KYKlVQm9qhmXgV9Pojkdbnds70846HSXizjB2SSKUt0UHJe/r
pmLtQZQm09FoBuuboebDl5ixEAjNyPhmIGaWAClq++Jop4nW7KPWQsjDTfV+hjXuqU8FSBPmo6XX
676Hr0Dne321uPsotVD2tMso+4TKatgdzIH7Hx06o0MhXO1wVh4a/FR2NJHKeBcqaBNKwnyDyXW/
AL9TsqX6Yqdm8ldKUfV7MiFCgdQq9X8dhLaavZUspQUqVl0OHpzBp3oEiO+bCwTlh6HRQaP3ldBT
30bWHBrX7Bjqm2LlSE1gWxKbh8rGxcUX2mSa902JAvXOKU0YlVZuwIMAY1+OG5fS5YGis4G6Ebm+
BIyse70WeqDQ1bTyAZFodGFtNn7uZ7WLEZ1u4KxxOzZdjlIAAJCGQ7yCvk4GtkpQVBu+ulZn7UMG
f7j3Da73/ECnYkBEFALp35qyULTrS+S1e3fhbQOjKuf4APiYE4Iy+Jbq2pXnR7yBeEl+i3TE2sc3
LwfR2GrcPKBLND8ApiseImPxXrpsUDdSwqtLSd0WUk85W9TPA7OhCljYyPY+TKPlUOGir73wQHun
x4zv9nu+uhTjDgyBqRkta7VUW9QoJNhL8wAXBhcRq9otaoXN5Mzc/vZK/0/S5jwkS8YlwjpwwMkt
1qkFAAQQ9XPhBa2bWfY+c0nX9i4C6d8rz86qnStU5aHRQ/ev1I2i8NA1sR3u6Fs76qMZIQGJUrtm
jL5ejKU4MNak5ne6HA0WlYwlPRpuov9MBF7LKF2U8c8WV5v2pMfu8BUY7PBPlk8GnPu5yuKDnrT5
P83Yp4hLRl30ihgqimBo/Wfup7JCuL1b0N/224RdFoyAYb811NHhQx6FakphaDW/C9NrwNmC5VBO
iVoZ6QHxUzVDNsgF7pC1BTIZjZLh2WKkWfrq4J84+vRE7VMxdl26z8PI+6XStov8YXGq742tFQOU
6EYb9pnlNK+JVjY/8niGu2kgYXBS52T8qdvzBGwz5cz55HC5d1gM1HH9Oc+7zDdKVQlPSNnysib0
J8Sdikk6nO8G2VNfcwv30U7MVNmHIUGxMbQ0QYI2TFElzaildiTPfXqP6HD5tR4EjtjkmqjUDnGO
TnfZJAyrIqUbqh0mAWhj08VWXlutsKN97U6V2Fdz5cY7ul7mr5FuaIQsvkgxtI2Z2txFgsva76y8
9fwmTJvqiSobL/GiVQDM2qknspOHGMqr4Paud0JzS7jkRqP8JQTOmnuvV9xvPZ/zB6YMcbyL7GTp
+PZp+wWN7HzZqeOcPS0xKivPUdSOTN6jCBmn2FD/ybxxmgMvCaP+VLplPUhaWF/ej8QRMLwZPfaN
Q3yZXUnlOfSQpJIemv2rJL5P2NiTVVUPXR+ZwH2j7isn3bxrQSPz/TKaMvwpN87zZU7NqgQO10T0
AwDGKmyKvqvHzLMqrFUSsCjsj0/oINeH22dZ/l9WJ5lVZLFKauUATzwPUIxSjLC0ugq6v5Q7oU+i
vojEGY4AbsbHAXTPxx+LWT8UJiZLTJcM+bL/KBUWA1ZsLpL6obGs8b6wFwcrIlv5aEuGO0cOCGQx
/m57e74KWrrCga/GY6VIz7Z0Fn0NF5R9Bln2f3ggOZZCJ8CwAduv0mBNV9twDN36YR40JRCJ6T5V
qv399md6z+BX30mqmJFpU3nTWl/VI2quo/WTdfGDumT6Wwn239rB4V4+2zHuBGDs6bP4jrMgL6QZ
bfwF3H47B/hMNMud8LwSbZTKHNVD6BAWVdxZqtcG12mULYZlMEAGj/WvPLSnHw1g9mKjn3Rlk1lA
yuRUgLHihUxJi55Ep09z/IAVTP8LXVPDd5a8+GQAH76fE0BVt9/WlaODbBiYWyYRvH9ndRWKxesW
e7RiVBXS3u+nQfvuFZ738+OrIKzp0axg/EsJdL7HXIzAJPsieShTJT7MU45flYoe9O1VrgQfJHLg
NHJM8ehaN4O1vlfHLO5ZBXeOYNG4xNB6N1Gznsf6qDMG/koff0uy7MoblCwlQIHMcYgOqw4gFqaJ
ImjLPWhOiZp66MEcKNW+dbdSCVUGz/ONzfTLo5tEAJK7exUPtAwTXWWcogdjqI2f2thHy50ZNsO0
izQrjvZWlqTm58nWo+/h1EWG76IlhtL20g5fKysfv0U4LeFmMUzLE9Lt/MJkioTpl6g4zXeehgc9
151bf+nzmeJUCIZh/jDaWDQhVu4PaiHR34sQvxB3GOKdOy3u3yEMnu+hYkBd0mNz+ky2mj7Z0O5+
Vxo1qPSyriyf3N5w7gSqEMLvM6UH8+dhCutrWT3Vj1HcLf2+7KP0xxKNdrcf3QThxkI1xvK5sCWQ
spvi7GvVDNiLmKVrRzs7pJe3E07U53vb6PN/OOY45mJFoD+3euN+nuOmc/fqPMxfhJrBwBPcwSjr
Cy0qdiaUapxSwgyrKVvKFsG8mPNx3zh1diroh3tPg9PkCVmLp72B+02+QV/SXlWIs/YRpf70TjXL
5DGro9q78/Ajcfy+T6zEH9UhNw6lVy640nsVz4WBlPsPguNpCXnDtdqHUnHwG6lMMXdB7FLpTfFA
hdaVAH6Y53jZ5ONMgAP5bOa24etlslBhVe0wSDTf/GqLPHq2RG8+85s63KRqD249xUPzu28i9LiG
iTz6a0ypO+/svla/3T5nlzue/r2cmktpCAO9p/PTbOk56U0SpQ9a3Bl31VCOD53mbqF5L5N0+mQI
OEpkKzqs695mYsUdG7PRA6/2okMX4p3Th+ZEcubYG4HjMuhS4yBfw30Bx/FSWiaNImTROiPo4sj8
VTiz+txbNfQhJyxwA7enr7df4CWAEowKYZ6xJcBvnGBWUTetIpn+Uf8bpBR3dKRpVEDxvFdrrhmr
8CpYTlqFdn9pPiuJPX/yrDLcF3h4vGihScqrMc/db/yoy/Aix45QL0g3gFCta72ps/BtisoUiWJs
afwlDG2NWE0i5eeGaeQ7axZw9XJMSggqo9EdoiEuvxOz4q2WorwPziMdU35kvqk9ma0A9z/fYQUd
78VpSiJdntiZn8Xh/JUhrfuf1YviV1GY+jewxOUTTnnmCF1pwqrHUbGE8B11MP7pjIlj4QFrv8M7
zqVtkWMi4YsCJ6Wd0mcZn1bVehetqmV0ft1+j5enA9iASpdPonDQ2V1FaXzyFppSSxhksu9Vqnaz
hx1hbNwGV1bh/ZiSfA6j5CLlRei9QOuiDAM3LBChK8JfamQrG4tcnguwgQyeGLKTk3jrI+gC7U7w
/3ADN8Z8rjbCFwZcib8k3re8rDYyn0sgFYAISOEsQ1uWVvwqO8xoLqtpB65+Lqqcqips013VFsVL
Gg3pf4iq5j4RPpRdIOW+h9m9pyJVX3RvriI/x3UlO97+khcRiDEYIY50kJ4xr3iVSJrQv2rMIa37
XoVPNThRdzAKsJ6gnKeNCHTZ+eGpGe+RI0loPUIj5zs+tKoM2SQjD2qPenA0Gx+IYfE1hwoIhsJN
vg+O1ezUCsJar5aAAZN0bO4HMCQbv+RiY/FDwDVLoU6pEbFuQU1NHS09rz0wQndGSi2MduGkDRsD
l4tUjSgjMad01UyLz706JLXRR+rg1hFTkF4/TbmrSxMUNA2cAmey3Os/RXnqbGzn9/16FlbkqtQG
shtDpFdXL1nEusJzt1GQgKDWe/FXLLydOdWvEE+D3jNPNFgfq3Q65aL+d0Ry3okyTFC653hYnlvL
3C1Gdt8P1hFptfsWXbdDleEUWDsbSfnlxpO7AcQv8tKM9daja5zYAb247HK6ct6xXpLsYCq0ZrEv
Ct9u7/GLI84rgQBHxGdMRIdv9SGI+XW2DGEUjDGamQ7+S6D20wIoqJl8TUxc6Dae7dqXR6oKyQJK
QFJZY7XRQ51pVJjFwYAuH4gV0/PVWT1C8M18bDmCogk/Koj/Ppn/Y8nVZ7crNHZJH+MgSYrvbaHp
hzmDUJi50VYicXl40ANFAZM7j2oK7Pb5w83eYKhNKXibi7bc52H4Y+zqYYPpcSVWcDLJIMgIuAK4
H89XGZp2Ul2ryYJ0IiD6jRkzpZhityEWasPvUPPy6aAL7LZ3rhM6LRYwIRq2ky3sJzUHM7O/vYeu
bFd05CWAmMPMZb16v71GyR2lYxqQ/0bkoY73REHCLKi389+3l7rygikh5a0qQXr8PX/02YRbkxtL
GpRlgWAXnOxD36QfbrwgM0jXkndM6qle8An0uYjbInHSwO3rcG9OonzRtNb56CSYVVA4oRFi0tuh
ejx/lqm2tbCwyjSgiMBG1oFBhRuEtRH0rhxwhrPQFbnCyBbei8o/mki6ulDeDE4WzFFMR05fwjdV
RMrdbHbN5JsjUla3P9G1BWW+7gLEZ901UZMBIURNNSsCsFKIB4+qRYREMxGw8gDMNR2Pt9e7siWY
lTDPJWeAgrpusHfIgnoJvm5B1SfpLllQVJvTzPz4awT6IJkL9MlkP//8Y9VV1xRzIi+sSUuOSqff
Z6YeH8KqeRtTZp23n+kd7Le6qSyJgwAwbxNK1kyGeFRG20D1P4hrPY/vonZqXrCEC79G8TIGyyAZ
9OBltF9Wq+SDz5Bw+hcjctQWvDKq4p3i5aV+lDVy8VAuM4ocuIJ22h0rdW/ScwzCeGeryY7hcIOr
+dg0uzCrB+Z8lqR0Vfi9AMeee3EaVIGcFwQk1doxZxX2Hg5MszdwRbQP3aw5gx+nYfFjRMP1E7Vh
Pm/cGNeubdkRA4Bi48RB4XT+7sH9lt5giTSwBTVgjMQN48+Aac1n25tOGlSPZHROJdrZeLiZuy7v
j7hKMqVwlN04ECGtUUOZYf6iQ9JqPOeg0/LCOm4OT55bb+mgXZRRcNff4cNwonTJ2zr/tXHVVGqH
vHngpovzYNboYQPKH3+FDdoUhZHrB6OtMizuQkXJfFoH0U+gUMVGCSWT5dUG4lcAWSXLIdtZczW9
AlcyqyUmI2KaxIxIRutHLez8H4Fm0JFbKv/Rm1qONSP+1RuB7TICyB4VuBMw7uhVr9vxzMWTPnVC
LZiywdkpTof6bAn+kxIbhXS01zciwCUChT0BtYg6RepywyM4f+W1Wk+W0YRLoLozJqH9aBc/kiZs
ql0dGZPwdWeqmTsr1Yh7XJ2LZU+bJ0GTF4gYP03gZd0PXrTTjdiREzm9edXr1AiPmYp3qqOnw5c2
iSnSb5/yy8jFz5aFIuAZtPPsVVe0Qo2j47JeQIXY2cPgpk/0iKKN9v7VRUi4aL1KtN26HNX1vkfv
RVkCuocpvpv96C9dLTbC42UKICG+kq3GKeWuWR3RUK9QpGksXXKizD3epfUdgr3ji4T/fNQVSpIn
uMeoHejaUKisUtZEq5AOmQczmPAe8hPLLvY6ckAffyIiMOLtaOtrgHdWAX8Y0oKedd0FXQiNrBXN
b+bTFqo16ZZu7ZUvhNwVlTbKvxKxunp3taKB7U28BtAOJQdy6HQ7C2PL5eXqKtxbMt1A+E9dvTWq
mEybB71FgcJ2v7XkpTsRpR/mnEAJ5sxzUQKbAOS2amwRqfHpxOY6wGfBOrbT2J16lE8/vqcZLyLj
SpFkoxO2Ou/gNOLWUMImsN3YQRipaYOJG3JjB1x5YwzfiOLAlaEbrQO5GZE1dZnTBD3aPIe0a34v
4aD/D4vgKQ1vEe8Cgybkeegqu9Dlp6tNoJSphT53/28fowB0O9BcOZ0O/VqZ0vIgJIHnizhjOze4
VjQBPhHWztbj4l6x7fBR08d049Nc3jtI3VIEUG69Q2ZWn8bG4gx0n8FmNuPnZvBkz/+vLpnectKm
HhCQnzrK6+3Hu+wcEQTkMUUcmXUpDM6frwXdtbgRX2pRqvBXjH/6dzYhOU5VTNUTXuD2KQZG9GzR
eH1gDuT8RgPbPI7eNP8WyrJsCdhded9IlRAHobvC3fRWgT3J3QG1HLUNOiEMBQRUYu3cfgoPXMWb
anlX3rjcPhw2AjA1y2qxxXBHywT5G6hJOL4y5NfwvcJnwK6aIrDG3vhShw1IOK917Y0Xf+WEIDNM
diEl9KBgr5bGShhVo7gZaB6MBu7NVfFWlLZ1uv15r71NKS4DBpnoxf1y/nWnJYGFldtD4PUemDFh
LnvTnaF7OGazVS29053P8yaLRNMkk2ACC4l4tZU4qblpjcUYZJg37HMsSx6GDAQRkrmq8ySF6e9p
GrvoO41D7KMMh1oYaHXlrwjVoN9lJrDGtjIbkB+dy/JoIji+ETGuvI53mC1+XdzqVN3nr2MWUjQx
G8eg7QWQLDMrTqMNQBPfovzT7Td/5fvC4qJPBxqb/GTdqzGrATieUIcAocTyUC9u7Ttuu9URukwX
30fCyNEboL9oaZ0/0IBL1qJHRhsg5PkWYiycEhX9pTWOeYGI2McfiW42ZQShgqxrtZhZuwN+8FUb
4NJlvvRK6J7quGj/l1WwKYBlIC/EtYYVBvToJ+paG7jLPH9a7ArzO3PoN/LeazuBS5A0G3FDWjur
hnliLksPIIVVGk/sMkd8Q8Avha4xf7790i4XsollBo1a+CCkeKuFIOBhvo2yWABcO79P52U8ISys
HnEI32LtXG4GtjTpFvLJMLjRHT3fDAozxwGAdhtEIiqPSAcK0KBZu8fFOD94zJs2cvBrj/bnequE
BZG2VixIMAZ4mLZfTfQW/KFJwy+jbW9BOwz5289jC9YEqEpJ+1oLsMDqGk6XWZ11kXYQeCq1/ZEl
rni2jbzx7hGX80owxrhfg8XtBNpscb78W0KFNdHPW8LslFGix7hzp7hQD6aiLnRVwrjH2U6IaTeU
rpW/9gDNh12duvVXtamcbB/35vw1ok0jvbMH701DaMfDJMWav+tNGQc5fMPcX2x7+jtMSjXZe4kW
fXWFJRbpSxVrHz4XFKWSLCAnVg453PnXhWbRFNXMUW9dIzrl7dDsFTRNNla5bDG/y6pKuC4AIMLk
+SpOkxSqY9M8qUkTj2GpWJ+M3kl2cwcSUh2H8T5aumTjMF7GSsoEaV/ATJwl1zxoI5kUNRoncJNx
kuxLZML2YjSd/e2TeGUViitsXaSmG5RN+e9/dPNA3TKPU5QiGIo83LlLjQxpb271P68cCh2Aiczj
pS7tuuGi4YhXaLleBgCPy5dkSfRDas/WIRboOX38gQDG6vDU6XYheXH+QE3c5Qvj3SIgGrj0cOJp
H3Obbby2KzuCQTJ8UwneI6VfBbBm0qO8jOsyKLTZ+DyL3Hm1h2SO/HC01dPgqvmvGtj719vPdiWW
QYHGfxJ2JTOW9ZAL34fOWBKlDEAXYPU+IkW52MZpNHRUO6stJuKVsQDtMWaI9F0RQeOAnb/KKNdr
r6nskho8yh8pbHFLBpj0anlKfhrykZlhi/6okpoGzlDxEGR4xzN0qfJy4wBefXBqM7S3HciKa0Ip
SUPZ03YoGU43SJ5lZmJ8yjoIKUMeVw7YW0Xd2EbySK9CqyEvWwaoEi65vtaVEVMPKzSygE4wz5mV
f+e9eGtLC3Dv8HeH8oive+ZxMpaPN4YlqI2jIgELks54/tZDFfsSa4nzwLbG+FQuWOVlilbuB9T7
DsjRRhsX1mW6TwVPwkk6LNEjayMY5tWMzHByQG5EK9NdyxgNicLZ/hFaWO3ttDKLkTrGJ+mTANG0
saOvhB/ZqGJaiO2VvKPPH1aINISmyZTaQCnmWwR+/VEr8i09tWurWDREaB/Qr0Bq6XwV4FFLbLZp
ESijnuzbtqqfWnOaN0bQV1fhhsDSA9LUBb6odqvcnSA7BR0I9EMfasYjHJPm7uMxANg/xF1KJACW
qzcW2aMrxi7NApBFzkk1RXGvtbF2TGkc33l95m1Euiuhm40hQdB0yHQEGM7fXW90S4z3Wxoo73o3
9pjXfuEAhJvDyP7y8WeDo8KQWkpHsdr5WlMVkuPAhQqaRgF1VoMVOkZFWAqimzXf01VBMvb2klc+
miRpcjnRLiXHXL1OLwLTtvR6EVB3K/6I3uGua83646tQh9BgYvQuVeVWvbIRiG+fogcfQKvp3sqy
dAOzzn/efpQrd9J72s6QQIqMrjFgkbOoU9pSiahGV7zEhqbcD2o/Py24VT3PA8O6WfX6DZDNle3B
3pCzFJMNRnfi/JNhiMwtOFZNANZmvKOio6Mp6nZfhubWzX5tKdnRkhZ5fLG1IGFRNP2cqVYV9P2s
7Dqz/IU7IGjGNvr4/JlKjseS/iLcfeuolDLqRkA+qgOU0IvDiJzBKYdvB46z3+KDXfto7D76gdJQ
AtOF8/cnyjiePWHWgRH30z7pnfHFQSsLEk1WZZG/aPV4LIZ4Sxzk2rImmDxUsyQqbt3A07yI0RXW
Q4E88nulzaNd4rSv/ZQqd8JT56OqVR9msCM5x0XDk7Iygqero1YJFKXVbK6CSs/o3tlM/4Z5S+Xs
SqbAXUabla6xNJhYhRBr7lHsy3ifytQW920yM2l0FfUR07H8d5b08YYg6KVUp1QQlt5K9NlRcF1b
08E8J+Wt2jqwpzKffeK29mYko/oCTyfK90o9K8kdPFiossQz/R4ksqj8bPC2QClXItk7pA6GNgO6
C5wV/C5LJJNdBwOEpEd7EerPESnJw+0gc30VwouLpoNkd5zvV71KYZhjEhIUY6bcFXOboQ1ZdRur
XNue6A/8/1Xkr/ijKpmr2ki8Wq8DZ45sCNxR0R1sNaUzVubmfTzD9J5gg2/VedciDCkXogQ052VA
O192BF4S6iBpg0hWFmhPucIvR2AUtSniLamFazvVoc0sHWvotq6TEhVlXzVRmZ8kqZaC1l0savSp
9uMGH9KGvH4jh77y5TgODO5AgBFB14VRC/cPv8tqCkrhmTzb3OxdJdkCGlx5Kjq4FCm8RSSv31sW
f3w53WidFj7LGJAntXdpXAI0b4Zwn6pKsauWTUTplU8mXQxp7tCmB2Iod9If61k9RPO0bkdgFOTp
Yzbmd52ZFEe3t63jB7e+vOjwMORuQM2EHsf5Uq47pr1RKOZ9jvJgzkk3rGOsQjH/aLKwWme1+XMm
+Mw8XPZ502QPdgH0JEz7cOOIXaT9rCJpZxTJjPQvZDpLo8TUlRzyXnXKwnqsM1t9623RYb6tld3j
aPYGyPGobf+arS7d2IvXFpc6ylKFCOWEdVPcgA46LmNm3ruRWn63BoEtZNPaubYf0tHz7sZU1+7E
KLzhrmiLof788S/JjkGCS8pM/B9n57Ect9Gu4StCFXLYApghh0OKIpW16ZJkGTmHRuPqzwOdjScU
p/RvbFfJdk83OnzhDSQGp19SR1J6RuTJOqRTKhAhVFroWMn/8h1hjNEmI+2g13C2NTsfJj/XqHUg
3UsjOyucHXKp1o3dcnFVcs5gU2/IR8jAwKPO5+IIL2g9cXBaPb1TSe49W/6SRnXV//HOSSno5dPr
2wt4ceq2QeFfba50MLnPwSBmYlrQdHRxCJx0+aA1nG1qWelhotdx9/ZQF+53kAdw9NpUYmAQEDqf
TXDorbK3lto7zC4kJSwN5zvQYMUno3a0pzXz7efCSt0n2qHNXdn22l2euu5dGVTtvgh07fM8G9l0
JzP31iN1caFuP4wdxN/QakLt6nTlxaQyj4TBO7T43u/LNG/fr8q9pb95ZanBbG3IhA3LTdn8dBRp
2sPkz5l30Dw/+QauODtoJfr3NIwm80Ywc1lQ/vP0oUKGkPZGIznbstLORKaNjncohlV+IdOEMySd
TI6RbDH5DaVWm2OoZ432vUn0/tnBcH2JkPUSTkSPxfT4N/LkCeeZbo4F8LHPDFM9w7Nt4TOrIPuF
u8nQRaPpoXe3aj1acUFtLhgGdtSQByhVVpHjirPkWjQJb4HoZZviC1Ue2GdpVU19iBVJ/YCgbt1H
td73t6j8lwEda7BBQgFbEZiDoDhbcCdgqxSWe1i1CYVpj9rIp2lUbR5OjjXu/aCo7nnW7CcjlcvP
FSGWFe1T8xZ75truIiMAtL3RMQi1Tn9Gbk3wACs8y1LsiDaRkTxGoSONb5yubfuc1LmY7VZjRsfK
RK/o4v3shonqiB0cPBmoXdPDb6ckZU10ursem5es3qflsHwU0MjBQbXBM5rVhaJIPMvfCnnsL2//
oGvT3tSakCneLs7zmmNZ5rohS+xlzUwrEYbpzV0v/75Jw6z9TQqZRxr1nHPc/lyWaRY4yj/UgKsj
a+2Q+uv8Mcqn4JbW1dX9xDOHfg49YNq5Z/U89HlgWNWJf+jL2RvCqoE/qqRyHsZZx09sSJzImFV9
101+EE6Fj96BN3nD/dvreuUagT6E2iRVza3Kd/YrtF5z207UdIa8zv6KH8786qkAxQIbb9sb3/Ai
BtzoXpvONCNiuXM+lirFLPHb8gmU+hEtNt/YIdZsF2E6Wk5kr+W8hH8/u83HBf4bZBOAQqeHxTJl
MgToVj60PlJAidNN92MhvmKW9NciiswNOrAPGoXMODhHP6MDkSCm2mgHuYw4f6PooKHzMVsaNker
8T98tK3oTX+GfgbH83RaREKeWktTOwArtJ5HUctdbc32S7GY2o1w8Nr+2F4XHnVoFLionw5lV26q
dXaQPCxYTx49zc7uJAnsDoWL4cadc2UoAj+uVioPPOvnVb5xw0BUVZk85JvgzaIhCGgiVBr3zXQL
EHltKBJuPBWARVKd2v78P9mBJSVM7WBNH3RltPfKX+1HP12DJx+A8o2Qdlugs4uUyt4WDsHc5kI9
24KZ77Rm7ibZwzRjII16jneHWEhnhq2uyQ+j3jQ/QK+mcySWaf6UpsGt8splTE1FGKKX86dZw7V2
OtepbVBDEm72oNZR7L2N2JzaKKfVgR0rXBLviC4ighl39/bZ297D84kTQ2/UU/Yq2kWn45InJJD5
4Mcbg78GsW2NQXe/BkGF7ktpmR+boF8nDErW4tvbA/95iS9GRvIORbotVjk3l037Ed4c0d3D4hZm
LMGt71ZjQtSvmUVc5uavchIv3HKPXqee0WvYeb62QwQSPJOR1vvVyWo8MpN5n5gIJwd1kN2Ip67t
CcqHxsZM44P8eRr+s/1IsBrbkhaHyvPJiLEHRV+pgQMWutOs3yVz0IU+Ai9HmGripc0Qrnl7ia7c
xIDF6OCA7Nl6BWfBY8V2sWjci8Mw6G3E7ilfscYbHhFqKb40TpV+/uvxPFoEnAOKYYi/nt0ilY/v
FAmROFQ6Nkk1Ct479AKK59yX9d3bQ10JFP471HkFc8DFtUCBQhxkiV2Q3yqkxxAE/Pu7ilFIVck+
qDufI2KCZuGiyhnFM8bkZal0P1419DvUglPt2xO6RIpRt8QwAwIW34yHejto/9kt9eBl9WjW4pCv
WosNKICvkBA6OPD7SlKrOvidORQ59Kzv7pvKX++wjB9xHZ289JAVpnkUbWGHOapFn72kD17e/n1X
7hewJiZiYkRNPBFne0lPXdnr2iIO5ZTv7QYEiGyaF2+RDzrmQ3RDxXMz3iJuX7nAQWXzLhEGoyV8
HkpMLBPscLJbleIUOlm1+5oBI3n08t6+QXC4OhTlCODMhNt8idPlH6giBbCJtAMdyU+uU2CUBv5x
P5ri1k19LSTkvtqgaaiDUhI/e9dXqc8jdl6CTM5cd5ms1iejBsdZexWcTDsZn3W/Ge9F2i17X+bq
fpDQKN/+nNfOz6bTsvG48AM5p+UuQdK2HQpXh84rCHzdRMSoE9wCrl65gGDVbew3qIVgF84eJb0p
oY0UfnAoPQVQiF5wez/QAtw1FkcoRjy0ufEZr47IqmLW8edhOHuOnJqK0gRq99CWQ/4jT3r70ZgT
+UmtqXYn0En7+PY6Xts2cO5AnGAWBJjsbIaTMU8aSp8a39L6bmZdhmf3mFIOybX/4cZD+hwMxBYP
MtjpBp3EnFdookHiBX+NIkyNDVWq3SJSX1s/nM23BBi7Quhvp6PACavV6lQEuAL+O93m4lFHXeSw
VF32IXdn7e9jXBYN2iLW1WyTc7UbZD2XvAUneEDRUX5NCso7Tb2aLxLJpBsLeO1TQUCn2oDwoME6
nk4t65re11xPO3S2ah7dtqi/elibxDhZ3Brq2uniCYS9ynNIfnm2KwaUWxFDLRI0GzL3YUqz4cEp
61sopKujEF0Q2sIhJJU9nRDOR61VA0F/kHOaRM1kpT9qsRQ3dvj27pyFWRBXGUInbEfR6Syy1Wtk
9TCscA927a2PgxYEO6+fUhmKxpYvY4kQG2FOdevquPhapKo8urCSt7EvSF/l3C6DVqj+ODhW+z7X
Wn9Xu9V6Z6OcFb19hi/WccuK2RdcP5A/uJVP15EcJRdNqvVHv1y8JytA1adrpbyBD7mIBjcbBtoU
5MWgXkH1nY7iSkprxZz0R1EaBnU1lInaSKVml+FfVZUL3YvWeucm7TLxj0XT3tsJgrs3QsKLZ5xf
QTS60cR4gC7qxR5fkxqb2R8b7N/VTq3Y1oSNUXjPuepTtIvnRf+WtGM9xm3vVb/fXukra4AYKdkf
X5ZI55xbEDStuYhVH44g/9BxzHLdRKzRk8bOV6Z5P/iD2Dt65f5rF4Pm7YfKt28AFi6/NU3LAKQo
jxER+Xnpp82mXvR2Ux+Nug1+AUK0PxRJcsuO5TKYo6i2FbCo2SL2gQjO6cfOiFrapFvqo9WM/fug
Edau12X3BaSNFbpVmgdEb2ombqJ2/0O5Pi7gpgq6XWaDJHWnpiaR7JKPtLbKfdaV3o1luIxB+IFQ
W7ZYnVsKnZTTH2jJ0hh0J2mOKTxbhCkwrY8RGcAtPsVNywF38G2mffkOaWv3UZmpvAO/9ddBvMc7
vSEfNn09woPtMfpPyFv4a5/7adscx2Fcn51i8h+mPnNuHLwrn5xR/ljs/WEsnj9p6L03ahybY655
XdwPWvXUp1Yev721r60oQYdDW5xbf9N4OZ1MNqF1J1PZHAukv14nrUg+t43099bazHflPCTPTgBj
t7Nt+bFKJnk/kzbfeOKuTHXjIWz8MhDJECBOf8PYGmalZqc4Uq53kYpG//a74bTjl7fnem0YjjFy
2lvV+EKgAcknC+XFpTx6JSLnq9sFSBLdtNS+fAGIHP8gMEFD0i8+e3hyorXWz+ryWNRYroYQQo3n
clEONKy6XG7QrK8NhlgwG3LzfORuOF25stBHR62IENXK9D6BZNWeiMOCe9mu842zd231uBRofRAV
w8c/O3oC0L5sZdAcA7THLTV2keb3t2w3LuK4TeuF1gGkka08cg7r9IdOmNKuWsTh5uEfQqLxMCII
/D1fEfoaa3u5sfOcy6sdbS1qX5BOOcuMfLqAKvE9jGzS8ijwQdMgdQTGAiee+CQqlFXUPDIeUqB2
VnuPrTADnOPLFTOiSsoBtbI0HTx8nSrjmNgILYarou0HyQ3186iXhfOPyucJdMTYBV87Cu0PXS+d
+7mXYxYbRtfboEQQ2AztbhEPNE86PUwHmT9PNJPSCMoo1VrVrNaPvJmhHWEzJqgIlnr3zizpJyL9
UQReCBI+S+IeIc08LGYnt+NknJpDJ7uxA9udtUbcjuuk4kZ2ywd3sMzkzoKU+t3atPHCFDhZH+qT
9Ausk1NdHlDOA85aInrdhoHTyyn0Z701wqVLMzhgQnYJ125V/6zkLKoXOxXerpydblfYdMr2bx/b
K3sc5XH8dRHTYBHPtTntHm37NEMuteW6RCYfXQbPKypaatUtXOXVoQhygKojxwuU53Q3aCQYKZrr
7VGfcm8XtPBQnFE/NJV9iyfxJ0M4iU897iE6LAhiE3Ff4AJpHOpyHRjKIemOB2i89/NSujvRT7jo
WK3/0Glr8sufUuPVCUS/Mxvbfk2QT/je+oMRVc1sDshc5Mk93JfiGR23KqrzygunZiwJcNf0ESrL
9LAiH76zvcL6ByUN+/3b3+bKeaV7TzPKhK+E1ux2afznKXSRBgvqTco20RyL2MAoYtWOyBsLYcPA
Kb++Pdy17wO0n09DR91jP5wO15easShX57ozkbqDUzuHTefre000t+j1l3VaD0AaYnqwV7mLoKaf
jmWRua5O3w9oVxAEhBBrVREPYx28JutqDDu/acfm4HMjTmEbLP6dHqRKhmSoemx2TUrJqxSFF43e
JF7x1pC/BhSy24O5Gv1ucvJuit9enCvfAplk9AA2hRve9LO3oBGVN7dj3x/zxl/+pWtnuaE5o9vI
HaavT0nt3Qwe/lyPZ7uYSxpuAxxR2iLnuRxClH1du6V+TNMS6f1uzAAWcRWa62NSplYXt66j5XcF
q3Ln1angoyW+I9CYtzCRAxvLc7+CZWYnD4t0whlwVwAXw8n+QYqvOFR1p5bQdlPxTnPzJb/Ta1d9
WfFNKkOxUE3rXKdMKSugfBAqvapfuOjW16SoptdEeRM0tgF2v+VkLU0FzN5YEulpM/e3P3y0nUoB
v1q2n16acn5x52D+p7WSFXMQeEwfnJTaYtitjfxammX+3ctFur5KV8sL7mJRfKjBZ39VEpI3okP+
x24wx59uYrd51BYyf6qNJNd2/SSCn2vRullkzUmCZna9zL/7xBtkWCFQ86qKCjyKa4sP0PkHhO2d
1f6ZwEzi4dEN7ajnmfiR6lNNipUq8JqGSCqU6HM54wNRUpUK6QM7n9ogaysSoGT+aKGleq+DVChD
PCNYHND5gAH6DOYPsAWWCgnbHueL1fAGjIyqwE9Cn76yGWV9vz6PlTf9JvHzurDu6/HZ0zVU+V2n
kdNdIUU67Kd68aeoL6qBz9YMgQxnCH3ovKbCuOO1QSS3WjzUQvLcom3cDXKNcn6QRJxIImUrhln+
o1UzrR2u9Kp/cpKqWJ7R0m/6OzEhaR9Nel7yJAnbXyOSTd3kpZuC+i6dwVaC0OsSdhVq2lUEpbD8
7ksMDUKrMLx3ZSER8QGExfyNxR1Qm1/9bJc7hfGdR7tScW3n7hjxto1NNHVt1kaG3xbGrpr9vIsX
a3aqaJR19TiUltvEAqsBNHvNUft3zGHMY98hNBfh3cbMolQs9i+Ik1UVasLUxWO6Ss2PZv42hfXg
Dj83QkwatlNuTjsgQKUZiiyvUV0Bj/rkLYXK9qiyzWKfa0by0zFHd9wYSkqP+HiIDuuW4H+OoMuI
h5uvugyTP3v+nKN/BuuRGJANa8y4IWQNGvChaJXID8BBxlekpsvvhe8V/8yrdOaQcGMqd2/fPFdC
Q1Jj3k1EK+FAnDfxug3toxuTfuxhekVdkOaPorl521y5/KEi4GtP7Emt71zvDZVRwB6zvR4phjQ7
EsE1LtH+jFvP+B9Cjo2qBpx2ywnA+53e/Y1lrWpYK/3oc48/VQ3KVkExqPskQNP/7bXbAsyzG5S6
BhkJHTcoTedaeci3poPdzOvRNKvuoaRZEAtfn3eiLuefSK/DZVJO9+PtQa8sJUCSzV+LcH4DDJ3O
r22o5K9cbsdc19uXWgP7GlLTab4kivbN22NdibBBLRK2MUn65+csypUgZFBdrR+TpTd26B7ipSNn
Nf82FuBRcQVd5rGEZXLA3lM+GK4YuhsB5LUlpstNjsRbTqP57GEUaDbM1cQj5YxebFmDvvfT4X1u
F/86dVnsgYjdKlf9gSWffVWqRahRUCXgaTwXa/B4F8dq0NUR1yOBaw2vJNc67hleuK5VryJQatrz
ajgZ+uH+mqxhBhPrX801DRXOrNeHkWvvX7scau3GalweVmCQG34IVOKmkXAWQ80dxrQQoNcjrGFQ
rIOzPGB9ws3w9me/jEYg82yT5xRtGMizUpLyvTJJEn86DljRR7ZNk71pqjps2dNxm/JwvT3elWkx
HnE0yldb4/PsI+sFBOCeutxRFzyrXWqluxwPxxs3HcX9i/PKvBDZo0iGygg76uzooNmpaBb3x5YW
OfbBbmc8bU4+ZWRVaJZHaeIGSTgadfZkySAfngozTR5Gb8lRy3CFM8VOL7IqAiZctnHgjMuydxbD
PNrOMud7oKnex9quzE8D6rNerJftsIZOnguACcNoDnECPrQPrdlNXxGQ7zlBbUaTaimMRY8TvRNt
lAV288tNulYPZzn5xa5rtPSnEDP1usHy24+mp4QZaXobqH3neZoRtuO0tJGLE+kQFYvmL7sRl+7v
U5HoKTFUZdLVzVyAjEs94x4xGk7/6pWGfK3JeMk61WRZ+7pfBiCeeBy8q4gxFrxtgGbHpjaVP/wk
G76XZjoUu2nFQCqcc9sXh94OijIe6dioaCQ8q0Nn8d3XDqOvIhorQJzHRGmU+kSZ+UU488syeJ2Y
pz4XwdqbH5Q9QHXQCnf8Z0kDU7sb0rT7paox+5G0/dSEbp/0ABaWaiT4FJ2nhyAw0PL2tjQeInki
sYazmiaCpl6/yBacT0RvZCqjAp8T2OVTqx1Tw1afNPAwP6XhyHu7VUkS8gxP3xYCRXOfThgmTvWo
lfsgc/gEab8i8KZJXZ+QMw+QizbWMdB3KbsKjA04Zz2quwYj1oWiORnEKGYvluAXf4nSzIYQV2P7
Q11vy6qKuv21VoupwtxOPJY1s8tXQomp3+lzoz62mWv9YD91ZtzAQVRRgKp+H7nWSq5soJyehG7u
FSAjE0fdAmNeOehc65t0G+wzCKRnBw9xRUekyTQfZ7G0cWWlckcgVtwTgywPxVSIG/fX5W3ubBis
DVrG7UoyeHoA9b6eLWkynmm0w2ei7hLXAmUQDuska24htLiyDRSL375fLjsQGwwSyUvktuhinkM8
EXQskDpi2AKyZDiqxts7PQEw23cNrRFCezlMImow0bwx8pUJ/zElhpmy1Wjts2CEWNudaBDLIxSx
MurTbIlTqlQHUta8C5M5aWI9y0DKvD3haxfqRrsxoBax38/12HqvlAY+TQxbdwYTbpNI78ZbnIor
u8elcLBhxGkyXVQV56Jag8L0x2NtiewRzkf/Ym2VprxSZQyA/Bbz88qsqJNuruxY0kICOMvq9dWX
RlpkEwyV3Hm3SqlVYeaL9q+L95RtwJuAvgFSxNRONylV9HlurXw6rhgiH1drA7zYyy1Bsz+qhadh
BsOwJUxklikAnyPfO9/rh6FJpyPmEIsVBfBQ3iENafchmpZej0mPvRx9beq/603dk8UsJgHlmssq
CTWvdL8NpSe+srnsKbS1rod2oVL7s1GRIkWrg45TuJLh1pGtN97mFrbmv0zRp8PB7rvge212ebbD
8GUtYzlqVBoGochvazlJEebYcuSxGEDNU4Sc+mlXehLLkjHv1l/An5LnxK78Z6kX46+pXMW/9tQV
ezZiN4SwtjO1T2fZlmGSZUEZ+zoCz6E5rTjUET5MAbYllFoiUpIJ7xbofbfoz1dOPJ8PpMsfUhhR
8uk37DAmG8pUH49Wvvg7P7P1f9rAQsyqyfLDkJrmDmWS6t/a7v0Pbx+9y/Ac2BYIeuLHDX93Lla5
FNiGNa09HpdUdu9S5Q2Pqm6dp9xJb5GGr1wuAFcgd9Owpvdy3trER6twg3UZj5Qu3HxvEhW/2IjR
v6CcGlBMDpotU75V/bw2QciKgLpZW2AoZ72EvLBkIYQ2HhEtnJZQ6K14Wk0k8rTEMe/eXsxrERvJ
ByVWyOXUTOzzs5j0Ja1yAgnfap0lWnxhhzMdlWhyKy3CKUa1IcY9Q5jrSbeX86i/H9VSPE1kZZGZ
68FedHN3X0yZ/p1yoUZ9q6ye8dpY7r3CDH7a5ZQ8dYWev3huWj1yPoyHrrWrG+/en8D87LAHQfD/
Fwpwu/P63khXIvNLez4mzaD/NHNn5XRqjZtHRiPtxx4awI/MHofXsl3XSGJciyWe/2sruVDmaRAY
CzM76PXQ3OLkJ3PSai9M8Cf8gTnR1O4W4XYPcjWa5zHTtI/9OIh3o5GOn1HhLH9lrtebodFrn92M
6ghZvlE1e1VDpvzrh4dzu7XQNjlD0pSzc+d7S1raayGPjYZIcRZsHquBecuv6vLh2eDcgHg22DiN
pO3P/1O5Ttxp1K3KL45lNe9p8LcwG+TwORkd89DQhrgxqctzhjQZrSZQ3cCGEG44G64uWwfAfX6c
RLpwBS77XBctoN+yDHNhfAI9cAuKciUJ5anD1GCrzUI4Om+cJAWmX43rlTTLqR4R1HZJF0oq0SqG
yrEWe5M6wI8ukdXvLkloZ9moW3/1V8LcyKwl/Cm8K7VpR7Nk+msPPDhCgOihfdOO35SiT9fDL4AT
UkAf8SqcqeNAyNrKrLeCtstVPx3lrLltlBhP6Yqjz0Pj302VpnLSr6Q4mqQKYN+meS+Dqbpx41yS
/5icQUMdeAAfnXDxdHKF1mVz72bjcZqQ/S06oxehNQE2d+20xuc4l4cVheC4oWEXq0bLHvXJcKN5
1se7QZ+cYxkUwXvRZuWNX3Z5724/jJwcQNQfPsjpD+urOsMjKxmPZZ5m+z5QJZB70wmp3U27t6/d
y0CLocA/gZahBIC/0+lQnrZUK/rk47Hh4QYvQoPGoGx9Y0KXmqfbUtMo/gPu3Q7X6TB1bZlDUhM/
2uSbMdVX8aWm3/mczUuDOESOvK8Ixh0dEZOu2pzvtEEun/rBLe7AunU3fs619TU32TN+yVYk2P78
P5fKkGgIptQGOSuGS0doaPN7TCX7/YKC9o3n4Nr6Aolif7HKm8jq6VB9T9KfqJIDNFiYtdvGEHnN
kt/4ipe3JAQJoLA0KbdY5Lx4Z/p5XwljhOdsLP393JTfaO4IjPbadt8N63CjiHNruLPzmiy4oqeS
JMutc/s7JJsJwcjqGfe6/MmQ8y09kUutMBJJIBrUpyjyEtCcjTfjBjy0XjAdoeIgmYJ7YBN6qVnd
t0Obfhb1sFDwSBfvbpBu/TgtXn0sEAuI9HGablHuruwdsOLUSTdN50t9V6/v4aSsznRceizgtXJ9
RFu33rkqVfHbR/Pa/bTB0smjgfRB0tr21n+26dgHczP6YjwKrfM+5sqY13Ah2Z5Crx/dFBRD4T3M
utocFCZVfYbEO39GlQQZ0sKilhQtrdZUO0VEPocDrY3+xj64gkriw3BLUWWj5g+z4PQX1pW3WNNK
9dBNHIAX3boeqHzYUa8q63MHEfChsjrAZ6XR3xlG0EfObKw3ovArJwwXLjgoOiVyGEJnh1n5/eSk
czcf63Kt6cBgRORObnt4+2NcHYXWCcxOerbwDk9n6jaVKtC/n48p8glx2c/NnbOI4sY5vrK5QEVT
hUe3AP7duTcNJg9lLchJj06J/qqV5N9s1XuxQ8vrRqBzZT6MRJiNbhRsuXNpRuEl+NLTODxiWugd
tcmv4s4ng3x71TxW5TQW9kmvyZD4C6i184sWLVSJwEIxHldbBXf9Yhsx5Ih211tqxZ4j0/ajsd66
DLdPcT4orHYWkTyC+sFZzDJSps/bnFxJAwu1HyaV3tGsbONsUfLBkpX7SqlRRBKc8Y3pXn4+eEmo
XgAW4Za6kPIEd9fl0LXwn9eWD2OLWltnNl9xIclu8BC2c3UyRa5CBkFTkymi9392ITatUqqsTAfP
in7+huQ/ZS2/QlXGLAftIwKSfqhMH1peQ936NR20Ln77w17MFJrvlvECSATBcNE26DSKqLDIu+PQ
FX7YF9Ya9+ZgRTmR9Y1FvdipDGVueAlE7TffprO5Cl0LYJEn3XEMZBkli2dEq8R//a8nRM8JaR5k
pKAW/3F1+c9dK+nWykCrs6Onj+4e8tyrh136bkyTj28PdAlYoXrGNyPN3VqxKF+e3iRzhfuUsHOk
3QvgQ9jQpl6LV9qC9kGzqKaOMF0tKaFzuyd7ZfnqOVCd+lwktv0hSKTtblCC3AuFNw6kXJmp/nGa
WW1kzIar12yQybh/+zdfHONtW9OuBWHDQYaldfqTCyw/MzvxtQcxFNXv0lix4XUbNzum9iifMTfM
3KjVu/mGM8vlJqOSCriWQ8zQNKxPh3UDiThJk2TH0nJqtJI4r21W4x3bpOX7t2dIg+7sSG1dTzhT
1B+4gDfE1+lgi0io4tirhdhvXv7I4F28rPVCMm4mDubsQWmU+b1aVfIgoE/NEZDbtfo6zGv3agy9
qb1YKOvY76csyQ5FplVtqJvKrWPHrhyJDo7WWdT1Ai2IckQ/R7RVdW8MRaEPv5G/FM/SyYFC6BXU
wzDXlAK1WCErBk5iyB16QF6CAXJR5Xq8tnPrPo5BY2ygjZ6UzBN2WzyMOKK+JL3n1VExNwK8BCZD
0x7fHP6XHU2vmvKw0drHQA3qc0BsbcRa54p/h9lUr/YAajkyRjKfYVTY9wXCWFA+6u31e93Omn5I
K1RQOBG53UdeljhlOBtTNkWp6ZZONBRTcy+FLnBpSrqYg2P9rOy82tQ9iv5RmGViRklZtSKCIOQs
CDDiw7afYWrhtbNmIFiqZfYfJNibn/RjAmefuLLNSG7hsUXloBxxX6waSJWMvsG72svouBF+dEPc
Oav77OCIPt4H9jqukWODp9i52ZR/8RtsUe6BZbv6XhllizPoMI31qz3l7bADDpd81vQJnCIscVyY
7NUY9VivsqmNGlTrMsygpfNTLL7JCYN8hYBCaedG6A9N0/FEm+mvEmIBBlf4vCDrpa14vIpqlN/K
qhrSeA4GfITU4mhfrKrw9+Y6GF+70qrlXuGX/Kz3WqXty6wqP+DCN+xV5vj7QlV6GkvkaN+z0vZ3
IxvMh27qvIMZyGCHTVT/EkhZfyJftvfBkFcv9biAsfc8uGhtzc9DPOazcs15iNDfY+9AskH2X9m/
2065B73Ql50DGytMlrb+3LNJij1u8pTNGrOevtWmm657zZe+pIybpV+qdMx/UeZdgtDMueHiuvV6
mNhTW0YuEutApFLfWiJl9qmNmW0FarujVdPEZj34FR6VljuEhTT7391WrIIyPP7bcsKnmCJS8231
0/QLfdiG/7iAerSzGiGyUJvz4v0Q9PNuGdbuG41V84eNIeM3Fgym87quzgcrz/x6V5iNBCNbVlYV
g1DK3SjtDPs4r3kSRJkwzTtDJVCkHdEvNR9LKhHaQ0CDG8uGMX9pKbWAjCvAMoetD3urG1R773qt
Xu4qfAt+VEG7ffYG61MIDf3k06zTOr51AyI/Kn2/VgcBZw7E06T3PzS3K7/0azA2MekfCYvS6H7d
WVAx35djVvZhp8APRV0vBvq6a14tUW4s23ov45QfamAXZuTXfvIrKzJj3K1ruiYRUc/8yeA2qTDr
FfO7RLPrb87U9fUellTyIcvW2o8ScIvBuxbE8Lsg6dTRrCxDhiloLRNzrWBxwzrAez70nVyxD9LK
OpJYopwxiKR4kn2hrRCe5cIRtxsQTZ09F5/TBZnKqELWrXggpx2yPAQrjcqCoyx713IIMbMyyulQ
mIOb3+faYr72PvL00Via4y/sJrfMxUoR8kl6gqL9wJQCqp/KNZ6N1ks/9JU+6fcrnep3g5tVXIcJ
qgZhM1XTe1sJJeOK6QThMKjBjjol/HDJUznvW/KkNHS63O92S+4g1t7CPgmbQrbLzhuttQtHufBo
psJPzNAHtu3ulFHkyGmPg28jDZQaM5CvvOUATFy8oR/0ACBhYicfZZsXZphPwIKideFujfS18ptd
Ulkgj9McNbUqLQw7CjTX+ZnYuf+h4wEQT/Ocz78km+fFXrUVEWSHXl0krLx/V7TKqGnPZMs7vfca
vuZouR+Kdh67GBWQYop8VyvVndmDnI095YnpqS1RnnkacwXEXBMGjy6Q+PZdUBv1V2m0qxvnWdt+
GzUTUDr1AJQRehCDQzhiEQLNBuY3dAoxlDGlTFWBhMjbkXZ+7x3twhLpbuRmjh20eVIu9c62Ig9T
v6/9JtUdGqhqvHfbrdOjB5UswInW5efWX5cHCwu1Oh6pmL4DbW9X2B9Qc3lolKkXYaPb3VdXrM0h
45zTX8e+owy1tFG4jpTIbEWA5Tjpk5mIZ9tPTT3UR0+/0xURR5RKsl4wiNJ6aeqGz5KWbTrGyLKW
bgjGcHzt2sKa9oTY5hBy7pzfvNz/R9l59daRZFv6rzTqPXvSm4vb/ZDmOHorki8JkSLTu4h0kb9+
vlO3Z6ZLVaiaRgECVJR4xDQRsdde+1v9LTruZh8MVh0RcmmWH9isSrGbUuTSG3sKeg4wQTlmcVCn
vMnC97YuFrqUX0Y1u3xRW/3+HKaLI6CYtnphp8X3dOlPHs1cxxkrLcaa3/n7svTIpfPUqn15qeJ/
myX/7WCFGuyCE9mLYaUzWn+dlwA0d0tKjNFetZQ954yb6RMenl7uyB7qnAjw4egcGCLzaKfNg+4l
xCq2IhEc69+Eo1f3xWQvX4YmaWtvGDNUZBUahgRvBBswsJR/n8y6+2AMo8zDsgUmEI6DWe0ak42O
a5dZbmI4uWoTs+nKIi6NnpiGYLA1K9Shb+H47df1xtazQiUoEqlxsAJQWbFTD2JPbodicaRDMYQz
KogNb6KHqW1s1Y3mWhMNfqvxPuRWBi8lc4Bv3bINbmxgSWh3I0MKjwSHYZxqeigZuT4sjEQCf08C
Qi12vTVXRVhpGS7ZulTk605bk2oRuRHWGNNibG7XISvNaCvwF5tyUHY0kZggKeQAtUdubwHUqh1h
ORCQeu/FMomjx6JTlncCe0wVDxwAQXva2rbGjTOkNK7dsseVDNngmgERNjUSp1gE+94YsHrktByj
LR2AERQDK7qz+HMb5nIIbnUIoi/jGGhPTi2dIew1aayYgmyzDDXD7b8mobnfdOnXFlZgd7ksHIOL
u8pRI2ZKB7NeB0r7blSmfmNYjbHE1jqpNAI3s124YqseTGXC75CThQ84GPvNjGmbZV/VLIzHbdKr
d00v/CCxBFGD4eiL7stFWrXCjlqwDoVX6SrE1kziQl7P1meBR6dmNStUEbbpNGQRccL9Bd5a1STE
yvhW3DoUJdEyWTzgVmecj3c1S3EsmyJdAQfUSGmzMquXdja6B02JKYu8+gyrzDpDe2+yGi9OPafu
QaaefG9K13tVbC9TWOC4sJnNke0QTcIhnbzIlehDwFUuk4poYCij/rR85rPomsNC4+yLQZKahzcd
Z/MgioAAEUcFIw1zrL0PWrOohAQEvsemF20feU1GxzpY2o5B18aCw270nU1BVYviJmDsQFQ4cau6
S8p13k70WaCzQPtrLufcMl58TZngkLfZOepqGL3IqUftsdXXgeiDcak/mnQhOrtj4ev2Qi3+vTNK
3Yr6umX7S0dvdKKlJOPiUIM8u7Mnc7KiSVb5izN2yxgSttCLsIIfeMIwU36005Z7cQG35LXM/flC
OCWuH2er3CL0mEp1btt5IedgTXunCjNIrm++tJq7FQOzFq4r7cNImtkAqNrjYF4qpTWxQ4ShcUCC
1aLSMVc7tn1ZmntXX9v3zgNhAhYhbT711lrP9unOre6G1Ob1z+U2ykhnYPBtRXV4VHkz+W814Whf
XduORWSkABnx7+IBibCRMc3h8WAWwIcK51nMgfdqjl49HPJ0oQBlZMDZEruu5LUsfeXD1mXTjNxs
k+9MRACh8MYgZ24LX9mtp3wNk9fcO124EAbwaGZFqWGMLsv7eiIpN7TnsicEEmngEZ3d+jEBOEHU
Nr3MSbxcMRmOJh78FZrld9rruRwEa2OcCWO0Ob2fSl7HG0s7R9c49RlrrZ5m4zNKqHFlC1HfLk0X
lOFiewMRU0W2xe3Ur4e0Hvvvnl3O5xxr507QNKWeEPZfTdf+YalKNx6jLpUxEtdPpWrXzPNWuLN1
QkDIomx2JgJzVzb3dKw4wDtGRphh6hMEX9nDfmDa+qbujWxXbSqI9LU07uhU+JHMeytxpLFxjBuX
U2kXYp/p0ER9nTI33Aax7gZUgeTXUvt/faz/lX12t/8jU8l//je//0CIIs4uH3/67T+vig/Rye5r
/O/zX/u/f+y3f+mfN/1n+zCKz8/x6nv/85/8zV/k+//r8+Pv4/ff/CbhCR3V3fQp1P2nnOrx1w/h
X3r+k/+/X/zb56/f5VH1n//45aND3Dp/t6zo2l/+9aXjj3/8gljxb6rD+fv/64vX3xv+3nPxObbf
m9/9jc/vcvzHL/T7/o4Yi6+Qd4w28NnisXz+z1fMv2NkpQ8Az5XW9Jlt3nZizPlE6++4zejdISjB
/ge3/svfZDedv+T//dxxwhXPGLZ37t76v/yfn/w39+j/3bO/tVNz24EBkv/45aeODxIcTJ4zSZpu
G56Gn6Eykx2MWTVM3SlYc/E8lfbD0pR1JCF2h6RftF//dmH+9fH//nE/aX7nj0No4uXTwQqekzV+
K8b4BXv1SpDlSa9syM6rah88p9o+/vxTfu5Knj8GXxZCO12D8zX6SWCaW89vKm3KTkNgPjKfwFyH
NTwxTrlrbfmUToGKtKykqdDWgkmGIUusGRGiWsu/aKT8JLCd/yFnGgWxmmiD56bvb39es/MWfayN
6lQP23JpDnN+K8mLIiUPwyu+f+tMn1biL6TI391UdE6sgyYuDosgmp/nuR05LcY4LgEAL1e/lb1N
xoJv1YntL8zG8Vwd//x6/+6uOmTMnXl5+B1g2P1MHR0mJiRU37nHQeVZAk04j530LxMmf1INMVLw
OtB24JXAMMIvv72WQ6n5syZLMLN18J7XBFX4Dds2zsz8P1Om+SScg6zDvA7nue6fmTnm4nRO17tk
WTayipxGb+PZTIO/+JTf/zx8CgQg6HnnptDPCDzSFLTaFtZ4ol8zvbhtU9zoxbzE52Tp/Z/foD/6
KJRerC/n7GVWlt9eulqRt2Zujjx11PhXYEc5/jgzZr+p+Svb6s+tw18vHmwZYldBxGJN+emzTL/q
LGpxedLOwqBq5z6pKXyP5GcSPzNO9gV4JfOZec7tQ+jVfInAaO7+/Of9/QNJQifPMf5kRpXo2fz2
59VF5dWKCfGT1VrTpRbo2X5TWCX//FN+/5qdkQks32cahkW0wW8/peytrjTyTp4oAMewmP02rAp5
Fq/6NGnL6u7PP+4PbiKTDzTAuId0ZX+Os5q2KZumlqeSOdbqHcV3erVnu8SqTsnw9J9/FvsRw15E
tyM1/nQBDdKgJ3Yf+EMIQojzFImpahGwzfmvYtP/4F7RnaEBS8yARYir9duruBX66hS1Jk9AAhRD
OnIlErcZjf+M1HB+LNl7sThz5bhbPw8h2aotLOU1vG2URkcamNSv6HEvEp3gL54+utN/8EOBcAwA
IPF2w0o7f/3fuk5wNHOkY78/9HVO9R4ZQ2VuTwRUlP2VnJWz3Eyr04rnpZcrwxqDIqEiNMcq15dw
1WUtjNAdM8/Yd4bLzKwl1lw/VMweFEgPpit2qRgprrrFc98bZ3KG+1T0o3rz0qLXrntyiJ1o4ww3
JsHqeS8EAUxQYPGePaya03XxNvKOhhOsgzoaytKpd6oUIr0JzGxsL+eFwSXAB2ndvetFGUzJoAqm
Wyih9Ix6EoN4lPZibZJqGpr6lJJx/2RTy3pEhlfbkJhOlr/129KiHuX1+k6jcbpvG02KKPUNpX/h
5UQE8VBptST1Sc+4KSXR7mGWMYWLV4vr9WJ0vTc/kemhF3sfqrWUCR0DYC+mVwNd4JnRcCRbrazk
o7PYfX8UtG6ZtHWb4XmwmXw+dFaxuYeWwc7+0pWerI5garpmj9Uwf8ixI6XHFF53fzCWVgsODi3e
LVprvBkXZTpXNroDUKBuzxTiqt4nI/PmcFoAcB4K8lTwYTiVHSQ2v2q7tfPWWwKd9eCykSpb9npn
oii6q2BwlSHQAveEs7QftRWM2idjt72RSGgH35hLbMyLCg+uDPGX4rsfW21VEQPZWhEXbgoTdVKG
VofOzLzao9P6YDAYa+sADqRLYMQQth0zXFNRoVXY3tjtWi2jiu/0dKuiulOQDKJmq9PtUDLAne9d
ziUTpizw3WFfrBhZoRYycGsz4K8ivwk2O/TJOqC4pq3ZP7VaM3JactKtOJIcylRLO5kEW2+M4IPO
t5RBjnuKyPGjkwaql2FUQYojADZKKOfORgers2U9bvyZNCFxBpEyx5tXRHOgjVrk+GXmHZU9k29j
ZkQihqktMj+hU+VzF1cB9cLb1vwZD4yHqpeOtdjpiI/NRa4ccekVYhXvZj/r30Y6DTR06NHosZWN
8w0MwXzba1Yz5Iz7FkP1iT2i4gEuvbG5ngxZogkTqd7txOp2D24Gs/xqYQkpfwx2ZsjPsu2a7gjg
KNt2htbV3allts8+KSgW35q6HLBtC1svEU65PyGdpNl6MjFsEXIuFvoc15rQ7eXZXuzUv3AaWcsj
ExLb99Sat3XXm0Nu7PGAZ+m+HqW77loDvZzn2y6MS7gri7qZBXEToRKDGG5zQCmGvhvctjW0eAI7
395Nq9lUT7ZGAN9FWenGdgDVek57tNGAiYhxYYUEfghEtrS7kLm8zb1WeFODkyUXU2Oia+bWUq6D
c6YBVjfdo6eWrqCBN6qZt6DwR+gqY0Vw3KkVU3Cqhk76j6ntZMUYGsV2XgvWTE5HuYL/ia1ay3sG
rFQ2x95ar9mFba/yGdMl0fWqGrQsbLa+QwFdN0dnrHwp0XZRpWQ8SppOsTXiw3wY+lFvn1XuWlem
VzjbsUHqXo5zsfWHwEtpGQKDmdL9pGugO2pavUtE66fwLU71kyN+FM5a1qFLhBQD7+4SiJiBuCaL
bDGNRrxVY5NerqLJ4GnabtWchtrXcuSfHM8kY/ONF9Vj54izitesDI+1jR8u41T1KFjt7IeGZyiD
1L4td9CkUk+FDNd7/j14x3WKZqF0drQFRTSZmUY3Y0bKnSWqJq1urkZIt+YB0Jd0dtoQdFYIHby2
H7AWQGKiQDATrYKKvkeTtD5R25npqCYl2z36uL/sp2qU1j5lrO2r84ugYeGjkxXPtQryi7J23Rqo
gzbrJ85q7VHai9fvMHw4Hs8B9WWCoW8xrr3RrqYkrwLyAgz0gqf6THyPe1s9Gl565QQowxKnWB7q
y3iYfNSECNf9E52COuzsLEh4Xc+zkcV1Pc73U94fsxqmeqVhtwWPTwI5NsVKdAlbf7kTQ5tsxfBs
6JN26Wvp0WobdOHZ/WFkKrvBcYdindfpFWGo2suwkh6slYXGGstaSKRgf3AcIRhlLZ5LrQnicnPb
jWFtriXtubT64nXMePHdN9VuL5Y/Hqigm5LT2VQ/lFNdQttZ1EmzuzqBigHqwb0r2va1qYfvxAjU
V5pDxEzsaNaPqrTdr4y4dZXr97Qlpkuys4NLDGNrxKM3h5porhDuaGauxUs1IApZ01pHWk6fqvWc
B29Y/LAtvL09W/u18rl9gfw2uDT3vCmZ4IPEXg89yEnXw0iLNsnPncHJz+icNtWpJJlFcng4bFmR
hk1r8Z6ARWoF50w3W27Ngm4C842XgOzncCWE+wsAHH/AxpNXem6St6b+1mFv/mwGewm1wcRh0yLS
KvMjW4yLuRTm7Uyf3YB/s3XgGiojtFJ1pMfloMw5yTauW2JMUF4DX3rHgWhTRntlVDsN/jK5xM44
ZmFG0xtVtO2OG0MJF5mva31M/mIPjUUuTWQq+0IyAIVo9iu0aXCGyGq52fjaI+ahcRgxodvYw9Fx
yfSuieG1nCUWnI1i1p+9BdLxavW28sBARSxnPi2rzIsOaMyxmbTtnimoMpzpt0aG6ugTTtAxMreh
nWhfKGtbn/tGG3eMM57FZpYedunx6KfNGnOGJ0UL1CvNTlF9pY4oEl8bE/y4yytvTHeZpbPzlAYS
NKzhfaj5LOXqldd+uujRFIfz2r/AxGl/uO1KFwJ5b060zXwAeDHuZ12zyfCZ229c4OJd9hty7lbv
dAvqiLMs9mPdQDFkVOyiOXd+m0Ubv2mayTWb1HBcFdbljK5si2VcDSChmDasmGfFl7s2s/E9XboN
UZt/FK3cQbc+2yqg29QZbdhMA4NvtjAjpxPlhaHsxO18GeFCyHcdukm0rgY7Fz4cxo6L7CyDuLsU
yZURBSWvyja9rv0JAFdVN7e6sF6LycuinAAHHgYr3zFcxjNT+rW6JToObwRT7GPY5tvRQy3mLNF1
78CRmRlrl5OUSxrJdPs+Itq81cr4pq1MBW++ye7irf2ABcY9jnrw7M/2scvKd0o7P9ZT+BLIlTcy
1zsgf8FxzUcjnFaLI2ztOOFor0fDTu+afH3NBoHJfRDBE8Dp4pCt5rZzcl+Fk5UF7Gru10wh6oVW
PtyttBWI1hhugmHlbjM6mli2uuQlTqxqSzJfvLa+MYW6Ejaop7ZPiNXdmDxaGWDS1q/ed06sgifa
DVk4FN0USxtOvuectiF7mDcrPdA82fAQlPs0JRrOnq+dwhVvy6bZP3JaRIuutv0aFFe0kg6BW2wx
Q6BJh5Ty1kt8PQhc0eC66nuuGBmex96N8Lg9u3371XHytJzqqiutO2u2rua839V1f+dPqbufStHf
nkHcr0Peid2I+4Ve4gY1s6r0pJizgAnaCcZPa8dBo38fB+1R6zLtiOHm+9Rk/otp1/OFXW63FSy1
Sydz7qSi4tCH6egRxHNYPNZas/TkHmcfycYBETA0pHx5ZTebczlN3s2aSlp+ZgMlRiA/7T0j11gL
OIExl1UzRbhysmgyERuEOvCOFyDftO4x63RrIJ9H0r519ZueMxFtjqY6sC1UMQmFB7H6MfBfTgna
pr41ln+19NoUNbTPHrMxs37oaT3FVd9uGBiDGSNElVr4KGm+jvJ1qeUFppyeW1KsJ90Gr8lQ/pps
daZ/NibU4oj5/+VAUK1iNn2qxX3aeg95Ke4nZ9zCcasBD3W5u3KYGxiYPwPqNKcScdDLuuOmdE7M
rnnsZPPCguWfVN9MkbGtX52jH4wJHlI6uPJBZZr1iCxoHN1i5qf3KSe23QQnvlzl8NQNgxeWbunf
MPoYXPG2MVlW1AHpkEVxp9muJkMx0t/gVKFpt6uta9ezRt8Tr92tj2uNZc7W71TWvWDU8kN+tMQd
y2xn+pzvTGBnB/gDbSSEf8GR7h1Gp4URi2bZISut22nZbgYtfawC+zkQ9UPG0Mo3vGDLsg8WsX6w
nl03ujbs3DJXFwrPo8DnuHlXnpn/2ovcd6tmPOMdJddbtFkW+2bZXurQ0ShJzIXZvVonBmh+mNNi
t0BO3DuZLHlHkaPb3VzpIXbbH8yZH1xrfPMaz3pFF6zoLMHvMJ1pvuxznSesJevupgHRxEHEV0lV
rJjnh356GzbcSwHzazHXND9mZJJ8EP+qRxijssO0LR8ps68XQ+o2BZu2I94mQ2mxbo8PecNxr82Z
LK/a9l65/V2p5YdSzBNOE/q7jrSOi6EzZDss14MnH9thvLSy+abMxy7c7F4+FWArbqAgaTGAlQcS
1VixYCQwrAvkoNL1fRUUj+iBHEZ6wz8x41omktwmjGkVcMZ9JbZir9dyV07lKydenyU0MA89h8qo
9qzuQMr4wJE905J59K4ckxMw5uX8U8xuRVO2DaJNFPmDciuAaB5d3g/4lx6HPOIOFGQ4ngEciO+V
NPqXapXR3DY6RLtmec+m0rkoSYyzomzQ6/2cpt6+dhU7UjpnXCy6TDfTSDFITb2EhTt2VyMgrnCU
4+vK8WhfeNbLsrW7YnJnaAieHi+tkSdKurvaNN6CpuoxpNfefsAdRyUfmnr9mqYtH++Hc1reVYV3
W5CqwdBh+eLU81Vl6SSQtHFVV49pthFYMCycYdfuNJucPhg8cE+Fqc9hDahhb67Axp2x+QYV2Nu7
AbDceqkDiBmcMy0d08WSU11VgbDacNYo8aWdX/qleSRx6IXlnkKO8qIzLhBXnKhaBoxbwXahm5oK
mTkNIoLqbzJHJ6fIOGKfcMa4XeUR2O2QpK7/PreyeTj3OWoS55s71p0LQxPx5lXfRAkKJMif8cJ8
SQxPlOztkeOVfnKBb7GKZVzX0mijVbZNhHd2v9oWU4BLI8rEK7w5xQYACi6k+FJXne4dV92Sr41c
01hbekT38VbvKhBidnWw1bDc00fEEc/cqn7pd03+WmTrs29Py201gDHDYoxPzToTPWq9vpTO0rzY
zbjH5LirMtO6US5pre5GI1dWe9NYq50KiNimduK8Ycw57gzkuyuFPHU9CKQGpzUOmWhBe8+vstjE
ySKaC5Il0Z5DwQB8H7i9h/DmpqTZls2HBex8yvOPQueEN2fsVd4qCE2FA+ERTGGA52SzKejgkBfX
mZxZhjHWvQpmCL7Rm2oc+o9Aq8QuG4vlO4mC4AJ9d45o8eZp6GWdBb/JcZpd68451itheJeuMva2
nN8sjFPwXYyv1F6Xz5Rn4yCcin+B5maxspfs4BbYPILBAcKJ0rEjaXxvjYO1KzuFXKcg9n4QIdXk
B6QXBnHcZo4xNNnhYqbmW2HWY2zp3VNeULU7m9P7BHUpNiCzu1yVdyVKUb+5LEGATNrrzFAbw5Ca
/jHxGB9Yj57nrJafJv64RMM/hwltACCHQPBSW2rfAR0/Nr4jnx0XaqmtFj0E7yYjzCtcnVzfA5nr
926ue3dmwSnLVUrGhl81l5SgRHsv/AJUr42wMM8hvf033vuXus+++rJ7hVWDa2cdmvWxFRVLlm7v
Kl+/94peneaxYXXM3j2cvrdra1TJqDfHHI5q2TQJ+0sRNSL9KprlKIyxV1Gb1dsNzfXuUsxedgm8
Hxt0XoFdGhvTOnSlaz9iXAviWaaXNg36ndTKKdKcYTgNttjC2u2fhJ91FL1TgPEozR6g5OGQGayK
s8SE9T+kRXP2bmmg23RUeY9srS7VwsYxswskxucgqxIYWLd133XfLDGbt9DbB7ip26UQU32JB348
4ULbucY8xFB9RaLmxo0BEaS3qzOa18oWaeK1nGnxsLH6VfJlFco7ZZ73Oel1uQNkxwY1V9wdrdxt
QcdWDnjYDgArsFOXYRqkfrwIl0Gj5UpsY3ZNxeHdeEHpnI/B9qkcA7yYJd3kIFQlbs3CU5zhMZoO
cVEUb/5csf861kFb8u9LChm6p/K7GQj5yv2lvjdzPOOEu1iCYGDVW7vO4l/SAwWdeXmW7mSmzinV
h/7ETuTJiKcXvqMqDkQ4LryeFdQgTGUU4f5kdsfWL+TVWuWtjDLRaTuse3HDXtWxdlQ4/LLZe3WX
sU6MTs/InUn9tyrtQKm21cKF8Dihu5UeeX75TbnLx7hpOnSlpZLoJGvwY2rAnyREHpTXjrm95ZV2
31bKfmmqLk84lT655qAlDgXwbTZixQafsU/dqYnHbSbf1hguUrx3YZBbV5PAhmxWLh6noNjP3nS0
FyGiqcBLRDjlkpAWBh8GGxA/W7bxl6bhy+LAcqNV1XStcdluXbtTUVFDkNGnzSQeqPksNrtAfjtn
Soo2bY5D0W7X3WKA+qN7R3G1kXDAbMuDJIsFK5Lroy3RXu4D5wsL3r6lmAtbnDrubN9vS+1frWZ9
Q2LiihHYyRKfRQSGZOd8ZvayHWTGhMgS6BeFZuF7da1dvWnGXpPFYdzKaOjaLKHRXz5iV4RoRuWx
UpGPhrE3xnncYRM/jW2FB2QL1uLWc8msDa1B1w42qmjNiLeeR85gTz+CVrvbZq8JrdWyr+agOgaW
uIMzdQrgXMZBQXFcbzY8KA6ssWm2+fuc5S7KauCm16auOXfdknlRFaiQBffdXc01GkzrQroWxqJg
HnZrw8kFYyanIsDRWUgio5GFukxjt8DTFSxkIm+Z9jWb3f2Q66dNdc2tltqQdFxvJvivm9sl3Ezi
19ZUvyp1iQd4EVoERWKKCaTa9ts6d0labIc1s8f96jfzsQ20/mZT7TcCxkBKNDVxyzK7TxfrWCHI
R+MwqGtDSudgm7Sbtj6752O00BvY3zsTh9lZoruYGypkJP57MfdfpJY+I/8aO82z1mtesScnkPdz
yT3upuw4rL64mqw642TG7Aan19SpUjZIyTldSqzZppovtLy6mW27BPnQ52enrv2q7JH76izvgxaM
pyAoXrZZse9X2PX0IsGv70M/hV19N4/VetSt6eytm4rrBZH0YHYD6vpY9xBOV5KcIi9z3es+VXdu
4yazl/Mu5Kb8VsjRCu1OzNfrqDsslllaWByWiuDCGWS/KzSMaxwMwrFzh4vGLAsralyhka03SIn6
p/zscgu8/poqXp2CqmC39RYIqx2Hxk2fkTj9zYrmqbEP8yifYa+hNo3zqXUD0KCW86NXwY+mbK4c
X1y3A//T7BAgg25294NnURVoThhgoz9M1gCOZJ1shdXR0G6xrtt2lPer9ZA13IVxxVZQBNsH6Ju4
q4LTlNV7hgfaU9cxDmCt/hVo1fkJCBjfiPHYM6FYOuKl0llIpq5b95ilanyAkxOltrmdyzmDtST3
K+NRR8G4wFquRe4GgGdKyyXGyfrlGn6Bb37IOTlngzndK0mwLAQz1ugCo6DdIgu4urrWTLyJpQ/T
sKy2eIT8EzvOprmxCzeVs7OxMEIEUCOEXmAnNS2ZvTAK2hfyxFjyejIcjZi1kpW4maad6lNUZV6o
a2nm+nHoOooSFu3rNmjiKhir2Cw2/WI2fVWwdM/N3hz1Ld4Mvd2t2wBRRDdOTQ23Gs1DuCo0XW6M
Wsv7Ct7IwWG2dmeutATlpL9Q2gYHmzutQehnfsA8L00q9rryw+eQkgRzb16IzmrPIyaPQ21cpYN5
q6QWsxA1oWFX95KrR2PmhFISuZjgjaIsDn6OXtyau3JJ39rKu25b237i/VT80owHzVsB9UNM95xO
7vq5uxszbr7hyiY2l8DaK3d6EqocIpJm7h2NbgC13UfWZ/yIM4HVvX4xrEJg7B6miOP+ZwpsJqkG
yVxD2vyo5jFpCndjREmtdp6w76I50mNmktqlimr1/mCuBMybKI345TC9Q30/DpZ55reamR2ieNE6
DYKjRo4xCPjeYkw4T2EMSu3T6XP0T216BZJ+YlL8qpuGIYFGtkQuFXOcMyARiwmte/KVtWe6En1t
FsD7eSx4VHr1LCqRfW2GMe8af+52vP3XWyOTsipOJrmd2IOhrjsujkmikoekDNSVC9zbTfsH02Rb
qpyZ6A8oBweu0kO+6i+2bLpk1lFbYGg3VgxW5C5rlscBM+o95rLiNff4dp271dSEiB7aWg6v8wze
WCy2dSpsbMBESl0AgRHYEDtvz54gHs2UIY5utc9FadAwm34epGDwZ2ID7jCu0oC/KTatfrBcU1wu
9ZIfLfi+dzZ9SUrg2p15fXqlRfyjvrHcOjucp9URE1eVYILHQrGw1jADP3mHwe9lumeuy98A8C/L
j0p3c8rPRvWkf57FT26dE6CfijFWTn7y+obdPnWdyDFFGRWWi7rUz5aXsBXKOVQM5L/h37Uvl2ax
rrRylM3etpCIXCe3DzZEVtqpmSsvNYGlJFx0p9iBc9chU3t0WwVNDKeFjIXcdV3pgExGrQKvBVsk
kgu5N4R9MRWho6wmXl+bcVEX6UXb6vZlajP8jaJl8vM7NErahCfWw3qdes1O6aVzNaWr5UdOReMZ
4Vbt4Amq6wE3w9u0tOwfq9C75xywzUuPn/Eqpy+EESDrp4McaQaFY2uUSTq5OrbVoT2gnADFK+Wq
f3fk8jFpZcm+LY4pMxwh3pIubGQzvvc8dCGPqRfTfeX0Q+my7TnxEWlsiaC68UumJ5KBRSZRRGpE
tTXXT03B8cqZ8QiuVonZZV6EcYsnOM2P5vmIgpTcRIXfHY3WlHek1/xv7t5kSVIe69a+Iuogeqbe
u0eT0WdkTrBs6UGAaK/+PLxVv/0ZhFu45Ts8o8/Kqr5QgktC2nutZw2fExAlIXfDJv6mhGQrqCX6
66oU45VjgK9fmZpdfEeaWV9xTrCvqGnOnkiLr3UWauJxCjnMEHOHMHsy0vQpow1fsOPM35xBbtBD
9Fcj/a05JlmRAy7VsFFWUWylSIxoE8UTynmzTqaDEyJTxu03xVuiFL7LjpQtUj0Pow4s3Aeefhyd
bDjGfUpdxDLbLehL8yoo9RyS4rgO0Xiu7JwejyFo2jlUiDZ8V6mtpY9WSZjWEMnrLq75pphylTr6
oTOJoh7ZaVZ9mz2hWDiiTPxuJcGXZIwkXuBQfS9DYERRtgM1EhyjoZ+gho6d9moq6V+j6Q6ue7wz
eNlykrYT8ybyhnQzlAHkIrfF8jY20WumF/e5VRyamqgJTh3dyF1qQKdQgC7ngD0fRELnTnqt5624
W92qup3wr/TtUzdNBrOj5ygYDb8yjwNW6Im7qGX5ehyDr2hxNc+0jB/toTPvtBqwK8kP19I39Cts
VFfKTL7Yygk+t+2UtKt0kPYGcddVHxgHDv3NWtOq4GdPU9oqcqp2tjX7VmT3lAdJRos//UK3CxNm
lPXkVvU9ZsPaqbwdB/rswOWT0tNIZbQWUUu1p7eKnVvwjlmMBrcITsFhYDtP6GncYMU91PsuuHNx
DbC1G2XH3aPbw8NbYYAOtHybcBOSWw24c7MeEG7gGRj67g5wKv1v3x6yfdj4j3Y2HKwKeUCQiGuH
lsKt6HR9VY7NMZLZVR3Ir40crs0oupVITu66RnH7jmdLFT3tsrQfmoqcm8iJj1JTlKwT46mZM+pn
w2bj+j3+Jw+qSabfzNqGra/VsL1owxwyM7Y3iVFqG89px62t+OQkGWJRtH3RtnCo9CBub9Zwg/WV
4IK3rvTB2YxNzWxPA3ghsaQQWjaYGhx7yzVC3zRFkD6Eg0azOO/ML4q8imu4CeYe5Ut8CigObM0h
N7eup4J1RPTcs2el4Fjcaa8yTv8S0H4VpV2xVYa8Z6+rV8ZUIJSZ8i2N0i3N/0ekRFtCYg2cwuJX
OJMISaBetbnnbCe7xJ3T4g9oR43bZY1ys4s7s3nw7IItHUnOLY3FZNUYzTctVMkh93rt51AjbWum
4ta07bVpJQX1cXrwXam5lKuq6pay4mshB/82wjp5TKOeBjH+3q0AoHDN1s99R6tqPFxl4T2nsn9I
Cen5itHa4C7Rf7aTydw6jX1EkPQVd9Bdyi0Lr3JmtV9gBk/rprB+6nBc2SxH91dOn/xO0wSdk8YL
bqWWC4nTMDTvZcsWpnM+2mZU8baY+eK11WN2aBs6VBqwjvUQ+/5jwqLeTlWKQaxOVXodCP2LsEZ3
NajkpczpeuJwNm7NrojmkzcQSX9IucyPQlV4K+j8wfYdLQ3KxgRPaa/lXkxbI6k+dX79JWkK+4jy
E2aezi1v47pkX9TMlScK4nzF8oozzJpOGE2PcsCN1ChuVOsIxsezNhVXpdlcleGk32qjxt2L7lfz
YI0j6o4eCO5zW/fDmpr774Jzmnkjxpb2nabrGn/ZTJKvZWUgUOnGluMvVPGagLgV9r/AIXlgdD9b
bDcHoYVFscZ7hnIIxDs1cpztP012BndV1//Yb6Npjl+gjb0qRo7Jdd0/JqRf0P5X2SaIouDRqHPK
YFELWTgoKMOj0VAvwtOSadU1hckzyPJITMFtkKXZjdFzOol7zu0cJcxXhTB9AxfXh8XgjlwAtNda
CP8lCjU+JjpFfgdzeN6sTM7g63Gkb1OzitIwSqgiRyHd9Cav1lMZsntwtZg6mdxRxE1fHd3YhhyG
O6PT107S2TsqB2COWwP/bth8IgAj2AAqrzck2BmbGkEJXnvqOSkoOqPF2BHkHrsT1kGkuVbwmXOC
/SnPJ9jdThB+MQejfuVMQ62JxWW7tb2mOqTfGEZqPBDf4N+EFf2NunSLh8aw1Y73II4TJ7TXdtCH
U9kJly5q8JgHxm9jcO8DzTq0buevysDIfyNqICurbxscbX4Z3gPRSmnS08OF8TPdIjO7rmUQbGLf
y44uK4tZED4off4qDhl3lUk506fB6/AeVl1asWj0oHz2e406UJm1Y4fYv8vjdU91DGdBZAXWfdVK
+AFDC/scKiyCCsJ0PHNn2wrnI+okVFexIMRuO1LWydBKVO2w9jInoh6W1nG/rsNJPbbUhAVGviG9
tfWpCqCfJrhccPF3KAu6xgWBbiu7uhslguTroLCU9USlSYbU1AfXoIefkKVBw9XAsRQWZv5UBSzs
NZYTRTK50431fshMDeaK46JYAzjLIaOXfU9DcKDWyUei89YVi+q7aSsB+HnSS5ioU8sxJ8mb3l4L
TaTZFZKPCbNgoZwrGQu6YROpJzSeJ7va+QMrbhvXTmbhRXYRccp6yDZWjlRnzeIMU1CZaf48DmDp
NmbpmbedHZo/NA6Q92nv+WoXcMsjkgKBHxamnDNC0LbXTlijfcJCb36RNI/zax+J4rFxh8Di7BLT
cfBRjH1uubhbey9ox1+h2ZufqiA0IXDnMec+abVTdddlunWUE8elFWNmcps43iCvdaHq+GAmPice
rdWq7wWCaaRSg8X6LWMNxaSH07PDlZcV5ioti6bc1rqgWFxrSf0dxPDMGFA5IkQz1+VRUkkl7DBs
O3+foAbAJ4ceAIwfI2Oc5FTj8hdd/1X0dkOptEf2s0EzUr42ddpeKy/tJz4q+RStcnb8YKcZZdtD
GXGrL2kFQKcZ0/4n/4qKFgvbyiwn8DEwhoEmtB20cSq7gyqtaoOwgIuYqHHE46COfH3leFR25raO
+ClQolUYDlNqVOkw30ApS3UF8sXeyfeAP9G8Masp7mFCo3oQicq7lXlUJQeaEAZ7h+dpzknX0UVu
q5x46k2Y9H64lYUx2vcJmTiw2ClQ/p40f3gKW9N/nbhOdWviAavqZjRKIzvIqo8fYJQX3mHydA5E
CD5q+lwQZX+wqanr0EiQQbl6gHEcQbFEGZST12yhk+aYaVfh74p0DOub7pdNvHajwel3VU9pYJ1R
X5Kkigd+v8nayBMr5MCkaScDOTr+kIR3g/KyV9+FlMFGmFOH7d2cAPepVwOHFpvS60rZLgdAqdfY
iVzR2v5tj4j42itk6R949wgipyqOmz2d5LJZG2E4RYggMDt/o4YfpUhBwPk9jL2lfI6dQ8dliz5W
9IgyNC52U1fn9o8iZad9aPqYRg8axUjW3/D9xBRex0CLaIZaU3GfNR2bshFxqYJNVcxnq7od0SOj
yZ31XlbM3YX6Sfzpr5X0Dmw7B/2565JWvFDSU8h3+O7n3clue9x7OPsQL5nu3k8I3vl4qDOic/4+
wmNhAJfDA/RWdJ7FZlN6Vd2esjTvrrz5mNekfKY/HuWM64F6F0YfWhAEwSxzCBHEcYNNq/ZUVJVP
CG2L0LgLFLIqPrFAEILe+vLxiOeei9RVE8cYyiLECG+fq25tL+8rtz3RwjS669B3quBOjF17+/E4
554MB4KFeQXzlGXP//0fov1U8mX26BKcKHljA0VV9Vi4TXTdWHFwG9lU5v/FeACmIYoZ0ECXUDgN
nnDTmGMHmQiG5oECfVDv+44ixde6FchaKs6i4ebjQc+9TNxx2JG56OugJd8+ZIthWNqxrU5J3YzX
Ghm+kLGsCxizeVL/gTGbzRYkEuC9I4LTwB2zsGohAseTpweKqiYpgZxUzFBu3DGNr2Jqu//iNdrA
9gFlwgvH9PP2iYBAgPiiT34aSxuORzzL/LzOHl+73DJ2LUfg8F8sNFy6OqU3mIEY396OSKO61Lq+
bPnhpvGEvJHGp0VS61//Uq4pXAAWJhxEcMxvR/EF8Iq2E93JMbXiRECF9SVAJHLBF/N+Pnjz34bB
DC8VJP9i0idFaNsJhe0T8tzsnrIGlXfTni6Axt4vLUaZ7TCYBCF+Lb1Lrj/ZbWk55cl0ooEzKJ6W
wUm9m6LkVlsj6d19/O7mCfZ2AjLveC4TqCMzzZ6f+o+lHKK2sAerp8tZB18Q8tU7rmb2tYjG5KRB
7tpxSPHvtaJtDh4hnBf4Zu9cnxhFeKUG0QA8NjEHb0e3Z+opDQd50kLs+n0ahUc7cp5IsCMqsba1
rV8hBP34ic/9jtyZqLHqSDCxYr4ds3VLSqH0zk64XJBIGFrBxc2+lHjwfmHzZDDBxZwVjMVvsbBl
zSzkgMR7rbiH6tpEvlruuavJnLoL9sizD2Qx9+GxYoJe7sZ26/XmZOTyRCGgon2QRTsUrv2FiXJ2
FOcfFP5sf9YXP1XU2kEoHCVPolCPbMbpbnJFd+G3OTsfZucedjrcdO5ih0qBaUQdalkskWhbSumF
4ybKHfXLgufyEomk2dmC1sqFjfG9DXqehz4AV0K3mI3LmLEW84yRmD5N/0Jix4Bz6j0w/cjxI1C+
7TZaPXv6ChBd6VbPSpFQm3Mr/S4Ks8x8gENYvqKXRk7z8VQ99zowgWAamHdsnDRvp2oeU75AHCuh
DgI88rK2WtUV94G5IsMBX4Oo4RBQ+PGg8yFhuSPAwvcNz56tms78j/pjR/AimrLoBOTJjJV5G1Z2
hz2F0rpuRnw0aq8HI1p7W10v+v3HI59bM7x/S6C65Wu/5FxyRC07P26qE+18l5vONH7BdFlsy6xr
H/7FUKSdIR4kJcda2s39Xjlh0Wny5EUBzBazhCAkS31LwqZ+4X2eWzh4oxElUyDxCYV9+z4rBQJO
OUl10oPAXNdGj1CmaLu//tJiXzcsvhke7jHPXKwc2yXIdejZSaHaYGHjc7utg+LSrnZuQrLRWJyL
8KRZy7S4QaPUiA5YnuLJNU+6LQ2aKyjaaVGFrMwM1l3k2Bc+EuemhQNjmYQT1ih+/bcvsGuV1tkD
O081xeWNGKxgY1et9ajFxv/IHG/AHB9SF9gHSOu12OHYBKzlUInMpG+1NJnhndGvReW+jtKhvvBb
LWnenPrmYeyZOOAJ01zCawMH3Bm6u+Y0YE3DiNIYXoFHlT3c2nA5drOHOik9PAJd66ptMgsbVk5f
IAVEVCf6nZxEqP2LaUr6m0m0kc3xZrn1anrmcPNHgU8V9TswVnuD/9K7sL+fWwsen0NuykLnS7X4
iDSdOYEeK+uTlpb+th+0Oa80ujRLz47isHGSO6sTDrhYcZQ1cBWLoj6lulf+VG3hI/NL0N5+vIfM
8265UYJk9TzO8Dp2MOPtvCSLGUz2JOsTumECzRrcU/Wm6sMBTUpuPEVVHIgLQ557MoJVWOGgTohF
XJwqhmmMakPveTJkzJvYRpRI/eoSs/rsKK5wuUp6LLhlDo1ehFyP67Q5kb0Z78egLE5xPz19/PbO
rer/br2AAeDGzP/9H58ZLVIxAbSiOcVZ6m7q0f6cIqw6ALut/8VXdI5apGQNsI1f6u1INow6o/Ox
6HuYx8kOhlx4bQepdZ+MJQbaXlF128Zj3VzAEJx9jQxsMEfIJJihNX8+oZnkUet7LqtcxMgzwgzS
l5smF85lZ2YhiBsqJxyjQUv7i8/1GJWBNCcIDvSK7TuTvvE3IjXVse7S7hRMgEYuzMGzAxK3ZunA
egTXurePNbnohkghRrEcxgBajGkm3LkCi8SGSksV04Iw5IVb0ZnJYs4rWRiMCs98Me8hVMXuhNTq
RO3Y69ed2cttjvU+3Xhpc+Ged24sAThoxgbNZJzFl7SiDzUUxEGecjuzDz3Ux/EzoMFSOyJrnKIL
P9+ZSWISC2LDsOKyh8Xy7du0mgGO+eRz5gmCL1ODBYpWfSiHC2vg7EP57BpUu1htS1BLCG81b+Oh
OtUpfYlCtLDcutK/FlikNx8v7HNPRF4OH2vuyPhjF3t8VdBWT+xk/q1Ia0CQIDajbC/FFJ0fxTaZ
h8BL/GWgXByVrSZ6rToJw8u+NQXZPKlbNt//zbNw4ecobBEusph3lVI9se08C7fEsMZpJLEWt1pJ
7tDHA507ErCt8xycPSBv/ENj+2M7RJ5KGRaB+ikds+w1FVG+q/Mueci1hN7GOAHxVLH9GJbFbxof
CG1KZRf3FcaECxPy3PLmX2ILSCMGJ4HFIwOVs009YkLWgWHdRX4uEV3LYSO8NjuJIdH/xdKm8sC5
lfsyt/L5h/7jwUXdYs1MRXVKWiTTCIChKVfpuKGffokxdW4RUMH/JyKDpbY83Y26iStRdfWJCqX2
o0j0eidCr6TTTWrHx7/n2bdIGdtlS6ausWT7lPWUT7FX16f5npV/EqONsEkg55frdshjtKuj1vY/
Px703JowCfWk5sBxGSDN21dZZKi6lO/yfFIln3KiL0jRqpHcfjzMmUsAAiqPh6Oip3vmchiyJRC/
8GyJB1jkqxBD+2CGdtccpyHJH8Oiju/rGTGx+Xjcc48H3hfaG7coLlPzz/vHTCkmY8yGMuXwWCtx
8gl9uYkqOPIfj3JmknD4BXhI3RJkyfKI6kwO4NzSrk5xjN5LWtw7jIamjKIH+OOvh6IcS/IIOzLH
uWVFEYZDgrzTovg7du6+4IO2NlstP/mivTT1z/xmtFVsNjGWGgimxabcjcLX8qFWJ1dL9Jegd5BD
Ic2rHkHGR+UGMSQuIgtezt+/TZvURD443CmgkS3GbRCzGGHHI1LRy7ZE0/YoYXqA0YjwBv3p4/f5
foLMhyAiRpmeBj0Q8+0EQb6IzkfWVC64vD4I0wA775dkgHw8zLsZQplfzFs0Z36HoszimcijQMVd
+faRLiaQU4oL6Bi1dE/75VIk5PKJ6DuwfxBXzJ2Jy6K/eCKDUw9fntGGFDE4u2Sk/we4Kb7wI70f
hQfhDmN6c8Ql6Vlv35ujPHga/gD6FTA6OhGknkUDgP7j13ZuFK699vyRm9fX4rUFI9tFQjLHEaRq
9Q3FAOzmgE7r3xYqIalxmgKSJWjawBWc/x1/bBOTiG0il3hndDQDVFC4fbUKe+fHT7NcUPMoULj+
+UiSQbOc2BUNYbethX0kxEHiHnBXLgKItZmm8AJmYLKhhgsH0/dDIgcGkuWagPZ4tsXB1IosVJth
OR7tq/iEICa4MA3e/32L4hGnXlJ68T8vDzuJ08VRO2mIozTx07eGXZTHX4nrRRdG8ERpqruPX+Fy
HbGM4HlyKeOaTt9XX9zL8Pc6QgFxQ/mXGr8wrXrkeOQzCTrP1ee/HEtwvmYDNDlb0flahvyNpp0M
3E2mI21m/KZTwImmi6ripoqbS4F3794jlUsKPLotHJhm78qYlsRhVKYtude592Al6rlvLLrxvFvC
TgQOfjxZF2bju1cp2NMpzhOOq3PKX9ZsAyI/PIfO0dEoBu3YZjLdq9JL1k4WXCoPv1vGlKNd0l1h
As9xMctbreR3mkkF6hjAUX6WoyWu7BHJ58e/15lRKAD7FGjnkwb7+dtF7FlTQDkqUseKUBVCJ734
6GtNe6H7em4U2tdkpDM5iKVajEINsCPY0mhxJ8dqXfpduAEo8LdNUMQMnKcZgHsKXcrljzPlOSWI
JGjRcubo7We/Zgw288K5/f2sc0zmODU1CrOUORa7Q1xDaHdU3x7jCKwpRjnTAR01oIbEHlV0LxCf
SH+opZ46f3mCn5/PhFNLRZNqEZelt79V6MVmLTpNHSNmxAqtP7n2CLDWYNin/cfT4v08p/rMa4Qj
iBoATOHboZpeIRpSozr2ZMocHK/6kVe1juhee/14II8/9Gdtj2ei2Ozwe/kmX6zlR4TgqT6qnLoB
5DFMhzBPIsIbMqItAjq0iEvHpt/S2NOuCjsq/vagOw9OJV9n3tPPQz3y9ikd2SGhjNLm6KtM7YWX
RVtXu1jwPfMuOXNS8qXR4/F/FqO4MM4NcgOaY17JWwm7i8rYaG9yMPl//6tZc92BcoBtUaxaTM1W
Q9ufjA0wt7bV120X1XsCJNXK6Npm+/HvdmYVsCtxx6MyBcZ12cgjcyfkVD1VR05wAvp6zmWoH6qt
1pbNdS91e6OV6d9eYfm9/Pmi53lMFpb6YhsxjSwCkCaro0h6KlI2rcIhwsmgfFteWOVLKvtciqCm
gtyBfZ7N0V2M1apcr5Kmaw6VVYjX0CimcNeCZyxuyT4LoCcMwnDvkhFs1xXmCEVOeOno2jpomlLt
szBypzU3NDfbR0OYjyfPVdAQVx//Cst9df5HchTnnIKXB7Dy/Cv9cQTzcOZkrl83hzIup42pWewI
jZn95fnhn1Gc/65UZGPWYhSX9tNQ6EVziErLvNbyykZYn3n7sZmC48cPtFwrRCnSLOQsgjWJO9Sy
EVvqOtYkH+5B6vXcqQnW4BpPQg3Bb+LCYnlXCZrHAlxM/dHkmd6VDhIDX0sImOeADh3bf1EYt8HU
B1e1TWmkdYrswdSc4t7IrNkBRmaKGaFAbvUg2Xz80O9/RWq8fLSQvFgO6pDF++WI67hpHHeHVsMk
g8Ol2apinP5+FL6NtH0Rn9AQW16Cy75DHG1W3cElGW5P7gj2mmbSLrzV9z8g7RhmJSVdk2jD5Vkz
MkrIIJ7ZHvSEwCJ8T9YNXnfnaCLavjDUmdfGmRZMPI1Emg5i/rT8MfmzySxGJxfdoW+kSfKQSLQv
VgNs9uNf590TGVxzaSroghB6NHGLTbW0ZBz3Rmbgbg4tJJo1sWFOBjGojC9M/vl3/vNb6HGGhQXM
hjn3LfkPbx/IFtJCC8uWI5xO/UrKsryq23oCXFMY+8htksMAvOLCoO/eIuPwpec77wAwY368HTSZ
Bony32wONexbav3Fs1ENf3sym5+M+w47KUVNDoCL44Sk8siNSDQHjNvuri2detX4yKv/+pdiFC7x
VN4RqS2bF2VkgaQKJkbpiA/JvExsSmhw6OiBr3081LLsyAPZ6GYoXSE7onq7WLJBVKZpYmTtwe1F
et2JpjxltNluTVx/4UqUYf7w8YDvfybuoz7DzWEcKEIXc2MK9LhvrbyCANO4OxgjAK5iwLx/Owqp
D/Ms4NbLC1y2PempysixYjxTjTfc1/1kPXq+1l2QEb6f5yhPPGu+DPB5pVH4dsqxatkL62k4jCQ1
rdNhrkGrO1hZOCo6dajbtF9//FznRkThxp1gLia9a1QnihQ9va4JTkmEeZ+jMPydeqG+paUbQc+D
yJClZXdhZZ0dlI4kUeJ08Tj9vX3MOML/JRN9OEisXngLFMXprU4EzlezBSRBBxtW7Usoi8Lefvy4
Pn/57UbCbojIda7fcoNcXrdIumocUtZ4XL8gB1CY2d7zB/2URG10E4IdJs6mMh7Jj4FKG0Xm74+H
fz9X55iQeb9EdUH5ePHgpmqbuI/r8RCCp9vEpaN2miAz7eNR3r1etA18K+d+LJJKvmhvX2+VJqlL
Mqk8eIQtHa3csnEClMG27v32pp3C4UQJLrswkd59DOZBZ/484g0yUJafN3BO2GGKWpLMEbYbmEGk
ZbhkcUpjePr48d69RGpQDIVEZr4dsU7ePl7hsgxIw3QPWFD1XRrrzoYF/+NvB+ERkB7QGeUIyXfn
7SAa/UmOv1l+rM0J862V15v5f3Xhpb1/FIQoHOgQsVMDQPH2dpQq7pNax4l9LMIR7bVr9t5nl4iz
/6Uf/C9u5+6/M3yR77P4j/+vxv3Mm8f/+f9Cdd7F/Tx9SwjmbNS3txlB8//TfxN/XPs/fBepjMyC
T7ajuZj038Qfx/2PSTuQlj+LaE6O4Mf7X+KPJf6D8oDypIsKhoSquZf9v8Qf0/kP84APOi0HVh9/
8W8Sf+b94P/fruZ2PP8An/WEtpZ5stSNWHbs0Qoy/b3lDcUGvK18VoBdPgfcPm/cVjOusZSKe79s
L93yDMoMy8Hd+SvEV4EDF0kky6MJAAsdju8g9kbvpgfSb+Uzz4xFb3CDQICfnYptAEZ13MAcUd0u
k8EVcN1ii0Yo+9HUHob7VjfvW2/q997guy8+4amPSFUoDuVFb9bwOiJvZxlxeB+VUBN7w+zuvdTP
i1WLzlxsIkXJeYcUorsT3uB8x7CSbJIslh0Z5ME1wZc53IzCIZGOaA0Ebd8da1CHIQ/NHUIO79uQ
kRIA36YXYocMGsQp5zy1oQHaJycfStVka7aAgJIXvwbLi3+rssnUUYW5qPdjH4LBa4w2v7fovUG5
8bNr2u/hDZDAkrDQDuQS3SU5oz8dtcpaWf3w+0k+piXiqQ3JCNGPMi38VzjXxZaYE7XxGrJk1pYi
z3oV2lhGtkOQdoAAULo8a33XvFpZbyS7NJtks7a0pMnxzOskLg5uks4Bd/kLcV+ccUZEIqvc7dOt
O+bejVcOxdElyGLbodQ5hK2INoR6q7WsR+2QlmlyNxL3sg/aMN7lup789mSvbYs2Cm69IKnBDoVG
e223rnFjKFPb0BgaboQfyKfMjbUdV8L6kAZpeteXAC3SBv9cVXYgmft++IJ5HzcZMdL5zyEdstcJ
pfbVqLfgqrqwI7DCrF4IsBE70+7CZ/Bg2kbGEymw0AIwVQvE9jE7JH49NEQ/fae3P5EqQOTkFGKi
00IZr2gShptMa2covk4HFn3orWybcj9mwcDd0FC7WMbNN6CLG9nWt75ebznLTesi78sDgXvNkRNk
da8ksMRCVORPhiFwIRn+ZIPQTplbYttE1rijnKauiFGwdoSzacekyMQL370GI62p9mUsunWS6fnX
1FLufeOO4+88NuNsbaVj/CinCLt9E4/wf2JLbSTmp2siPrAqFaU+fnFT4LT6xGl/FSt/hnhDq92a
pALuOH3JYzONx8kyfihSrq5rDNJQiervFbvGysnHBLaAdNdWBwlOaOOd7WjeL8jpN3Bv10r45dbu
CIyzA0hsTVh9Crt0Swgr/uuqTe56D7kSfVcbDI+AA+zUe2zaJxWKB9lYch3n00+ntI7tEGxJFW2v
E78Bx5gXa9hfREIbxAeMVfe5N8Qp8I0fdZYYG1MPfwH+qLheTq63zTMJ5qKL7ocsfinV+FSjmQJi
9aSF0WMa51DvqkPSwpAiI9pL+r3TxjczdCMIaPNESYgVVLGY0sLdmmH9VBTEOCf9S+0iM3dZ7GQD
ANIJBezx59G3N3bafY/M2SZsfIXqo24czSk/abUfwM9W5l1jJD+JuoqBAA3DrVTadTo6J4TXK9GI
g9VjiKx/5UALVpmlnSQHAqJ6qcLjbqd50TzpfrFlR1qbGHpW2ISjlSW9a8KjAxDv9RMZINclqBGT
LO8IrEk42QcdDmkdc/YBVxqv60jBLp7MH2D+E6JUHQWALIqOWQktufCKJyuF81cPtjyQ6179MCOt
2CTUr3eDsDdpOn4SiPs1Qip/ab6pHZzaPiV9/9TbsbXVCbd8FHZHhT0LPxsDfvumo4lvACPLolOX
Tysr+dyXSu0dQYyI400gnpxVBulvkl9t+ser0STAME1+wel6SHJMj8pne1fETvRErk1AYujIPtPa
f4q8W05eT4kJSJ8bws8g5e+jPCV81QhulNuuLCWIvmz7Bze3VwXu2hgapqgsDxd/fMqw07eR/nUq
9U/DoN+4sl6NXncNlVC76Zy+246xvOfH3aDvP0SdKXf64EZbGTUPisTYRHeBUZfNlmT0bampZtUH
0xE/6E1V21sbxhlfzGpNxRyeUjXdGuxUfVLeG5PXrjQiNVYzd9J14tcwdl4NKW/APQKHrM3PifK2
4L7u2yj/lNbiXrR+stG95FQ7RNrqmn+daM2c6NyBw4FrlMJ3XulJ/CkxtU8s6ketkQAg+Wuh44Bu
94+4yPHTFy4pHUOxbvDHbFVnf+rI7FgREf2p72Ajg6OSfXEbkAGkgvCbAsjXjxDKgsh396MeX01e
o60qv9nT7QPl4Cqmq/MQtu1VFshb/CCc7bUX2ywQ0mkr3GHYl/PunjsAX7UyA8A6El0D8gS+6rEP
SR9QoNB0ZPOCLmQWqC1ANMB2z4bSinWmufUa35+/tWugbMS2Bwdc8tdDbt8M0kn2lvzF+oo2Qwh5
bjIHNBuom9c2ELVtxAZ/LcKsWiejLsicH54i2VubVG8IpigNvbgrSjU8TZ6jwZuzHjJokSsfKDQ1
RkabEnOEc56FTPqe2UNmBPMb8AXXDXYg5R0SCHb8/k6wHjhZnGK9GPfdEAkyesetMr/J3knAwcLe
tYkBh1s4ums00OlV7Gk3bjhqTBwocqSmz+hq6O9azB6D6XmYvnVu+xCU+YtQzqfJzM0XRPCDd02+
+bOH3RnR4q6DZYzG5eRZvKnM3jZ+ssvBIgECHiB/X6vqxZOgWDtyfSD3xHd45FnTIHvK8dYKsxmv
/OJq7jO83/XUpd7aB9Bl5FHP7helOzuXycodivyTykrAAGbzFQrF3TQEEYwNuR5r5xROfJEmcXCF
evGqAK99mHyjFsauZXg71ciflcCNDlIEjHxfYNfBIL5ypfWTpMXnf2C40pbAb2X2HQv4moAjtaEr
WK0bReiPVgNTSCrOV2H22IYGnXFCmar4rkklcPXoOWviK3gU69GFsxEVdyTnZLdF/djqzSEbErIO
SIYKhlUWFU9jhV1IlH7JTPH3UR+dUhsuAJlPCLdMA5yFzXlWfvEJ+O6C8mjU3Od6FfFu9NchGjbA
cU5jqn4ngQT5hCDQyvd+7X8ZkvhBaoAgpbcViW3viYZ9MMtMwuqpZgZh/DUiKGAF2niOEZ+pr+OV
aOWqwZy8kgTlrkjrDfZU1Q9VFDjrehI43yN6F8MGdPbGL3NEFG5xDa653rhaMK0lE5VQjGM8AI+u
kuo68UAVdOxgzhwn4iSgDCqtvjOs4juXOn4tq4j3oaxbUlEqZwXKxNyq4TGsC2Nt9IFkQGdmGFyl
wEBAcBsvoe3OEffxQ9Kpbo4mlgdCb/lXQ1PuGgJKjL47dDDzVnpcWTvEGByUJ12tO8sJ93jCnge7
KjYOgUttK7a93W5FAxncKwOMvYZoVhrAl5XeCOMQw8RZY6H2t/kYvSoh91GWYXor7q2II1nPjrJq
lfvVr0lkgRm9cUbIXKEE9g1jF3iKE1c7WlG85Dj8nhKSvHIydkp0zVgmq5kjq78QBXsfTNONsMgI
KV28LH7g8O6r4NcAeUrLx/sy7sEx1K62nzG8UH94wQN7YjITsrekpL/CoYpPvckBnLl1Jeyxeck5
uh3gMx2DONbXJC7tdOmB/wOBQqrzb+En0dxiekm19k66xotleYcQbnkQ1uwcYETUPCkJEbqqImBa
iU8MQuaty5liMGoK5rqtky7jeDszl1/hLuqQIXRye2so+TDFwedmsKDL3GrXYUk6WxnU/5e981hy
G9u27a+8uH2cgDeN1wEImiSZ3kjZQSgzlfDebABf/waOuSXxism41X6NapQUAgizF/Yyc8y7ucPn
pou2qE6OuNZ6jNJ6cZcTdK2XGowvoQ1vmUiFCJaV8rYd0ycL52xPq0YfCIDO3qp7NrPpqKvCrc15
m1nDC47N0NaNW7V3tnBTnsRo80Ff+CbGBwZSISz+9dBOOrCteT8P4x5J9c+6tYdVGMXL3myvBt13
rWWb4+DANWvAQFtMi5gyGLZaa7Q/qh5OcsNvGGrVxBp8ei1q3GBEMv/gt/6wRQikUL6u4wiIVQmU
TtWkwMV0+41W1502RQdMkcaVRMhcJaZRpS6s3M5TGo17Y6nxlTQrq8AOd52uHLCSgxxTb9p8POB5
hXakDh8Lc4o2CN1HN6UaGDUN/S19OibhULmVo/ihxoc9jUFG5gTXUF+12r0dNleNhS8gbhzrPukj
LFNSwo7cmAT65FFLu95LgP7NhvZJJ9NV8uGQjJFvqtOjJJuTX1vdRsOaqNGa+yyt2dcTcntAnX0L
3kbHhAaC/IBHRxk9ZlqIr2ibGRrsQBw5t8JhXbtp1JMw5vY3x8rbHcyzdJPZ8NjLQXV2hTGYdzXb
boivVpN5QamAhZ2gyMsRLEE1jsMNaFjtZ9UZ6otdRgyIKcKat0UZbi0cnoghcFGSER6jMsoBrns6
EEyprJsKE3tZuop0J3g3MlP7ho18BBzRmVEYVVUQ35JRQcUpRrwgQc4NEP2KyaoQ5RnaI2Y4pHND
RmbJuKL2MyXTIGbEChB8qJOfQFqWfCISmDuBBNiVOuRtUVXKuDbqRroZmyH7KEVQ7geYMVsJ1aif
DonYiW7ut/XcSddWb+oFu6GKzzV9RIAynTluIvyjHkFyy1v2ZvkLc1blCua5vS4cKveMNNYfBlH+
UMpJAYzLUYMns6mHd3UO6BJ3afVtGTleCcQKwBuzCQYrVgKpF1lW6dFuKLZqXAQPCXNH69iRtG0v
h9GHCnMbUrTVYB6vSSK3tzHkMUKZUwMCysvxEwyJdANpRXVVK7gax0n4pVPkmwEXMz6dDphtGzej
9dh2MjuzXh9v2VP0DgSnSL8GRxWTvYytcTWmMSHLZIfcpSa0N8TK244i7bOoJeVHqfEExjj/OReO
9QCUrfNVmB+dS1fputO0XRalz3YMF7LuYnkztnTsvNrGWkzD0/AoOWLcNHVvk2aVwybBMIkKA06I
wkCqzBbDlB66MLEcDK9oEyhkmBOIJMe4CqpejTYBlf6n2MF6QszD8JqYo7ZrjHxgyH9i36zX0hHR
mnSUA8BaTSC6q8hRynXoLLA9Mv3NiIfAj4ywvtizTWza5iGztgPy+du0tZKdUhrt3ukhJE4iMnaN
wPRyUKpxK+wggDFnlC81aNMfZtu9tLjFdKXYhyRUmwKIAc4/oRm/yRqQA/ImB5VzMPdx7uoyZr5T
uiBxxyGjXKL3ybselckeTDZYp0pj5yhbig6Jz8KJRUuCWxMkuEf1Ael7O9THWjeZiSDr52ePj4lZ
mBu6hfXawjrIa03jutZI6Eos+ESujtdd0ZusbUlY2zYcun1pinI9t+38xhRBBmkIlh2IrnHDZya7
q4cQQCQDtDszZJvPf+p9Gyj5se6HiaQ5saInhxiybYA4JyDW60T2JjOCRDy1FgmYZVyPzCQDAgpg
HZjoMFcRoHmvVEH9l1as/sxjI/lOHmF/9GE1radABIeyYrK+DqPpJZ3U8DEQ1ghj2bBu9E7YfmSD
pK60rvV1EF6QOJtMIgtRajY3YXqlWujPStKEI1lnu6b9k7xgLl7cpqqc36C/CCF6JvKNjvXkXdqK
4cDMxvyaKnzuTGT4d5B5po2aAgXVsYG8ccppfuUjobM9Bmm1Sku9x7ojBWiuMtd2rAa6uhgblsVH
31bsI9m4wqSsi1vDqXSvaDX1qVbYz0VqV2F/1UyPkGsW/qkVta3nFCEcWhhOHrpRdT3HmIeVcjvs
SVkYyrMq88Yxo2qlZtK8yg098uxZVh+rIsq2Ea5OsAiM1jdHJ9n2k92vhgQTda+T0alJi0sZ31PZ
B4NigcLk0F0JWjHDTcWDDpC/THYw73Mk/z7E52Bvqd1NJfIHs7bijYMSmY0OOws1ppTTQNV+mK3F
P8aIKIs6AKUZgws5BcNG36IZBIODvhw2c9E9VSMsFyXobV8ysJ91F99GmMVYXjziEuzglxiNylYR
dn8r0ZBkfK4xDoFqNZGHqYWynXF1XA0ML5pekZTWMU5xcnVlxxi/o2Fp6/UQwqLL4/yJBZ5LB4w+
oWnrAn7lugnr5NWGz+fLotNWncgLdasFijUATw0XfGBTdI85oL+nOMhawIaOk93UxgR8LYiXhFBj
QTLWRE1Aqeq7xc6XmgJ/j9XGZPumEzV7SxjGPbaZ1StsnPxZVeqdmtikeRDENR4iVGsTJGGGy7VD
1w+L3iR040Jkq9aMzBudIcI1MvnUtaVSeJ3a6O02r03JzyxlDUmMj4uDSnQHQqk46vUoqA+wWzFU
lJTuEGWYywymtMshCbDxl+EQRVWwToe52FiTnfC2d/Ij1NefqdnOqJmq+D1SpX5T5mJT6lZCRTR9
axqomeY8FNTMJIXqmdJ+Z884mW6JwSgybTuWrkzMdWSPUBmB45YcOKfAP9MKJ9V4fLacPB5WQUgM
p1TSsCaEYh97vScVjWGCJe5kOtKrDZP+Rwtc9g3MagOyLcia7eAwbQ24vMPAB/vYeBthqA5IWZrX
3Qjc6baQRywudHDygAotnFt9uI4kfBla7Z3u5AQ1OWwrcoE47H1SZ+3BVkexEejlb0Gd2o8WVUu+
QRr8OXD16howGKUbTCYzAJtKAwJtCJ1njTopL+TyERTJoWimTnfLEl8+v6owjJmNImc/rGPyRC4O
ptCH5q7uxWw327HPRi+bYDWoraa/Bl2qftelod9kuVJc6XNiqF6FmxBFSnPKP0Klb3cYlQQ3okr0
Z0k2hhujVUK4gRwfg7fY3rUlAFdXqSrtqa0pPa+BtMSPVaaYGxHFdQnqPjG9bHnRskTxajOUNkqh
6LuiRivhQlVqHuosG3yaQnKCN9U03TRzJR1jqK3voRbBIzPm8iEeq9JeYYmqXvdVIW7DKVdXhQDb
4oX4XnhVlmH4MTpS4bi4uEaPmANIO1nO+id16qTdhKgFo2Aqsd/spP8IQf2WfKkdCs9T4ldiZR5w
EPSUZFjZQ3EbhGG1lUJ5BrcPbHtSqnZT97jj6ThHKCUCj4C3/jo1Kwv6spzh8Y1W+VA3CuTfvpV5
qooKk7Ml+5BrcDZyQvGIuPcR9hXV7FLRjpoxNo9tVVdPOCVQdYokMQMzpZKHmQ7mnQpga9/uc0tx
8X/HCcYKLOpz0aCuC4ZVNg12VC5IDOozjIOt2jnF8Y668hP5YLAfzKHck5s2a7XoqgfhSMrVmNWq
Qk1EM+6ovIEVqrQJby193DdOSy7U6UsqGBWTp7Q5b4VGWTOqagulYRCSLkhx/1gxS/wCcbLdSGlR
PjWOFEUbjWLxD+xcJelYCpxDj0aUM1soiuRbBi3FR0LYQHWnaeWCVXeW3YhdQ3RvU8Nv4l7daNTI
x+e+r80bkhKlANRnqNoqmKc59TGGH9c5Peb6RscO6caWYbO6WlqkbAelsvnelkbyXtc2bGeziKJ9
XLXds5pI9l2fhVST26p4R6hWfOYqzg3sW/onkSOrzTJH/z60fTy4VlpmDy0219tRy61dHSrUbhXA
D8dCDbObFlrndaCj+23hXnrYUkc36MK0Q92jK2rkQXXTTK5uqEvxQnWO+iNmlrzAmnhiR8jYeQcO
dRieKKRB/+7isPXDItU8eyp1n4wyX4PDZ6yYgITRoMosfV19tIXJLoJ61CZInO5e6pzucW4HyjUj
PNs7LNLqaKUwYsbayqPiznZoVMjUOldgeXiwC2SbtkHxQd+h3ohiyke6LMrEACzIBa+te+CMeiPy
Q1ZQ5w+s/g6IPJ0FQ2SPXVTJvo6D2hWNxBbJG4MKvoVd6VOU9taaONdskHTgr6NPabsyujB8o1+u
Zr4al1Agh9rvTepMZd017zxXjSSu6n5ajKmtuk6Sb02Gqa872VLXSqSqcM7M/lgImXRLt6DsklYY
bOwYXmDr09wGQSrdJvL86MTOY5ME430Oux6QstmNLj8Vv6CRtbQOS2N+ypj7MElGhABja+QNG3Gh
2w0zxra0m6FcbaVWQYJZ2tU9kkjKDY2FPYEdFq+gO9tXYos46OY0H+Uk0PYR+dAhLvT5CXcvPIwt
s3pNYS/wfZNNT9A1fMuSUnnEXPwjd0LqumUUrCuKMAdVp+vmyrWWDZgG0Y7qByCDCyLzZkhG7cfU
h9tZs8crteG3MuDTA+Ye2npHDXu8NQtb77AYpGYIdifGOjhqkvwQkJnN5pjdJoZM4NHzap/LVoVD
clF0fPCl6l3CueuJ4EN5hKR2Q0rGVkyd95NilytZg18aFXj1ZlOGfVyu4hEwp1qTe82IqZHGZ2ht
zjGujQXG3c9Soys/TYvSI/TMbj0G2QR1JFqsmOYB+m4AsTLHTGRs1H1mJQ2vifmi6Y21lbRBW0+p
EtzG4GjYJsd6sKk1SeqAiMr4iLc0LMB2X2dxbb6HpvwjtaPo2SmplDXYeBi53G2MnMIf+Zl5qFLH
OrLgXlDUtIULEErHBGWkW2XysKmWT1SQ0M9DOgXgHdf2Mwz8ZBWm2L2Ci4YG3e/wFmvwp8OsnNE7
OgbS/dA22n4AseqSMAs3CpaMv1duqraaXoqEDsyIERZuLVy2RZt1ldYFt7pvNlYjzIdRDXcVSDWS
fm0mg529MkpWbOyfwqB5qrPZ3uFfjRGJiK8mbXyVYMby27NOugvxqsyS6lokhU+V96CV8iumzHu7
ljFtynaj4twnY3GXiOY4J3POrdCyre0EdzXmCOt6MIxtuvgnRAWIz9CGEy415i5h52q6shjlFxTb
DRp1nSpRdy/MGng+JKt1I42PpCf3ppaVG1OwB88sM3+fqVJfzcmEXzHqz0G4yWDpb/EobOCuhNJD
Rg61dkIHw/YyGYpqTQltuoKRDqCZCdcXQfzb4OpdARS0tRcnTjsvjGYMpJxiqVCBE+9Y1/ig9QbN
U02zdFLMVAM8PCWP2Fg4QG2TIDkAVAWxO4p81yFG8Bnvz9G4JWThWdswWmjQO+pNGvejfi2TjYJc
nzA3J9MDraapnwneN1QmygBt/MxGUmgSobKNsruU7901SSw1Yhynio1iBvM1HpHpZrTyK75aw0vS
l1gE0cH/p9X5TUcuv1PHKHiWa5PtrnBoOHa6TpqRylRrXLVnnYGGEWulLfhSSUNb3YUgFcQWii0W
Tpj8XdVG0rmk/xN43mT2R1R3/cpc2rqeEkKgciu5a56QMcxeN8wpDsyAJskvdb+aKKYWJNeQ2SPR
f3NoO35g9UVZbarD7lWejPI+C7SRVpPSe9qcT3sqyChRDKM0MH/PYoO1ERVHGRJ77XVGe+B7LZ4y
qW0OSAH6H6bUY2dN6kqGbyhd+4GF/Hg1Jmb0EoMe3uuxoEYt7FI8Yc0xwBtjegOAaQxJv8rkEJ+J
sscJZBA239s5zjJkTZr6PFlW+xZMQnmIsbhOlKp7SEznyoH23niVRjRdyY2cLa4YDNq7vGnReEX5
aDHsHnoZaukwLF5twfBIO8TwBlVxXtQO0LWpVeW2EynzK1QfYNBhu2YqgfWGtpkMt2YjeUzZQH0a
sRr86PVUUHotnStLaTP824Y63JclQp55rOkjUwYii+jD6bWytBcs26R7VeJqeXkMeVgRHOIPyrql
rwt85uZRq8W9EYXJtcoI408pTOiusg/ne4lPqRmk1qfapPEtIiFBkxfzmxutZyl5gyb1JOJTEPps
GWgUFZgJKbiLf6a0EWn2k7XBXR/uhqCgbxyF2C/ZlpgeC0CQT2YQhNuJGQoX4mu3nk0juJaVoNoG
0V1nzey97MjGjkEeHnJlLrewgJVv+lyqt5kK3ZD90vDaRpK66ZBlHaqiHWBVy6XpVZWT3c5dFD9M
bV/dDfb8psZU6MDbTRXVJWKM7srKBGFaihN6WrkwUrY1c5Li1ZKat7UOtseK89ryQigd70CFs52q
SLHbR4VzKDCRXUu1LH0q9I89GXTmc26O05rlq+3CRpe9NMyxbss0QMbFqJhHpy0jJg2c4arCDmHX
Vo3yVkmBtaJxaxxkWgPA2XHUNamibBn/UsDpFG8R9j5ZIJe5W5HfUUTlHHVqJJTnYAOkvWYQbuzI
0xs79xvF+WzTeX7E7mQxkI9/alXd7iUry3xy7Olo53FyQ3HYfqRDLt/jbtvfTTRvjlCKqHUGc0cL
gwaYG8mp86BJVq27OMw5P7I5J9WpmYek3Jqbd6NaUFWaZ5z1VDUhEbSgD20jkdq+MdnGT6GHDHZU
nf7chsXitKtFFJMkZ03+uHUSnNp6I1d01y5NC0dEuDOaU9BDyyoFw7SIro/RLc6d9pRH2Fx1AYir
3ryTh6VVSRI2b6w8tjAL1xLh4r0Ke1gBsU8aqYTGjjKVcpsXdnnbM3wLajorj4mIMGPCIYFpYNRO
uzjLaSQILNbirG4/czmOXnrJmGKXO4jXKMh6GzRf/jRT23qh3kZxrC71Q0j6Byqxqv1SMAWUhXnl
0dO0DrGWdTeJkIZ11aSVZ3dG/x7UesUAqQ3lW02LwzCXwS5zMhqPTGIzCmF1972xWFtMCy+/62JP
zgvMeDA1NZn6yOlHwBdwxQzZ3sb+TYv0CfY+UMaySqejVBWWJyq7frbQ6zGC4AVVd2sGYnR7hhLk
qpI9BNwBJG0Lj0KMlxzWqsMtY0+BKRHOBKt+kkcsjTUr3mf6kO0RQUyrXosTJhaW9BY3bS/Q9PEK
K4riheohkzBhQsOtZKVQiblRrCrekIWmT/OsdTeTIRJvBKL0XSEj24TlXH8L2sh+MWPJ/GDWddkE
QMVnEA2I/2gomCwr2VNTlU8Cr6+Rzf8NrtvwBPPBuu7lmZJMWOtHVe/GdR/3NRY/pbSh865S3hnK
Wwr8XKuijUq/sujm76gcB89WImPxlspVtGLrJC0GJtVNPxPrGkWjdgrtu79pa8v5ESEa2ypajYWw
RuFHI3FKHpD0YelNR8s80rYQW6dT8p6XvBEHNVTH0MO0KGtwoIuxGmfUbkVl/4jzmk6lRA8tZh6o
slTq0iiX0sm46gf2hl0raK8Io8KFhr7Wo4J/S6VLhT9ITfCW5oC0+P7G4wd+pMVtT9JtrxQMecFx
VkntF5PsMvj4s8vZNUTz9DjIE7MsgIE5j7ZPqaX5QdThv5GaZf3aMq2yCaRwpsipq9F92nZYYWum
r9AfPo4Fxb0VSErjw4gjXGwNtmPXjaYk2Alghc4Ud+1rdbPDdwGbh5DtCi1xXQeskYY67XnJVoTH
gsFR6Jch2n+PE/+fos9vSwwq2//7X/+ck/9tMBXwir7wgXXGvlHknIxHlwNGW1M9Oxsq2S3jlMz3
TIGVfcumQX+yzFbk28CW1LumDuqrwGCD72uJLKE4AQm/leTYwZmo6gjqLY1Vr6AffqVEymIvSMsm
hFyAO2GYuRX7nscJ29eVzKRrvP76Mv45Kv7XZTB6beGOjdyCcXk0ZvzP7/PXbTWIYBA9Vj4Ifin5
93mzixOViNnRwlszUdP4OnMRPv7N6sG2exzkunEYhn+pwP//fPZ/qQuc7av5bKyef5/NXv7Bv2az
kWf8A3oi4ivlX8PUiKP+NZutKMY/HGAkvH6cAKUb/+bfs9mq+Q/GWpFnkwVj12Mvo97/ns1W5X+g
nnQWygiIEm2Z6P7P4PhvI/Thz/IPa+Dk5ZEQblnow7RT2VtWx6FepXl2pGFYYreGgxeJ7ZumbGLM
p3UXz9pfbskfzvS7tOK/T6SeqAPyvpgwvuBEeb5ZYmpMcfOChO/cRZxKcBqHAeVEy7LjHNG697Lc
o2IkjUwCrFuMAiOXNtTXV/G71uGvq1jUKr+IEes+b60x4yrqznIDadsz+/n1kX+fkv/ryCdBaIxx
aKY7kR3HbM0IFe3GkJwrcON35he+PsWJJPavcyzP5pdfP9axIeHVnB0bHLYfh1ss6Sj6mDfda3vD
vvbt69Ms9+KvePTXWZZ798tZclnrGGTgHom7QN3EG7VZjT/yh68PrizR7E9HP4lyKc1nm75qdgx/
jO/Fe/qpf7Z30j35GdJh+707Kt//5pnU368jYP/MyGyZHQ2WxrWGVz1qfmZyaGt9To9QcxNjFbz8
7+D7f921E+2k3uZ0BWKua4pVN5vfsvb56+v4XQHx14FPFEZ0m0YRQ+o8pqgxn5tH6V6+qWOXqZsL
er8zJzjV/eBBLAq94QSYc1Op6a/N7+pjI+/mH8alR7Hc8j889FMNcK4kFokupxCfFIcUzYv3zI1p
94uXLTPJV9HPfvv13ToTppSTBc6nke0204wM8LbrmC1Ia5jMM14ipJ+JH6dKLKqsghGKKDvK7A6W
tkSQBN7f++Uni1vOtanp+zg7Ouyy/QKooqcN1XiVJ6L+e9HvVLnM4ASclIhTWBE5OD3TsmkuxaZz
d+ZkXQ9VyUwWwt4jETW/ZpLrVrpvNVd71bzwu731Ap8W+td36tz34tSvppWFqdOV5Y19lyicDC4l
3OxFfcec7Nt8SRZ3Jgz+Mwj/EgbBQBQhRmtc0Kfuz9vk2VxHd19fwLkVd7KkO+k/h5Y5tHRtHrB8
PzqrafP14c98ik4F1kU9S7kkMLGjxtyW+2It3zrFvvrRXQAfnnnU8nLeX+4MycJkKiO3H4v656zt
KNxKFyLFmZt+ijGNqEY7zcxPn9+HR8odn8E36qF/77acfKGdvjUKO1wWWOYpj8QfasUWlqsFydWF
NXzuzpysYdoxZo8PJbE6RMB73Vvxhd9+7sDLn/9yyzutGzJH48DdhOCEyaCXBn3I1/fl3D0/Wbmj
3KkFmrDsiP6fdjRdUrp1GCTStfaxZyWbz5wLl7Hc6j98B051uVMYUwilRX5MVBAd+kMamOumolcP
/ebrizkBw/z351I++Q5HmMcCW5nTxes4cMuwtBgx7QHQtVlheEx5fjixKVZFPhu+YJBqJXVW5dtm
25Nul/qmzLoST4858C/8oGVR/89rxq/p90dnYjiJd/icHOH7pdfyEyrBpvaku/EJscuFFf/n+wrt
6vdzdPJQ4+0rrAMjeJ4U9jbFPwrImCCvmZzo119fyp+/rWQ8v5/F6XQw1+pkHQKnIwdIr4G+UfYe
U/XCwzsXuE4uQzdh8mi40R5rfCKpKX4LnwxKmJWLYuPrS/jzOoLk8vslMFsFZyaQ06NULEoOHwnT
hSOfeQTOSVDseWXmyHTSow2sRafNvPiexhg8WcH269/+53VKheD3395nekP9jjP0UrObu22v3QbS
Z9coW42O3NfnOJNi/A9ziTaiHVovCVKFzSiWtTrW1K5juZQmv7WlO87eYF9YGeeexUmw1Lue2kXB
cGLfPXd0INT5wqM4exEn0bIwRWD0Okee7hKKfrNr/sxp1FHFROwET1liWPZCxD+zJk5ZoVYQ4eIr
cSo6KcrOLpo15TxtNabGpTLXnxcFQNffH3uRCDo7YNeP+jE0KNP6wHDTW7n29fLCQz/3IE4iFO4Z
fWTnNVGZXn5tPXft+9dv07kDn6xnxwiivjCr7NiON5KOJfmlJ3zmrp+iObvccAKGl/NjW9wOxqeK
yhP/hAuvz7mDn6xkJ9PDgFEY3h7nZci+Z0h3ovzCHTkTJU5JYLhw6I0Z9+mxstCVR2yQLd1Zz3N7
bRTq89d3/UyKzcjl72+MphCmbVAERxEmTBwAjpxuFCzL7q3GKlyFIavVHDrTtnXKxO/5OPnOXGjM
zo9vtAulrRIOYv/1bznzBlgne4s6lzJdR7RzHGQ7fmL0ytwHTnkpIp65m9bJ0oD4ZFdYlSXHTsP0
12U+xEFbbL8lVr4Iq3qKI19fxp837LB3fr+jhdSgQInqlH3LysxXsoHk0OWzp42rmip/deE0Z+6W
vfz5L7s8Paumwl72LmVJgq/eaNnu699/7pU+eQxTUdlVJKTkaEBzkub3dnxBVvH1sc98lk4BL4y0
ddOsF+WRXstbmWrGymG7tUmzkCgLE26K5UuA5nOP4SRQMY2L8FLLy6PJ2DKTiYHLnLS6ows1eDGF
1is4QYbvZEh1Sl611dcXeO6sJ1FMWEYnKQPvcP5sGH5Bc2VaBcpq6VeaHgvq67OcSWrVU6jTZIPJ
nTJOw+xp06wSpqUcD5UfcxG9dBUwcXcJXXvmgqyTAGdoyRCH87IoM2YMNs3H2HoJc1k4TONS/fPr
6znzylknuxUzxNkVSGBylHSFSsm4Uug4NhfCyrkrOIlwKFtSuza5AtP2isBNFGRoTLb6U+DCfYv+
5iUsl/bLcmS4IXSQTCZHPVwP8WMy3MjV5uu7c+ajbp2s9GyMgQkFbXLs89mbux14AmvcS9Pgp+23
IaourM0zAfLUADfKgxBdTDwddHyjYwb3DPO71L7PxoXK/ZmAdYryDXWzmlJdmw9SaN0N9JzboL7w
pTx36JNHbMZdXxelOh5mqXM1NFS0V7++92fezFPTtqYV1CtUZTwY6PeD6TZQ75v47z1X8+S52lZj
VE3Nrw4VgpHPUJQuMUy6L9H6/e9Ikf/JcFXzJJgjHQutBm3QwayZSU0fhHz4+sace1vU39/33hiU
HC9zDoxSn6FFBAYB6d2F237mlf8fRhJ6P4bJcnSn83J0sirz7m5xb+ueuETLPncBJ5FaMjWTLn6I
O3HN5NNGHde2s4nbC0HnzBtpLMHol3BQ92Fd18HyRjpPff69TC7U38+8j6cctohR2yiwzPGQh/WW
uQ7cqtv1FNfe10/13M8+CcSakPrZifvx0FUVGqbGDZT7r4987oefLNF2YBp81IbxEDPZIM/MeLTH
QZX9v3f05ay/3O5EVsY5qDn6IK0khYFV6XvZXtrQnfvanvr8aqglZ3WWedcn5m/7hT+J2+ZVkus3
KC72tjPDXZgohwXDStVROX19UWfe0NMev4ztVFbrI6e1BQJ+2Xlt8xzlpXjLhuTz63Oc2/+f8pfj
xjDHso+mQ6SlMSpNEmCw3IY/WHZxbSiW7AvkOkd1qIKbOFps3/Ox98YxSrxIruZV0qfjhdriues9
2bHhQ93AD+KnyC3AkahmXGfhLywTgK9fX+0/wbh/qK8ZJ4veQj5YogOcDjNDi7s5RQiCFtoxO1Ta
Sc4UMUYATHDFyfeqUJwb3HnShcUjedjHRn7OjfGUeU5ZfbR02r5GBZAhiqHUIfdoF1XlTp/0al3p
pbxqZCnem60q7zI7kvd9XSIaTgzL50UdfupqTU8lToMZ/dzsWAc7V6aQ7pPMSJLsfEClmLysGpst
llXlnUWJ7tIjX0L0H27CqRdGIvVD0Iy1crCUg6QfY2vfzNtF/zQiy5OsvWneiXhnO7sQusXXN/5M
PD+1PXIC3qlSyrRDrgnBiPOget2UJl7TI84y1VpFHzQOvhQpl6DmZ+LNqWmFxpSvnoGgO1ilsZnl
H5qc+ual4ua5iHDq8lhoTpMgx5sPswqnTPQrfXrK09TtHWstzIPStnuGQjPn0ijCmT3sMjXya3zr
IT3XQWaKw9BHq64ExlRfgWhBkxmupkisKrVfGcXT1w/rXElMXxboL9F0CBVbkkdZOVQH5WY82Lf5
VkVz6Jr77klaf32S5Zf/6SU8idh62MhjBC/pYN7119GzK9aX2kJnH87Jvspy0liSZg6tHaz74DC8
lIdyLb+Fn/qFnawiL9unP/36k22VQLTVzWorH5poSG87a4JEEaLkSPqm8TuSwHKVO814lQlpO6nQ
+/spDrailcd1pvZwdZJa3+T9aLmSYA4yzRaxh9FaqzpIY8Qbmg1zIze2U92YHuQZBZVdla27xLZ9
oavtalaTyu8Fn7rQSeSNI/MSgOq0fLMKbLdv2hpcFUozpTHtF1uBhqt2dviuyF35KZyUXLQydPA4
fb6SYiYOmSDMV86EsHNKCuqr0BubjYkyrYApx8T9PSKMbecMlb8wKaHI9REEsNR200Gqd8B/HT8c
8+xWzuT3zgY3B9CpTx7UuDYgxTg28BhN3wxoR92uFt2HXGJfEKDF2eRJEqJ3UEtYg7a2b5um2qhl
V/hGaqfXQZtJjIPm5aZN1R/pKBi27DBxQhSiHIfIBNXTTPRFw1jsM6epDiloB1cKQjrJU+twCvRO
XZ7b7xZmKCtiguzlQy08EUnhLpWtYhNrRr1nVyU8NRATdLcAD+gE1WapMWaZBYq2AwL4PVfigZIO
c7uUoesLKYB65kXSTtJrYJw1wCdnPtiYfzph+yis3J9bZxXVpJJ67Be5gzuBhhg2SXFptL4bAMX9
qMHnna+lh8glNoDeKC/RMtsMAwkYDRgiq/wupGrPi3ghgp+JQMus268xweo6vkNFOx+YZ16B6UKW
6+orK49c9szGR69uv44L6vK1/8PSOmXam3B+zEgN50NCtaF5RFUTZJT7e/ebJdzWXGtwwhgEL6O9
dSUyLGE8Fa7ZkyXddv22yR+q9PbrX3Lum3USoVo6fNI8SeTDG6S0PW1A7WBWb6AlfEfsvj7HP+3Z
/3S1J7EK5L7z/zi7juXIcSD7RYygN3skQVssK6lkLgxJ06L3nl+/j7V7UHOKxYi5zKEjRigQQCKR
+QzDJPHocioA97tjZ1DuqEFC6ABUii0YtRpqqd2SXAO7QMcLUaWNQTtAksdUzqXxhEKmPepPlSYf
HFAJ1Xa3FaBv1oD3ftoixsl0m7VRjZ/GyCZNA+KvgmcAaJ/W1yT/4YD/AX2/d8AXVaEYWH49/iJr
lw83Zy2/Lp9hzOFHKkST64dam6plrdaDoucppwr1IX8BTX/aifLWe+oGA7k3y0XSWbdU2tQt8gTZ
9K1AY1Ro+WiKCXVIxze2viU755f3RlnknZ0vJIGsYBTR9Mz2mtkgEmlgYVvek/KSWZ0jGwVQL8He
0yGSpm18ypWEegnDhDwv5HHFZnJpGawU4RP0jIjTK9nocZUEhx5Yekl4DiC6GIL1RkNASIBejMqz
G7tbWUnCllhNUQIbCrKDk5tJgda0yRUGnAfgmg1ZQAmOjrRIsjsFohIfta+QHJ3cLOaNRJDMMoBe
DnAGeoh1EXqbjprPpOJktUECnca7OHuH4zWUF0boLE5uMX5McqgBWUvQCzWCqjO4rtHL2pZbm4rc
Or9ArpKVOmhL7soJzoO5QxXXmr60EY4Qdw6F12hsoYF5Be9CpeUzi1+YowwJlW7dY/0LMx65HjAQ
CLKM4bcEPYras73prZXNJGZ3TJKfotx3xibaBZQHLYIGAHezmWQig6jDBScftl+QICBhJhlMaPv1
vslEaxA6degvuCX7YQ/9Iq3waFvIZ3FGfoQQ1xNkG14bpf0YOiTjdQ/B1UY4cH3wHTDtvsQD7PFe
WQl2S88waNNKbTsiZ8J7wBIJ3asczkC8VWxZOwC3+PfrVEuj5JfjnJNVKPKnKogPrT6cUmT/VOso
HYkuQbYDo00F+g4iVj5hoLEcOhkFrZ7L4ymuBTR2cYXR4HvKXYPj0NY5JI6gCwSdZujK9hkNlY09
k743sVXhACiiI4NLAT1zbAGwCNONmtnacVjk1V6fhlWdYLtCukdLB+gxuByzhSm4MRjuxBh2cV/F
uEogP1SybliV9McQBZNVQeFOb7q56l0pHdi4nmDkDJTbqmhgHSngGCdhYgWzhWRWyIPXz7NpChGa
ODQYT4SMkNd2asErYB/6IFxDKhfPXhj0GZMitnrfMPWFBR1bNtFWab7jrgea+fFq3VblznSWuD0g
5ekMSlmTOyavSmA27KDCv1YVeHAz8WQ0p4zSmIRwgQjmDAmK78SKvCukVsH75G0Zuk3lmQ/fwZ0g
lajWX3KpiaO7BR3lViplt+vr14YWxClIB1kA59SjQavfN8dGaA7TuIMoZ9e9AGQI3R2ukrSgM5rO
8U2xAnkN1HuTDg8cFAEDQ4YmSXbNckvgnFokFARtwUK1k24PRa4+ReWhOdXZIUCXgofC8+PvertH
733XxVWUQcaMgmL76FYGxKf1SBPUjggq+IjqRBoCfU1V1CjVI42aar4NiQhbJGZshxqUJB3cUioo
9lvp73z07vyYJfqwY2phTICGcYcw2FVQWpPk9xS6uNI5pK2xh+EZd6hyRc16iI5A3GWEZkgdqlED
2DQUttWhMfzoY2oh+AaGIEyeVFAa0bjA3daRiTv3lKTRIEBtbMq1C3WRrU0pJcqNjz2JhHDsLBlJ
STBJajx8P16cGzT4zve4PRN+7apBTlo0/Stseqc/KAakGHVKAwLFanRG/6H+CY3AyTZ2wlqmfaNK
/RpMkcOkganGnPqEO+De6X2yY6x414ZadmIw5PQpf9Pu8CK+Nvv+iXXrjRx/NRIvkq6wHbs2DTCy
T51YUBV7NYMuc2V7iS5ec9bXal+fUme+HMcS8OmPgT0//sK3Qvm9L7zY/gz8ReQmxRceknYPcVdt
onl0gfGOaYPeRPQ/QdbHVkAa5rtrBqEbhZpAVmc1AUGuffbr8q1WLtOwy6r6I4hHFXRTfZCewR1H
ZdgzaKY0othXJ3qEnpBZ0nqSQheuQg4CscKB78yijCFWCeVgiEbLfmDkfbRHmu1EJQxlIBXGJKEu
xYfJdxnP8QG69uL3anBp8ei1kEZ7Cvq5/GyNfKmjlOm2gDKjNlOg+vT4E62gIkER/zsDh5A1w/d1
gpKwb7aM9wHbH51Oz3gqe6CX9Rco86kdIgXEaaodOhtQ4H888srxWiL/wwCs+QQqXG6ZmRnouiB/
59SxGrbesKuxb5EBKH2XJ34mj26qlx+0Lr9/13ZPbEYVr0bqSLvIAHFPHXTZytQT+JAaS74ZrTFB
ZP2Kv5At//N4orcM/M4uXFIDxK5oFNqTRjdm9nz/PeYGk1tQbAw/0mt97kJDNCGUxIKXq1Ym5UDr
EC3lPUWbFcpGNJkl4H/S9863arDenXajacWuXWqLFKLzK5/q+Gh0ocEJAcCPWL42EIqeOnP6iWFP
1fuDpkDn/VD2plA4U0vCwGTHUYWaM+XZ9UCE2gElfYSmG7B0wkbTa62it+QilD7UFdF2QdneQPJC
fbYGbM0I+yritbSxImtT5/7e9AA3TlPaIUMIXFj1uf2l3kMDCGTsXUQyS9mLb+UpsjK90NCPMIHu
IJzqG8zp8fA3ysmdDfEvmDwlzbI98wyRk2p41TCoBPhk+ioPYOPnKs0RFNuyAy29QDGiVAiz1XVZ
HXpxKMIJHZwp91m313izIYpaagFJNSjto/ZQG2hPGMHLxjTZlft+kQHDx0mM43ksb089ZfZXRE7j
d6cxGgRdyMYYKytJLzYxtFmHOmQpxg06k1YIP5xZpAZPAkSgWwHlo2PoDuUOja069LX46/GoN1zz
vQWcf82vy5QdIb00VZjZZCgGZ0HARG1ciIOrgeGZlPosuzLhNdERnVqDJowJPi6lZaQwRAcK1QSF
VIKUleD+tab5/8IKZCqUqbRQ49VM/eSw8+BBqo2acuxR7UlMgJ1dT/V8NTBlXbETs7XaXaDLRqJv
JeG3yHtvVotTkUK0jeJ4j3F7Z4RBQ84a9SQS33/rWx1sbuS43213CoXMzsVdAih5yZ1aGyD9PjXy
rai0tmnmf//1aSeYZsc8gwWtDN/q3FZvzckq9NikURLziLKvDuGJf6u0ZB+Yoilrm2zrlQvpX/wA
SLb1xYSR/Wv+2V8mu/8ZXMkSn+jv/Jkya2O6tk/Jn8dbaPVjL1ITPxmgiwHKoxt4X4UM4dY9Hm44
ggQ9JjwRuIAkTkM9BSYI9ZDRCfbUZCobp2a+2/+90MwS6w5TkWTKOowtOoKLAhsZ9Mia9tLGy3el
qgcrub/XEAp7QQcbI8ZVoM73PDxBfveV+iOipriPKWznjU84f6p701jEMqDI4EHUYhhI5r4UpP1k
rPE9ZxE4I/3xECuVDNhl/T0TCVpQfjV/qcjmE3Vw811iDkZnc6Teh1gYo1FRUYNwvz2eGB0CkulG
iFnJy5hble3XOWgyZVSmZP6GT1SuSsg3D7Ba1BRodr7RJLf9U3zcet/ekr17X3IRz7gULVtoXzFu
q8FJ8ViajIFimN6++PorMiNzMHmDNhin3m3u/7XFWwQblqZzOp/3CGxGKLjWacqluMJrh9Gj/RYq
lJtvgXvzWgQTr4KinhJjkBG6E4fwyhnlpSC1k5mjBTUVezLSz+TE7CA2dKX24ik3w5dB666K46nB
ARcG6Q1/jwKlnT/JGy+x1ZVdvIdoroAc7/yxc7XX00Ps5JotnHWWJPqTtJHh3Do192a+CC/Ad2TU
IM6DDJYI7erSyT2NUQx0DwtSwOYEzxh9pH7YE20IsUbBx8EnrSoLJs/o1T7qDKX7odkTbLpFHvot
Z3lQy9QpCgOEqZxReyhMBPCHVOVUnd4fn7abNMGdH70E76Mb5FXinDA0pEelIjJZkz4PJNShDlZZ
qKZqaHkigQd4Ae0omC9pf95fYMNigP+8A8y73Hiy3krW937IIoDJDE+JKXR03Y7EeuooBqvnZmIU
BuR/zQk3uKgGl9Fudjwp3UYL9o1J74TTaH4kevHy+GusvJuZJSMghEiEBKEp3EchLAXgoUb66gpv
jP0AESSdtSEE3exQ9hOhrrcV7+YJ3pv4It6lUxtIwnz7Dq0ZGCPcwVK9q41IIsL8YCp4raRU8WmS
X2IT4wrDK3ooED/747caa/V2DtHP+pyLRwoS3Idsq7cg3L+bYS/+dxwukjCQoznhopVDC+RFpHky
KSOYEKkDpWZQEU/3RQ4pWIPFhj0q1Z7KT72oAgfpXdn+yVd01JghN5dd4UHIngdGw0MGyksSbN8p
itQxKOEGXG4gqenXEKSF39lpQoNEsYbaGmajC9Wf27J/Wo/VJITGHmZGJG1PfoNW9tG/5KUuczBo
UR+v/srrFeYEf894BsdIMY2VgIKtnSPtuzJIiFodoDMtwEUQGGgdq38YdAZrApqiWpil3pCXQS9M
RqvtQH3a+CVre2IRqdMiKSFUj1+Sp6S1WFxA2uSwKQE9VoEkkp2jq65CRfRav8YH3opM1AogNAiA
FX30dW600smI3pid3+jD06iLT+k5/fEOInUqoleuZvStyLpSpmX+RThow0lkCvxS1qRQs9lP8ML7
TtpdE+gTvh2D/XKiDp09RHAZIZWgTlZ36TQ+BUdAZa+MHSfvHHBbMaFPHtoERoas3D/I/alFxNxi
GnLzh7t3yBYXgNix8ChIsZmFkhRQcXobKbtKjdFswVfSOEZHl0gfBLV8kjtNef9EVUg+Vi+ogkZa
yqrdFSqChwJuXyjUQ+7D5UFklWGN9vx4wVcDz+LuSDkIEEMWiUGpkCMTgc2HATUpjXOw9MeYZE6g
CxuZ6AokgllyG3igRaJszuHCQ2PzjkCS58KVnRR1UEpLn6H4Z/Iq8qtTbPvPhUbtFCJtjL2SBS/J
DmxPw8wInGZXPjPkGTfKEX4xm5txpYwBusnfB5j1K7GroHTtckZs0fofyYTgsEnZW59u5SkPCbS/
B+hZuk3qOVY3BkRdcS3VJp6Wz6EGMC+ekgGq/JTxT7B1NayEYGkRgn0PCqSgluNwabIpOs8XWFbi
Hr7w+M9EGOMIJ7ejr8H9iaSk1q8+gTPBxuDzN7tzYpakiAje3JNSYexY5fW5WtHoW6+IFZQosySi
NWMdyeK8To0Bt1TenAwZlUBaLfXKTvX0Apl/zTdgzKAJFuxaVeC+kAacRLX6ZElueIhyMJ3bAamB
nhWhNzbnDSx5b8qL1JXnwqmJ/i8FofXMGNz22qmdw6jof9uhBS1fnTdbeOHo9RWy5erwk7vesTVS
d9Ab00JBzoZutMkaIzZ1bwW2b2wllytvV2ZJXC/KEM4Oc2bCHCe310WT14pjqcEOUWXtmvhab0vn
8lTsow22ykqrBEDkv/d6TA3wQZtHLHzYkkrHiHIm9cR5ZlAD10X8+pNBYgCNVS3WZdBfNw/ZyuW3
ZLZLnQ/HoUFm3OmbepueUfdHN6r6B6nQJ7Sr+WORwvxVHW3uqbf5r/J1IwSvDTv/+6/XH6PQRVPN
861Iehl/JlKgBhLMuw46iqTFCYtQmvRJtfWB51N8Z7uJi2gVpQ06j1DTcydUPP543FNbnqFiig12
FlqCDAONALWpCB8Q5T/eM+IigLHwdooSDt92PCtH3IVpbQT/dNANVVuouIPb81EhSYulyyjuw3Cj
vLw20UUY6yHHPJsgAfswfDDCVQlhQhGNG1nbWuVjyfJpKHjaVx0+o8Coqaiye/9SGPGef6LfIO3A
XB9vj7XdscjIhgFy/2IiIiODoAVqnlQMoVP6rWhgQqnIsNgrPCS3Q7Qx3ArYgBEXsciTYJtBRxgP
6qAQjT9A7f9a7qNjjHuHtM+VVbuTE9oQsfypLdYqHNZAM4k0LwGeRY+nvBYBliQhqIhO0KrGZul/
IM61RzWGe4tOEZQ1zQHOfD+cU1yqQ3AWL/9xwEXIUQZYlsGHCs+vg/KteM8tZL6RAHFqr6jCH/aV
fQpbAmKE+I/vFWRLm2wtIVpyiYJMSiAPjh107J7ySzN/4/olOfYktacfxfGfMrPDxtrlegz1AlQy
yiM8MqzHk145HEvCUePBOslLeJAF6EDru0tQXqGNs3E41oppwiLGlL1SNkOObSSarNPYoQ6bBXUG
IEwAHwSfn5+0NemTPl9XxcY1eqM53Ilrtwflr0AK7wZ/7AbMCN/SDSKXB/nBgwxVeIXl4Cn9KHkV
maXWH+lX71VyGrBGi2toC5e+t6CXCAzaBEwMFOK0cD/8cBA1UgtH/oIVSP8qNliH4JxubPG1j7+I
THk0+cMo4aeiP6/Hz+HGXbKS5i75TFTbQky9xp8VhTevMBLpY2gu/jvtETnWmC2dmZUmJ7PkL0Fg
GspSt8j3HV7YA2NzBosSjg0FaE/PnuHLIT4Le/nIq/6LSBJ0P1CFCg7l/NZp9rlBofMZbXCL1lLj
Jc9pgu8KX9bYaaMOgBv2V6DRWmLAgFUVyR9Oq4+BHhqb5aL54XZvky0edNQY1vJQYDiYpesh+hST
ERgiWA4iORUqp8EHQlUI3LwJPsV+q/e19txd8puSseYpacTKts5c+2BVlrbCEFJCASi9O+XS7VqT
2bHQ7INj0Iki/Ln6rnfBB9xRbBYtBdEQBIN+a5x0Xx0H3dvxWyS6+UTf+SBLPg5fd2KThQ2uweYt
kZGuAxXBAoAa0TQQOsFGQLklJ/eGWWRJLRS4fbABGRdkGdhVxp02ydQejsZ6LH174qRKkbynB1sA
BaCBO2QEvKHcoNmSv1fdU8PCZxmgY5h+iHFr0SE2KyD1TfwlpYUadPDISqDr3RzChjTRS4HKB/xP
zhSwHhw8kafgi6eNFEr/GSpS3pC1pBwFA/4wViQbs3dOrPcZvF9p9jMBGAw2TgJnRf4VmjkiYO0A
4w7jRxU9V3CpF+lr1jNmEIvq1EKkAM4yMAYxo+Q1Lo9x4Gtw5jA8sSIU36FYK4Ta44C/slC3EsCv
8AhbSp4uIU/p4qz2P8lT53iJ1m0llStPxmUnn/HpEQ5JFO1Ox+HofXZ2D+Wpk/jSX3ynh42oCb8o
4PmhMCB+PZ7PSrC7ER9/zceDuSEtw6gY1CkoVMNCAE+m3IYYOvTb/1uYXkIVI/BrAqrAJ6v14SvZ
BfzWbr5/Zm4p5a+fLo9CBS8X/F0P7htNB7le6hCUKjxwH3+atQzqVqj4NUBBK4VSDDJoTCEuwOxZ
PvvYt65y7jTPZRzKzPT0SD17W+05/v6ElnC/Grbc4RgrtAtLTVIP55IrSS/qjXgIA7BvyITaKgP8
9yF/DoTnrD1vzHOlvLakzxXwamXavsbr9JuHg0pBqC8fympPjcO2ZvpNe9oE59SN23XtqlnS59I2
YWge3sFuRX0N8EmCODEwVfDtrlSIqA/ZSRysep+IKoXuZGm3EBdHPS8BqCdijcczXjlm/CJxoJtK
EnIPP6GdXd5ipDmGxEI4vsw2BljrD/LzEv/aOkOfp0k94pNWRkdGPbYiPGoaq/uidN7+ji5zuTkx
2R31DHTf40mtVSH5xSOHT/sAYpgtHmrmqNeHYcfsoicf+AnGEY3GBI9s3GXm48FW0JHMEhGfBEk/
FRJYsj07PsOCxOb84XmcQqMfoVoTzWX+6FAGvMnIsO8ZOX3wQhgF/DPKk8o1nAVWqBaibtxUHzwY
AKGIjiGobRu/biUz5Bf5RZrxJd+OHMpfyJf33LtkcU/dMUIvhnDph5i7Epo0mhe4MGXxBL19Au+C
gdWONr144BQB4w7noI0Nv3Kqb4n2r61QZk0Utx6WRR4/K/m5hdH641muhO4laziUYTkzeAUemaPm
MU6FDhKTXTvBrpUXIcz1tNIfD7Tyel6y8NIIEJNmwAxqEGEC2IXD/0iPpB3c6MwkgCLZz+NxVtj2
zJJFB8MsMfJybCq08I/5Z+n0L/5Z0pNP+W26dh/xxorcILx30qBbZfPXkoBmU5epgC/Hm/WhchM7
0BIik0lTkHmKgHjjldypML3aFS+JhebG61YKunZIb433X0N36DGnsCtFYDhxcPABrBi1Sv9DumTW
4LDf3KcM0jy/TXJaW7tFIGKqcIiEeaq9Rh1R9dAnMliBkaDyCNs1MyTvMNnRBn0LQbA23iIIKS1k
Sb0R43HowinqMxxI3S2azFqH4Nb6+/XxeJlqBfgiovKMLst4gOOMGlmDzuKt8HgHSvdvYG4RNwLY
P4Nyjw2YJB9c/49wLu2eJkG3UUpbi5q3Pv6vCYR83kAxByepM3JnsKpj6pRORCIDTbZdt2v0nPRH
2QKD1YHEc7+LtnSq1pACS7Kb0NV9E3GIiFiVt8ToaFVg1ckzYwGaOtYEe1Jg6YDPseDWLKB2meg1
/NDe/R7a+/q443RQpssGKJARgjaSJpHwyJ0ef/S1PGvJg5P6qCy8Hl+9BLzbEDU8Af6B9Tp1Abd3
p5xZ0u07MyVVs7HKaykIOy//r2UoK4j6lQyNGsd1cuMP+CSHQCZJ+8n0ntAmBFoQ9YtDY4bv6VZC
MBfB7oScW6Xw15Aj3p4xMw9Z6t45tubVDtEgBKvtPwa1JcGpjOGe57EYIbFRhO7PjZ063CugDyR2
wbq3CmsklSY4yWeGehFtSs+b7Y21yS2CjBTCG7Oc8ymBg8Ptc27OFm4wx9oNkRPsgo0ixfzX7n3C
RWih49GjlBKFvnhgtRFecUlvPd6Ba0WvJdcjmii2iUIUBvKERO8+XNYuHKNVR497T0ezatUoJ20H
53pNaFDUf/L5i8Kc8WqVXrr+mbXg55Qc2iM46C2nRWemMSde93/qP0GIZIiEngHMhwMZYXhjw9W+
enr8u9cC4i3O/NpVUNf0x3GOtqWOqqfqm5HB2kBlm/LlP46wKOqmEVcUpZLNBc5vLyU8V8CurYRB
H+mgmFW3QPNdN/n+awfzlk7/mk9S9kkMozysA1j+evcmHfGsvzR2ZsT2dA6u3lNzAMGp+Mw3zuXK
dbXkVIxCF49wip7rXiWkqlVBF4Ba/LNZE58vjjt79jbRXxOCHfbEjLhVoOOBLfUKtLNa7GmCoKb+
s7FCK3fWLar+GiLyQj7jKUT2jiEFjnqk112qJqKZoYZSoGqsuOyTDGPU3sHtbPCnaoyB4rGqjWO5
Mv4Sm8+wUxcK8zMcbfsX/PV9ufnKWOsOLTXsKVlg08HDC9w/jNfolF859PXgMj19xsetx8LapqPF
v2+DpII/PbhxABbbvA6phJ30NtixwxaqWKLuCjnEYFceEWxkX0Wl6fGyrWw8evEEhRzK1NI0vlpj
o2GRvzBmYrVfm/Kna4uyiMiQ2ooGusdlICl4yNOCBgoK/9VKG79+LVOnF7G4hinpIMbj3IkcKxU+
oV0Pk1YVaBMYE148o0yMliFts1FCWoOALtXuYcNcljG0YFyJ2jNfwr6HlkOk+nZw9iBHb6B86ALd
uzHayuuRXmSBY5NJHV3j0M65MnDsG7fM2posQqlMD3XFUB6Ke2KtNuOVKqB/Ch1UTVE2cOS3PPXf
4YZe4tTztKuUPsYVyToF4G4CaFuh0zxnJ2kHiLIjnEGpOMIjVszVQqNBVxWNkAQAiQDNfpV3tQ4F
XnsLg3LLbe79mnnv/45Mky/3SjSX24EFgXWGw5oxyh/ec7FrXfQytFEPjMYJDqLVW61FEVyWhAdD
QXh/fMjmE3zvB8wr8esHhJ4gN0yPdLsaTyLYsiFadPArx5l4/PfvH2J6CXYv+qgOSyrHe1XlXOoA
VTCVOnlbVy+78usXIaLNuwb1R/z1KfkI3aDZDZ4pfXTl1WNJgPI4cB1tsOl7sPIypWGi9tfHGimR
qhRqQP4IPtWky+cogr0TY0+BhuZdiLs4lgkNErSWXIOtFudKIKGXou9UI9JxPbcby/7rk6uMnjU6
0SjtqCAs+PZWW716H5t2Nysob+gm/T1JkW2EpMgwXCTbk2IL7A+baWGm87GeCxoNp2ZYW6g9xEZh
y62WvMNOFh3bRaCiUlQlDgUUU0riyg3BKxBiONgyTt4HsEmGfZGkxSwpQctsS+xsygW/Pmreee4z
RT0O/KCyeHu871aYiLSyiFANJXlcLmGtIncCDGtQ1PwiGdBzItWuNwa1eEZTFNUM8TT8+O/DZ3is
oSZ3rU+Px18pb9LKIpQN/iBFPvS13MGgr+21PfgOd0Crkgh67kYOqmzfImC12YUmyX/rjdD/wrrX
iiJK89t5hvVCBtaRjPhc7EK0KBuNeqd3zbkxt6xGVlAFtLyIXaxUKnLR4Q5gjCtMlV1x3zyXZnQJ
98LX4Hp27gZWbgMBjUK56WvRYRuVu5LV00scu1L33MSHSEgAK7UYeJC39pTZEmxkci0Y9RTyH+X4
n7I3eilwz8AZWmES9BwCThtCvXvykvdBubKvj3fK/TuP/hcMvWw9qa6xUbyeoKcwKtC5uYCiCS3H
xwOsXTJL2Dc0UiA1VwlYKMK/TDb7AgP71PRO3Ovco0HVAAjSEehO4KxxLpxoXizzI0MDrd34Cfff
pbS8yIUoQSy7qIE9MctHnQoj5H1edxs3+srLlF4itFNPiHhBwPTkPFCjws6eadZAZ5C3OYU0itHJ
L155Estrn5EJEOBCLy9wx8nK17y8yjDIydI3ObIHyWm9En0ceLd3sFB2Orxx0VMU3E6AtIk9mL2i
+pTFouEipbuiMmDhqpT/74f6PfzPfW/NlYtSXsSrXMxCdAGRLk7Hxn/hmsts9RwaHBSDoo1VWHkr
QLNpEdoLqoddQ8i49DV45iyYuoClV8PQbI/0Rnu821beCvQSfZ3XYivVbYO3QiudW47/ZoIXFu16
wUoVOC//8EqsxX2go4j9Xofp7DAN+9lTDY8mUciPhbKVHdwwQHdymyUYu81kAX7DyPDpeCeMICTR
Rpc/l+2lHI8i/JmpYNCkV/7Igm4aRpAKMqtxMvKDWJgcAAwBhOGmmmTJLN3U4GQC7k9b0THl/xRR
YkDzMIKMJg0Ox2Aosp7mNCw2ICD+2ipqxJshA6gj2NCYVqL5vC6yf2jwF5gwUnmYn0iolfShyvFO
Fu6rciCtT8AU1VkQHOTGpfmPx+txvwVCLyHjST0pQlGgzUZr1ZPo/OmczOnMyHz811cO9hIvPvIj
5Oe8CnFY+Kabd8/fONQraekSGA5JRr9MfSzdlB5RfM0DS8lH1d8UbZt3/L2tscjkJjFihQwWt24f
2YJH0pfO4RxGx8MDjhVbKcAc3e4Nsoh67ZBElATPIZSyIZ2kxmphM1ZqR4ZnoEKjnJKNI3f/MQY7
5sWxzvmWqfgYH4sDXj55l6pA7Vr78QqvdILoJTBbyf2axi7CBsIr9shAfhO6jUijUquygUraoWSq
Y8dXVnYFbtlprpUZP2+irlbC4hKkzcpVE/B5gHKXCqNeZHH8NdvJbgg9obkYrWihOemBDlix8i5t
vIlWqu30EqCdx1GA2IFdndgdyPe12bnRc7hLdZkIpmxA0Uv+Hl3pP+6TpW/CONIoDmU4or0zHGEr
sgekiIehZaIyGv2qnMbL46VcOaxLPHZQ5V2Uytj0fAIzeUCmIuH58V9eC/pL2PXQ1A0n+wj6TNvu
Y65G9SwAWMA7Shz09YRB52pJy72XgRb1ckLb0OOIQIHsltZ4aTduwXM63/1s/JqVg7f0XPAgXgu/
eDwLwfnU60u7T/d/GnxMlshWtw820u2VrbnEZcdBWeQ1i2WrmNilWTioDLneldMuHWJS8amd1cPG
IVwRmaSXLgw9Dyt6tGRn+hTvgKrnACShunDlBVtE2Bjk1ga5E6+WkGwWLjaKNCPsMpvVa3MexNfj
PfvOEyAOTRAYqx0ooqb/lJjRi3Si7EBRRzwplI1fsJbWLwHZgEuguT1PE316UGRKbda/AC9d24rJ
yv2QLC4yoFGOOrpiUCSLK6NMcXVbdUxqgwHZsXHaYONWXKnFQbv474hcTZAelgZ8ScqqVe+2ZOCR
OGDWQANtJPFxC2SyMp8luHqiJhh1sgjOTa2jV1+AxBfa4ak6b0EzVl4nS3y14HmpH0sYALIj0HWZ
zsN+Cxi+9qcXReWmi1shyvGnOemF46+dZ3AxhBaORXB+HAdWDqiwqA6VnNRK1IABRsZsLx603RRU
KUqQajVxy0d57Z2/hEIPUxZReF/h48NZwYcs6GeQaDJKvQ4HZ4DxwOCBUUMIyFd9WL/q5Q+rEMhK
hwoEm4zH81yrdSxx0qzAcVPP4DfA7hryhk16lBIXGDEJcmCx2tNXmeTUNQ97EkF1oX5LR0sELz/d
y3Aa0ji8fYo95UIW6p/HP2gtXC2x0qMX+mnR4wdNTx2hdvmB1cOzyZiCoIJPoW+Msrb5F0+mKhCp
kO7xZGrGVyG3q3FH59DqhtzaJH6U8qjyrRUGOd53MF+HsB/r5LI1UjtpeKY/sx7eCVvAshUaAr2E
TVOZJPnw/6RdoWdPrV8Z4XuYQWlHEq1OMEKu30fcPuTOY6SKSCqiK0RCU8amGzwl9ikNUvjOy7Zs
P1YO1hIp3RZ5oHglfgw1ZlrbgO7EQi9eAnca4rTBBlBjJUP/l4FBKKedFCDEFZIFQwtgxC5lgFqP
/XhxV3LaJeCyhSuzxxSYQ9aCjcSUKgW96EDYwpGuZAhLhGVWdlSjzBcNOJhm4UIwaccdOg2Ey1kI
CeWPx7NY2aFLFCWloJqayhimM9pPaK2rMz2Bdrf6cmu5+RJDiXpqxzPz446FMOjJf4LhxzF2RCK9
pZ/dK/smgeUNNTB/z2iJokGtICY+RKy2elxre2DxwAmZIsnabp4eoADxYEPfXglSUkQbXaaVAP4v
BGXEUX0QztMDObg8IB3QZACwN55Na0nrEgJZTz4lwh0dSVWM4KD218yQnyBdrMu92pLJaTTpeUQJ
Uzgn1uP9sMJypW81rF/tlnYKpjyf38tsT2QEBouxckpNoBQQqQNaTaxVReR/ObuOHUmVbftFSNgA
pnjSZ2WWnaCyQAARBIH/+rey3x30LZ06Jd1RS63uykoIs/fay5AcgGl1Um6H5fLLJ//Aq1K/UyF1
1qsl1/HJ8zv0dnUXaCDwgDMd5rF5rCPFpw8wHcE3dffVtYI2H6VX+FuZ8oOSB+GI/10QuSUSQCso
yzF1y1843uYamX6GA/KSJ1mwPFfxsh/2IBQGEO+wO+W8dh584fd0SyKeDD5YXr/l7P2Egn2nUOaF
axa6gZNrgn0ai8btepaR4bex3PzqtPTDyv1On+w0s3IKC3yt5uA+sRFP0x/h3wZ6RiB8GIjvssgK
zQiGEBYYL79slx/OzO/ESZ2tUqXzauycUv9SehC1nAVOrC17//fV+8N2/6MZ+mvxLkD8C07w4Nxj
ATGm3P1Gb/upgPnjavHXT64m2ElTEw0b2+mvAMGxMx77dyMCXtbuxpPYl/dYomEZ8xPf6V1Sl369
sZ713fLLo/upYvnOm7QFTFT/kEA72K68wkwV+R+gakvFey0nf/50vCL/DZD/CV/4zqFc5CqKDvl3
sAKCrArZmy2Y1h/qyZbeulmBc73DO14+TptpQ37FZX/o/r8TK2dbUbPltiT7p+ZBgPOOcvSdBEaQ
pX2obqvoV1ntD+DadyLl2BraKmYQN4Y7BX4Nnh3PuFnZXuCY+6X3/uHLfOdDDs4yamvZY6TsNEPi
6NPqy0p0v1zbP/Wh39mPSPuEhYiG9Zi/wphNCUcf1im5f6/9xm356Tj+TnZEbM5SDINQd/Ylv8MU
mV6nL/MBghYEd5QlpNfQEmqnZcP2U1DX3hKw/a/hQzdc8B/6/O80yMqk/1EFrWgCNl202scmdkNk
G3tVZNOwC8Qv2+qHE+PPfv9rX0ttpvVqDpDrAAxfVekt5OAMmqew34xvfqiw/gwn//oEm9pdvug3
BkAWwdO4U5BmBefZBowkhfkdLIHoL93kj4viG8y6IJVp7W0cf/Z0mcsg614H2/RtREIM+bPypMxP
5W8e6z9cH39WzV/fysxcC7ngIC2yMsDcvGjTvvkY3Gi2o1nWwf90nP/pZf7+kAaWWGomjF2mFdor
oW3j1zOFLUk3FYPXNu7o/fsH/XTe/emd//qksdCzXGuHdVf4dAIHs6LI/Hmqs2CAoq4JkCAQGDBx
4sLjLDXXYByfWVcEIFL+8gv88Dy/cxhtx5G1Tcd1N2abiW+HRfUY3K1YqEJVBTverINEMhabck6b
LF3ecewP+WdT79pG/WX5/Kkq/2HX/alC/3oIWW83LmzLYZvfXSGq8rSWBtP6rNphYezoHK4ZvBid
9TC0h6p/WUSGosH0Nf7UlFEmuD/W4n6amW+qUG4K5reLfUfrxIBnsjvnYTeIsDGE32QJkA54/dZo
yWKC0AOt2eptGzb0dcIkiukw2lNDvbxK+2P5Nc/uh53+nWJZqkYpZgTa7ZRtttG/2BXsio3tL1F9
6BLtzK+s8i70/pf3+cOu/0PQ+etZlu7ENDYiDWfw80SFg9MUYu4b5TcfH/hYFq/AemG+Db9p75fN
8oN3mvpdd8q1zNGQ5IW4Bqi/9auUQJIYO+o5DJ7qe0nAy89PpgWPn/XKqBUXBOp0VoV1yXbEXo9C
XGFLAh93bAEEIxAS5gbYCoXX0NmHud2wBAh99EaNwTB+9uwiNIfD0pNftsAf6PGflt+3Xs2xq361
jQmpWFkPuwmMU1YzWq2kojaQiKsDuYOU2JeAaAZ9ifXio1IOLe8+YNvt5fX7Wr0OXIuX/NOpH5kG
QCudkDbcmUlPHxV6HODbjewK95JVcQVUv4SThUWnbYNdTuC6LUEAy+pAaI8EgxzVYkeTx22reIp6
NopPuJz4bQGn2kLxGvY0d/V+VOLaDSVyBBb8ODjiuAbb267j211IoHec+C8j0p8YVt/lt0ppi6q3
4J2tAgvQAuVOSxjsk8cHkRbg3Sm/DDV/OoW+4VWULGQQlrnsHLCPTQRieDlSAnIOafZydcfnf98c
PxG4/txff28OLKh6spDPMQbTHklCblR9dTE4qFaix7h7pYf54Ko5/hDTnf00aiEy3izb030+tZ6+
qwBeRnfKLQxMJmPhDxJgJnw0xkMPxxDnlwX506XwXco7aJqJiBlsKBzIFYORN+J7jmuo3qyIqifb
73sI4SEs8DUa/NZo/KDxUb8zsa2M9Go+UxWQcAu5uDybK4YL0HeRY/nYOkHeHlftOrXvg4zUs8j8
xfFm58nUZk/2/FGHHg1yn/chWwMDUyu1jMZpvyx+UQcNQD9rTwuS/Pt7/Kkl+c7spjrEo4qBElGT
G5HDFZzimcAoDTYLWijzZxeqfRC+u2dV/AaJ/LBCv/O817Zv50rFR8Ia7K6O8pQk8vRbe/pTl/ed
0E0XJivWoi8Yoc+P0X3rB6vFE07HN/MKmBxhPLCk3i5b6+qe2dd419X+etLgVB/z7W9Trj9kl384
CNVbS/HX9phNF+4Jlcv3jjuFpbW9hUe+Zq9wcKGFR6zRc4wj1ADI1PGQD4b8qLa4I5/WpT2X4+t0
r9DNAHunt+lAJDIqEWywvQE1I4JmfAMHO+qnJerfSBdRJ7HpK2xLRw/XvfvYf1X1br7A4kv/rMEy
YfCP95THDvUI8iffVRyFqPUXj3y6MCWUYbWRUMjIoAawFvPe79knLhDxAs/rTvWaUw+jXDOs5Bkp
IWuR79Rhi2AP9suh+ONW+XZhDJpOqcoUticD2WfCTvSVR7xsNgMcJMFZ2+blejDV9kVBzWg5fL+U
07O1INC63AB47pG2V36yAXmK9RKbKh5NBhAHIxIHQHcOILzrhmTqEMUEb4KpawM2slC3S5D3yC/M
vX88Cm3X/W54PbZVzRumImX3WOyOQbPJbnbM3lvwIJOq91Qch7PqPSo+95wPgKWbybsMsNIv49LP
46/cf0cc5l6Fn8f/OLP4ztJfiOHyWt6umjPZ0Gdkv8V0r6VaUG3GbX1s9sDdFPivNh8mNsK/nySW
/ocr/E+L/tvVIx0TpKJeRzhFQ68IAj+ry1OrVG9sHM7cIL0NTlKheVoFTtsKOwFteDK0u9LKN10p
g06yPRd5oOMOZuclOzllxLvzyC/UQvoyq3yBoRcSUD0DKXz5PJ8yuPqWzfJRZMOmz5dDZzWJw8EN
oS2ieSiSFXQ4t1cS5XcHqMPN/EYgTbbstmvWAwOcwrzOwwmG9XURGhlUuWp/p2ju4nUugfkNj1xd
C8RsBkjR8hw9Zc0OCdv7yb0I6DINNQWjMuyZU0Bld9SysJ8dX9FfUXAFfTZFg8NfhzJVLURH4Ota
zjOlJghhyCJRvWx4a/ha+XX9vGArMvsrl27izNKvVl0EKHaqPmrnR7WJlB4LmTsd9escDgbVWHr6
cirMuvEMrT3kTQFXyWUCy66c2mjtq7AfZhwgodOliC/cmBZ5yfJ6i/jdx5HWgVuxe6uY49Y0nwu3
9mfZvBXzdOznItXceGhh498zNel714PcRpd015YdbLxM3AGLThn8u8ySDZ7kFq5Ng4RsRaoZDNb0
56qKG31D8w8uETcN/ynVMb2COrj7mWePUNWaI+w0hlbtz2IiL9IxDm7n0rizB9KEdkPo+9jo4m3g
ooEpkEBOGnNnPEF4uSFxSZlZkCOTO1VyJL00QtoenuLijZ2NfznqJFzM0bMMXJ3Q5IfMRdqD0j0V
pMufLM4eafPS1/24syor1mYr4GPlJLW5vGhyqRNuWPKpKOAr7prsa+UiXicJw2X4eF+y4jgN9x05
FoX0FUSstNEC0wgxJgg+QT9ps+JUdH6VuaGRx5Xm02yzsAZBaQ0ibx13wHww7QrkLp8rsUAV9pGZ
nl6eDCh/C1wQaUOTvt3M3VGiESuqzDeGNshgNjZ7OM6LyVP7AFELWLoFqgASNEo8IzygL3fmsFMX
fzDPSA6pzQQwCOwHHeVunHeFBKGKxFbnY3xih46jGX5WPajrHklzzQSObocMeM3LlGVbq2Kfwd+j
wRQPRnwnZy3uXAToLpBD8fYwVZcW69Z+WlREPgpkIF4sZ9jx7rMRnzP2nNkhbEZ/bWcsEmO8kz0i
PyrzEcNi2NvYaIgVWKKbFGRTtYDv9eADI/IL7HGtvTLztGZXPuk8tZl6hC/Ise60fad3oUAEV7r0
+eOgOVFOgGavd5V2aODKM08va8W3+BrLhMm4Atso+ZCJ1R/dfruoOdj/7mYyMjftmX4xFvMO0dTG
1ckmmTRItFaKQDHmemtRQGLYvG3DkDrIYKOGpWFifNrBaYx6LVd9s340RBHMC73CtXta8M4LJEwL
O+LigIx14Tu2mtpG2IxNOFcI4OmiZl4fRwEtOaI3R1dBJ+TN+WF4rheCh9ocxwlR2ArczIoRg5oS
4gZEBik5xqh9qGCpWHUZARyAvhMBS9N11mjU2WvALcPntsRLUkWqiYDpoXozqoFBC9/hMs1h6L1X
7GAEpqfCDz5E9GFw+zkmUnrnHbPgv667MS0tNxKq5IlRQE/hkvZZtOap1Zds1+SXaToO4rOnsKhX
MfyOK3F18NZJCayyD6B6we5oCPftQfWlsSVKUjosC9hwWOFp7pRipxR12mDUlKtV43ele82QER6M
qMUMhVz0XsIkWqk2eMBTLOo9cE83Dwc45u9snGxHFYMT+zT28BGHbq6oz+roKfULdCGOe0HuoDq+
ETezPAVkoZfajdUlQf4ehMGU+H3ta2/4n2JNae+3iOVzPG3yNRBpMY4yvBGRO6Q8TMi14jt19fLm
jmunEo5rLOzRPucicrRtn52V9ato4C/E3rUGThsIOLLh3l4N+f3YFYlC65QU9X1PBRzaK67HstkU
GLMJ2cTOWNiRAQshy0WQ90xiiftqMHQEFlS+HLrZr2CCDFNYC1eahVPwZiS6zY0rTvJyQczWAsOs
FwuDrNzauujuTTbBLcJufctKCnXtfcZbfELe93vB7PJNu3RlNFthVsOoiPj6jRwAtm8TG7YdQ4oI
e+XZ9jVSelg8KPpMX+HgP5VQweWnydKD1e49xUG0rb2XCK5ychyia9p81StsWCA6umsRglLBNz/t
SeX3HAFylE3PphyOcw8/cHj9A3hbQlbvkPNW6TDLQ8zcGA7apjVCpQiFAcYCDGh6fK7j+sVUIgtB
4Km9ltVBwhK+QlM+wUBqz9bUqIBkmJ+GClMAM1j4gar3zap4HDhUv7FJqEkM+Lp7GJfFltzlZpAX
UKWK4WzxQzuGEoZxJmAoBFU3iEvrL+t5BL2M9nfwkWJZh1g71IJN4NjhgIqzNe+XBecRmyMClbjU
B79fZuTOB4P64tAPG5EwPZroqPwcHBwSsAHjOKdAtwJlGxboWspdw9f1SNNCt7t2+b3FN8btqPDI
uOdsi1lo3hzIEnZwncZ8xPS47bctzrlnZb4065WjZTaHYMxSHYrKIWZ94iKJGQjz05pvMf02sTnW
4hWpbJGjuzuXiD2qPOSoT5gj2VofDqLBOUSXu3ax0hxvtM3VowkMpG7LfkcR+sm6DsNQDId9U6yh
u84bCp+QMFclrpilOhIHqKVWhJSQV+el6MKSrVi01DeInuSy3sI1ajPeHj7mCc5URQMSm8WKEAUe
jTjoW7wL4Ib9PG9gseFrYgjYcqjBERmFfep63+03ddEH+iziZRiZLzqxs4BCEQ7GryGOot/pyiUz
6q3UXxG/y5YMQvp+PBmlcoLgyRewp4XH6XWwgWgqG6IgjlrA4HSeNM+cferQ/TQLA8cTI8hM5t12
0G3uu+uCykpL9PxpsAFYDqaNokqVKPZQlBW6HS3N3LytIy58ahsBbSJQ5xFI4PLYzEm0mAMMk2Qw
rIY3YPYEyFzd2y32b5XiErBN6L35ujEXJ9IZQA2dxIWYjvP0BLaCJ0zpq3Cu7Jop0BGQuHDTL6yd
W1tQBbBl664CcfFw/8DFVpJLO8kIsl6EOyLdG0iUqzSIs1eLJ5bZsZK9qgCsgPV6q7tx7TNSp2M3
1xFEfVvMkKFlzPScc9fFVpNtWtf5WozcCEaqnBqWZq36qlGkuJZ41dYoYr2d8MQwF7rvMfRcY+cC
GYNlOZ5rbyE3EKhC1u5lWebY7eDIND407ouuPvTrg7mgrAvb+rwiaUProwXhKzA6z9ICjqkoBXyd
0LtJNz5HqAt9FUlncB0cwIlsjqJs93x0dc9gSkparFilS+wx0nmsNvTdtEVYuD0MnG9Dbb4mTCAs
u2MknGpCPVj/zUhbzbeCNdNuIhLho6wv0mKZNyNCgTxIye9Gru1JvxSJoY7PHHd4AuWvG/PuVVtp
yKj7Oc/IvObUH8kDJSjfIRjBlKc8uV2LxEyteasoGpOxQZjkBHOWUQSyBnlwGTaoZlORKVum0aRo
sxgZoA8wj9yaphIvE0qckZVfhovwhRzZjZaK8tV5URcbRRqWHUGGNU5LcHQ4O+By3hrgtstut9KX
0n1WLRwVB7tyC6/ChmcjEjeRuFWFLSBOaclQEThKxhmOOCBbbOU6m7eDHbCqOxS7uXeSLjOOrd3t
LIx887bZrrMLASWagS6L6pwGXGN4fK2amD0HTWNddnPeROVa+tbyqJrkpZ3Rpmls22jYUMD7qfVJ
5XOBCqlv2qTAEICHwrLCdZBHvex91YgK/U2CaeAY7KJody18TrrpHoGlu8asT3OfQ+fi4CchYesw
4BN0uSD+pF5QtBmPsuPPi+EmXFYPrJgedKCDs34Sw25mBfAIE8HXyE1Gwu64ZLgXMT1sFEg5vay9
5ojF1rACLz2Sj7AXqrBqDzhhOQ91ua1AgdCixY2b+uKiHUCtcdu7ZrvpXT3RGJKPcfuLCavEwc1r
DyIVJY5dYQWLAl6y9jqpV7IEA4VuzdQ+9Xp4sqYPLMIA/RjODz9rmrAraJBVc5CJd2JPnjQ++Riu
ttgtKOTkVO40Q/WU/pM4iqe5IWf3hnNuyqCx4QGPQQuHY8QMJN9gz4ZFT26mIS1HqdIFYiZBFpxx
GOBPPNDJ01rUm8Xh96IEd0U2ia76jQo7dUi4aiuw3Y2NOtF4p3mAs7WvXkwbD8kvIQKieHJD0pah
WV4zaLvZU2EEDrw2VGXnqEnzhvF2Z/k5wkXY82Q8WU6KKmGd40oCR9M25YTYHFlsbDeyBG5qtClb
ax5O6+Tsc3hbQO2mShYoIBv0PUpa2PWOxB9hPNVXcOxFTdR/zCvC1JCrYjxlS0yRWtDBrKBs8lCn
B1O8EojnnJEiaBSt3RipZF9hbgALVoRK9lUk7A3hB5yeHW6Yke4MKIXVsw5b0xn7p+0DB/AWQfan
6QSu85LnpddloaKnFibg2etyX4AWI27u140e2evDDEGprP0ekCcyKLS0xYYSh8yIrAy4HUKmfHQ6
LSq+XgkG+9AbDc6ibd3Da3l1Dw6qYLMSoQbrJowjhq4KtGpA+hSObFTZssnTHB2X4VZhjm5Br7Ct
VUx07xaGkUMftEu+hyddLHt0FHO/UXoELmpwbC1vQEKJFEgR5v1nhvTmsl4iMXKccdwru3jM486q
Ydp435mww4kbLbTrDF+i29I6Dzg1UBuXAVHn48Tt1MrB9jCNDzWHb1TTJbjaT8pkRkodZTBDnJ8y
qIc6VqeLGhpkw5svG0fPzNB2hBrA+oymOni9ngPTAMwR00G82GY6QtrBl1fZnkxojpiH6WaPXDKc
ALWH6rsaQ6CM7BPRR57g5KGRqV4ceuWJ2GWsTIhIcWBRAd83PH2nDxDi7rh7rUZllG1dXLUjh0SS
thwoLbfKj5uLI7pl2x7OBZ8AAQp1fjYzIQGUO4O5URQeGdMcU9aHwCeQDVpUEUF0c9aj89VhOED5
l4O9lrMOcQCTuam7eTPlZay7yFIi62nVdOj1qqhfxpRp3cdKSLlHCXx11ZwlIDr5MFe69kZ7J5rp
K8/RuGGC7mVZYcd9we5aB+q9zHHv1MUl3kwKdC9Lhgh75cz1xZfIisb3CtRleHPqsYjzTPtSHC3k
Q/axTHeVOKzSb18M8Y4J9QDhEXqeITBqv34n8AKjYxcuw62As/stf1R0pKTAOA5uck58G/U56MjM
fVtCXhraChLPAm3yFhZqc9TzV44Asskztaspvbr1C/MmjkmxY00elvXG0SJL5n7WRYjrAsSwNE+w
kkQhyEA4D3p1qwGxa4W3WukqPdc9NRxi/S/yph3NB+NZARa9hwmwNgQaCVoZ1eVloPvBkj54C9ap
x2Vt5QHACuiopQXrwrjihw5/W+PrzUDbPFnvB5oyuGSOPqOxgDmlezRoTJBsDUo7s0OBBC90wflG
QaHD7wn8n7K7Uejh0Hhj9V6SKIPmQUvNvQEeLF9hjPhm08qrMwzcHwQ0kzKhxrZp2pSSGKA7hNZT
/1YMgV6mGf1Uitdsveb9+1itaatFHWDxNkDrxwAT5h0sqj0kPEsRuu2R2yuOU5Apc2Bg1QaF3Npy
QPGv7kgPtQVHa4J/hu1hIWajRf60yfyZYmlUaXUx2hwd6J2gIe6ShQY6g1sVLfbgssdCFjvT2ZGj
1e7gYeDA/hCkrTZw35VRoMsOc/uhATLBjnJMtTXSygpEETh8CYI+fNvRDcoEBaYRKlI2IOl17xs3
ba2nQoP8tZ7uiPluwx6aAmDSpnDCYcaezA4BvgoJTbFrWFCoH1KH2TR7c8HebL7a8YRpxWDA2YCH
8OTULAAce715Bs7UF8esTYV1YdW+s3Yc3g0QIDTwbgC1TlVCXHpLl2p6ioJg5R8sC2uEitdNYAO0
60M4l3o6sCo69zcRLPIIipEExReupAzZnrN5z6SJYzYaFAAtyPQe9ihHWmgc31HjBaJNNLinPTaA
1d9wqcgH/mmJKBfXmqQmHCH2AtX52ENXBEPt3nDHY9bwcw+AwGjxMJEir965WYyU4sK5x3ex+Zld
zOIhn49wulbW+85AZVOUPi3Zoe3Rx6OpJkUDIt0QExVfbt1nj0xZIdhHdJCVmrB1q1ogN9varWOb
Uex4uPm5gVaclI0JB3MG3/pdI/gDwS1ZowjTCzSz9YPFT/ni8eac9Vjye4J2hpl4A5hlqCbMxxGu
vPi5c1qqi7uuKPv24HWM3RFkSc+2dws/MeNeZAcLBS3HDLaOjCwY9aSptyVU/oMB8LCKgFtRlso7
jnMQ1uBSx5JFX3NpWWSTl2HdNAow3li8yCqZIDu3Xw1kxqm4NCFanV/wvewinlQEeWnvzEwAbno1
31hlBAsghJW5djR8YpcpbtibCebvEyqQ9VTa9y37HOpXIuQZeDs4MIbctb1vVnh3T/hdGX2ejc4T
HQbW9h2oyi5en3TVpAAW0fLz3Dwv5WGFP03+JFnuNcaZZjFDP557tntvzgFgN/dAO+BgRmywFNxA
38ZJNaIRAwhUIynNftTEloD0VhXbEaUszhHidxLrfUdx7w8E7byGM2VVAkBDKCk6lqICQrNcYj8i
jQ9rIZuh5/eQCwDUy4WM0o0y3HX5q8nfp/pJdr4JRRsskNwj48yHmy4BVqJtJQeOQo6g0IwMKX+x
TU/onZiOa5PUnm08OCgrMp+vvgo+tjwL2D42uDy+Kutk8FNT+ySPc+PDcuvAItcK0yKaFl08mAmG
HLiGR9ufECbS3sPil9ZwGFP2C7tIZNO3h4GeCvloMQC4W6lM4QjFCq1fZjc11C9UdELJfYIqRUcd
U2yrFQLKKlBmMMB8IZDJ4jGseVQvKuoRr+icdMrMS89zzE/w/WAThCA9y5MfE0+wU9oioF3s0KTr
ULxcJTIXZf6ZkS3JNiso2EVg1/H4IShKNfiHwSTCCouHOQv6OdDlsaQYbYYSDZ5+dYG474xyhss9
1MCArrCXS1yBMQFKotBU5HVQdw8V6ZK+wcBjSwcUjXaqyNfVsX1SbhpYE0ruq3bCQLBHzouO6zS2
D9UcmvrD+mmUjzr3LQXN72MGkwacy4T5aoO3j0DFIGeBjROr2YPIpFgfEnDrdTEdYNteg8iCDudo
jfTzPlIg10XSLCYC88dshv0WXviLBgIa4MUrbiA7g9mcnujkvZqfuhPHxVIkJVyDUKZln6R+nMBD
B5RV46g1Md7NAjDERoLyHLAj8A9vkukCrq5lP+fGXprwa6qiqcBDmu/1aYuVUAtghL4BMagIXHlQ
exCLAfYGuvlYAnywT+McwHvMQB+pPShgW5hAkhVBgnEGJAYqkO3Z4pNnhwkO0G5qPhPgOQXK5mRx
jhxBk4NHHLhePEwKD8C69dbl44YHPoN0bqs7dT7PILSh9W95vMiwpZE6+VwJMhnKPoXDtFq+OGNa
URbMEyZh6nA2xsxbbSfOc6QcyDObscPQflrI1QBH9Ejbu3wMuzYR06a7FwhyRb7BF3rPDERc8zEH
V9YJs8sAOcOz/TVUQaH5XEU+QqK7HjRmzpSMmx7zgyHUcUd/GnSjfTYmciPg+5dnZjjkL07/NGtn
82rABEMfz/LJWGKO38gI12UFVHnHci1BDYIITx9dfFa+rIbqGyAMwrrDYnaKKxm4DLoFPIe4ukF2
OHqPufWqlTgpw77ZAqx39c8iD2r5VtYxkFYC2HG+15St7IJqTjI1RsNHvszK9rtnan60wytAXg1V
En3RUVJfKuZgkbU3Ro3B4wbIe33IZpF2ZA8WhVcvOxO3rjIAhY1acAPWGRnyrwP8J5yz+sX5HVqJ
miRmzj0xby2Oa3pG35ra1bvQPgzr7ob/w4YMJ5venP4AS7clZ3p0VxYJjItc3+IJ5gPgEKoAhor1
jdBURXamel/jlU/4zyvk+dUFeLOHWaudXdQL5iYSaZpkjsV8b9UXijVVtPD9hqvsdGemfXtojdhe
gmyOgJaAjogoCvhlN+DWopfB7oK7VtypqdAirDd7fhlwLeS73grtzB/yOGtZgFhfPl3WAoYbW1dc
ABVP70MufP5kmhe8dhW0BpiKk3jsIkDVEwQ3byvZ0gyhGuA3IGlBoKhRBN7a8mBhPFM+SOVz7Xwd
C8deMPfY3mIwzBuL0nfzxjfa0NV4MDQf8Bqx85Ce1u7RMIGvaLgJ4ZL/BKdCpUpQRbdLOIKtp+D6
jzsTBBTERHZviCB2rW1txbRKas13UbsioMmBt10fOw7O6KhG64tTyKnQRCbVEGNrkiYCwq0gTB5w
Uh2p7kPxuvTo1BvMpnR/LBLLPmggmer7XiSu/j7hL9d0tNO28pjymLX37SvTs01G7zE5uTU97gCJ
SAeTOfkk9yYg/W4GsaQ+d2SrjbjMNYjm793scS5ASeI+XgJqNQ2F9moFFCMxnMQSlTPBhHz01PFm
v1UGFYeyAH+6Kyqq9mrOzXYmaNrMaMLaqiCC9pQrgdSm+TQN7ZlrUH7XwPJmDDKg7et0AzfHdmFB
T9q9/f/XO/JCOPLHlmnyC2SEcf5qIqoAuilytoX+pACA8BRruM2weePLDlN7XEMOkGerqYASISsp
l9fOEBu5FKnOuE+GNuna7Eul7Ys7Om+KXsYCo2WvIqVvyoRUVdRMZmg7oU5GXCweyyMT3ewJNDrQ
lz1HC3jxoRdvOtgI+jZzYrTgSN/tjFRrtzcYrghU8oWRffPhKkZSGvDHhmKUH8VlEHk4LF/DaPwf
Yeex2zx3reErIsBepmJRL5Zsy/aEcGXv3GxXfx5l9CNITkYJEn+2RO6y1tuWh/6p4+ICc97o/GZZ
85VFE+upb2KX8MBgMPxWCRY7KKFaDJH8TeZOhTqZbPFe6j7NeNO5uj0es4a45H7Yzz2buAATUzF3
AVKryam6Ot17ZMhBOhIq2GRBZGVPQABB9lAXpep1GB6NPUDtxKj2un3UyTJJ/FxBUzv5UcPxWi9H
MLVwGd4V+5Zo6VMVblN+2jCkqy7dGIzSZlwTZNJf4vjIvTnOweJQYx2Mv2j8HdH5RyAAKwp8AlAs
T9H3I8JZjay2iDw3l6P2UfTCDPcP9GEG+O4vY7Qph90MEgtZBZWgRU9OCX8Bz7M1lP1iArmrfp1x
Ci67agYm2i4LbNyRWzgRrm0G+nQricZuV6HpV9iDQ2borAe521bzqUKFI9zMGi6Ay6AUw3CRxE66
Lv2ByRM4eAfr3bAjnq6Xq+vC2jh1hLbh1ySop0K2NWnbIiM5csuIxVXGaHlOvUEENNx6+6w7V9Qu
JD8jJ5DUm8rSp07mHY26N0X7lCpDpkAgLcgmyA/CKCLGjGm9Az8IeN195da7GDeWup3JyWJY3PQz
oEgtIPDOA2e5LqjWCj+DJg4nosG1eNMN5yJ9dczjPJ4yWFaAXmOn96g9AXebx7jgqQlykYD2vxHM
BHtyo8ijRFFIB30Z5nOj3Po/5ydPzJVIfDP8ricArCS5TaZ4V7gZZv6xiO9V/ZmjQ3TG/fCvkdpj
EkCKar0nYS7sB9c+NINCKfGeUT1SRuYB+J02rZyNw5y08Jxn67y8OcOhHXwpP8twyyLbMxPc1uz7
/NaAev7K9Nrgnuv6pwp/DdvNHJp+lPKZ7PLcZeO0TJ7B855cxv6Y7qxTuLrlazIyq0sp/Dh5r5uj
/GXzMyLzp+InrF4F42j07EILCAkJe6Trx6VKvV7n/lSovZRdVHV7vYUDJA8LirGQt8tAJwFyDNQX
sJd7aqejmb9mC3Q6chb0aYxJCXQeb34neGnS531DHaeantMfFuWcN+40ks+8JuYl0Peh9Zj5rftz
844YrEL7oP3ODzkFihrHp/vQkK00FBuP/iZTKSxQkeRuBeJHyYDSx8Fmnr53zwqtSe322mZafO3q
XIb2tbmnjst6AAQFrFAiyC3pLy8/yMSri8B5Lyk0lbcWmCVKN3LpeHO5itBnF55mITyUPfWSlNDh
3qN2e5/nIAw3+NBk+6thAPkZ9ByDP0zR2eE6qBQe+rjW+10t6GgcxnSo+0Z8YQg/WMRz60sgQWMu
X+GAWqJ8Ht+lRw5Rf5BQabQ141z7IOHQkLcTrVK1EDN5jDQ02Y97BlZBrf1QHJfolM3vTfIWxb4j
f8hQdIl+NzNnbRwm2Z9MuMd9DgLvQP8wY0NOzBdHkb9EIe2jhpsmJGb01Qbbl+o3M+WY9WLxqZBX
PnySbh9nHr1GicbVPswGAWsmLwebiP47hbsildYy/HUcbuWRB5TexNAETpGtGwsOB+JuOddo6SII
UGwAw6EOOSciz2Rr19V3Gp8SkOkocltEJFG7sdvCnZkNSMMQt1+G9KwVI+KgEUcIZmN2SGRRvCO8
LeMgXUpqCHBtk1uqMX0rG/3ZQI+TRwAPWnbu83FVK9ZRwOgznEpyNfVJRDcGnMJ1Rw4CqRX19mC1
tPfZNa7Joxhyo0UDBWKi1pvMZA6NTRde5EFMrwjzDGLS3+3601bWrEuacSBFaTy21WfusCYSABeq
UzuuTgwud0v7Seq8x6MenvT+XPAHo/yT32aliGjtp1z/CWuCre+pjDlEoQFXnyXmzsdGMC09IVs0
u9TJIZ4Ejopio/ypgPZOHICMNPOCGDdUda807xITxZ19zVG4fFbOVxdFj3+yZ/2nqGLMiDbhqFvU
3Ymr6tdxilF+Fe9c2bYCnGiZqwGDQGFlH50JhJpPJCrdwUEwiSEggxh4k7tDGf918PAz3e7wt+id
9y+hynkxTgJqPaJHazgTSaV8qyiJkvZtyLOdZqPJitOdygePbGvPUNZ9MSk3QSLGuCv15zC76GgZ
o/BV7sbOWxzlLPoh9Fv1UW1W73Gerou9NL07Cvg1QjdX8FXEa+JcVXUIpnzXLfBU4VMZgShpT320
q1SYw6sibQzbX5zQM4fftvJj2BXT2jIGnmrXKLeJ9JKoA5X2t1l96UBMSb81dOiWVdoy77QEec/I
Iy6u/dif0kK95jpYNcPz4mJnEOJZfOstcol+lmGdGdheLp9jx0UaOzdmcLHnpvbLnJIXyYFrrxcj
KJUB/gnlo9ZW20aww3thcK5Z36IHKeEGHqTY8qtxPo2AWOMSzscxVtJdAoMPZGbLbplA3mYUJoGh
yXFQq8bVMqPkpumIgJqIur1cqq3uRLeapEXqG7Nsv9SIEXWVsWvFo3lpPxx1TFxnLtxm4IGqp1nf
ZAZxgH2e7HSnvRcOcxole9jp49CiFUSXH5v1eyoEo+t6/StqrSiA3kSKMMdHO0QVomsD42iVr9zO
L1J40xUHsM5Lyfxt8T9ioio4AiCoJZshPE4EA2KNEnidMbEfzSem8KEyMsD3pa8KELeoSMdI9vX8
TSR3kTIZqGsDR8t3SkZ2pLEXnFCkXZ+ZTeEO81PdPsIuXAYWlI2bSVeNsUKbUeoYzqsrP7C1/TmR
OS9kZZpIY+mZYlVPR6fLr4ib3RGSUNfDQNJl11LlI8GYr8tDX9Z06hZDBOPqFSQ9UYsEqNFDBaOW
Fm7J2IOUIoU6ttcDJYieSuAAVZFlX3FUqhvLgcMQajp7sC/Hrmwvhfq4d5Z3CW2MwTOPgBYM6oWd
Nagftj0/VRbTxIyJQNNxKk/DCP1aVrodiMyOgp6pFIa8BJajIZtSUDMpfjppQOWK9TLCpu+6qd3x
EWjcUKYX7XPNLIiIRuAMEyxZex3NvOF3ZIJ0npMAycCJJhzCgiI8XzYUyw5ONrzHtu0LrCeaj1Ig
qEgaFrPlaVGQtvU2auytmONAQNYLlR6seY1HvxFi0+TattF7HZqK6iJ9PD4E5qbz2lwrkEdhf1sc
cdSJ/fCZ9w7JQtp73f6AMYVteeqj5KRUm1wdD4vzq9vgwgXFfKvuZqMLZlNy9Vra2vGXpjOKRPLw
CRLrtcuVrnadUv6UnTWzOR+LTXedNvxsy4axMGmI3gLh2qTonlSZn4mlLBQJTHDsxL1X5I2axrc5
zNywsZnhprtGmCAaqCQkq0M3r7vWIpd1qoTzM7S17At5tj1JiRJfMcJfpUK6yQbRRMfkz7pHYZvK
zFUsDK3i/wBpj2suvaWQUT92zLmyImePWlnzIMvqElFbEWRpuhGNs49ZmF3HSBcEPyPcdTVFwEi1
MblxVwWgUsxIiQER0XUZJXxgOjVAOPGlmG5ydG3AEkRWHiWYK21QNguyPalTr0n7RBR2xeVXFG5i
Z2dEracsSZ8SKWeAOqo5kBpJNj1BbbxgOSqQrDRMzWYTZSjy1rIoRWDWD5XVaTL2HPm2PXbXBYWk
1BXou2Lq1ZILt+yMnRnpH2PMzIMw3prDarGLjYNy3hDHTstXyRvdjolC3EFQqJQpgp6PLFN2S8qq
aCDOphAgyqzOxuNaJQRaTOtBK70Mrr6lpCwt6llUVvZLNdsWmUGmNxX3ss5eFHs2zzOcMI13Th/7
kDormeblw9mqL2b8KrVAuju5rALVIdqTiNDC5JhhJXJZ81h15SRl/pwdBvovkWEjlNHeYh6pVPWz
vSp3WVBlwiy9j3tJukRv0klSJ1dLgP0b8Cw5JyM0OzQWIdpFAoBW5J7JPqPAbfq/TkXfNFE7ODek
ESiXBnNlKv5Q/mThV8xHsLiO7PkXCn+kfi1SshZ6MIDJnqCJA7m+t2awiKDDgSBfBsbkFRsWaKic
tLCPLxn2XA2x382Ylh9RpO4ytPkm1p8Zx9W92vm6043TJFrPKBKmkAxrA4mW0hDD120QqFfaOU9N
FF39a3GzPrC7QNXIz33tZv1zYqpumu3aiavazdHD6uIvzSKvf8jfiDxHoMEUacS2T1y0SZ/T6l/0
e17u59j0TYMmgD75mKh3Wy3g3RFJOp4hRzBA3zVnCHIbVMlIUGgkV7OBWsabHqt6NZI+9qg7y8nt
67s6+AlTGRS/OZvTW5RwBAKk70vLo/vOfehNZcSo0yO+asF/gOzpAUqEWh8JsZBcPAaIaFuOJy31
6UMovIZXE/qhYBhHZ7AYhGs2z9nwOrRX+CNY4rGAEw0cjEYO+lFrlnQW+MESQakJH/XgIFtgfnhF
+cxRdefWPmcU2Xq7n6SPPkxd66NxXvqk2KOjT/QmkMYXXdPJ9R19Bkf2+aYDRSozyXgyKOgKdkc+
AAc1P2HT7iLTNjZ9u5A0Q5nvV6GAH1We+JuDGruIlSiEOXGqrD8kdFxFsRwjhTx48AgNsKcfUujT
+WznJlSAhmVj3te/eBvz6nOZCZeZdLddVFdR3vuw2tVG6ItPB3+Cmn1aFlIp/n33QP+gHZW/QqB3
VTucnSiFn3vMGZWWJx7ot03AZxlfR3lNXbEy8DnlyK8sAHJmp6uLV9Qx9Agh8oUdjagKaHpT6bew
TfSjaBuR2SfpOo6CmmyiCvg6SzZDPdt0d9vGHi52XptnLaknMFOBmiS+ksg9URSBAmi6+E70nka0
IZjH7GbQBy0Yhr+4sewrGgE2WVyKi4jB9rnVJhiuKFZm1jaODwfIKj0Iu1wXSUPBX+uvFqIU7B6V
aVzG3gw4ARKML7sWkzxOFqnc2AWjGCUqcTHbRMcuqConNYxZ0I78VtfEUM/LPVsGCTXHRull1nMB
XNIm/VqNjhNTmGpLt1eNmp5Lyc9RjIiKvENNo3+sxulDFY8OEh9u3m7UQarPiXKxoha6PcqehBTd
oiH35kmzD/00f1blwVj465oht56toiuuLOfaKMw/c6YrWGzW3ttHD92p0V/lMP2AX6dRour1mLmV
Y13UDr45P6vhM/r13M/Sj4ZBONPdlK0ORsfyapQ/b6m616hG0BsKmTkX9mt70vR7vAlp0NrmjqpC
iIuiwkrZz715nwzAX+VFBltkzFKYXBJxT3VoZY2/67HmTs6IyyCMm+ZgzdBRoZErGyuJ1c9+pmh/
KSBZowX+rgpDr8pkP8938hBoj15QwLOHS+MAvFoYB7JhHY8wIv3S+CM51bocPk/JsNFCyyuySXmW
7Z9QSC7ufKNJkldkVUwS4XBwW622zpy57alhxBGtdfRX5sk77HHXFb/REoOw3eul2zZp+CoBTcji
OZmAc2MTsU5n5NkmtiaVLYkiuJK9gsW7SkVgGxYnSx4ddHOTy99zzCxBW9vkEMECUqxI7CPgh1hs
GTr6yNLzBNI5bjej4mKw1mX5J1LrMt5rJh3Nk2NsBrCgE/kEvD8ytiZF7HOSAtRhoHU58C/x+uTf
1Xg3BS4kEH9dd0DGsnXHDWGCEUbis2ICgIif8XkhpkfjOPCWOKXGFzEiPNXlkl4o9QzwGnWBe7L0
ZNNTz4PPg3yNj++bthTVT5C+OTiBY793lnyNSuejqAs8lqCj5lxIKBcewSVIKtdF0b72Zu51wHkp
Um7CtlMpQJUe9dPawm6FPlqHbrG9tqWXatOHCJ7xL6tYgjyBLi80NDWGibi8To3wDViZ87P5NdX6
a2AhoBJRYoSpBElmF0K6AWGkqyRONiOX3E7ukSI2dzJL0cpoEZ4dMFSSwAWmMUVoq5hWsaiMp4L/
VLLF74d+K7iR1MXeM+50hWV+UpDMtLab91gOw5kZ3YA/0n2OeKeNcqytAwDnsR2A1W3zokTVBnF2
EY3t28RA2VJUuJPQwpFebvX89xJuhVZ8Xta6hUawZXMaxHbWf2MITFhNzpvIWojtmJ5ewr1fmDqo
j14HWB8m8ntPiOabbZc79mZxGsDdWD+UKVgi5aPsRZXTHDWBjs1WWqTM8i5U+yeRdl6aGkGVRqzT
Th4o5fG5dAZ3V+zARerhkzmawFOWcZIs+2ZljauEp2puDyaxmJodB50NFG27HIv7zAGrhV6LunuT
IX0Zp02la2emA0IMvsByzhSN63H8VRtrT7fm6zZvGHaNv/cMdtwWI81Os034WEqHQ2B4qZQxMNIP
7pnNXBX7xLE2Ybem9Y7F0XgJUQTVNXPr0cR0leKGIMeLNbiIvHdx+B62HLUsFKQ7cbIc6sgIerhz
fZoAeu2XmvjDamTiknkxEZITJQCxLbvN8qtzYvWh2Dblh8OYaqJNjJXajyjvyh9H3CX9JqwfVGZx
8hnJ0DSo5ISXSJ8jGfS66fBVwUtaxqJkszfWAxa1FG06jB4EQqZftPQ9HC9U9FUPQlazx5F0SFYg
99JNrdoN1XLQMhrBnR9MjzZFWzCAtWajr5+rzSDdxyZbm6Q0O8lenV5rrE7qwIA3+lI76R4kiqnk
rZsPElDnY9OPjqemGJTFt2OM8UZXw21mWB8xPfbQ5OvJ0g+5iZ2uxNZTIPdTMxMNG7IHU9knheTp
WEPDLjp2w20ck3U9Yyw0652GQQHLoU9Y6CPjQeg8KWmASkXUZekrU/cGoiEqsDg6y8iYdhlaEgMM
sIhvrfklJTdaCtxLiOPeZ/VLrb8tWH+lIbFYvFflgsM0Hb/nqSI3oi7flSq91AkBzZ3WX5TJeokX
mWyOYnFrZ95L+b52iE/sGHNnbxWag5S78vEcopiPaWFwbHlP2GXkKP5B8sQdvweZZm9xtlZWto4q
xO0ZROlR1Jc4vNH/xRWU876IqNWroBGp3xvptwEsO95m6QUWO2nCy2BAjE2EW8jRiJQ77GnRAPzT
Jtz1GSpzYxyfZASvCzpeZx42Pf2cbSf5SrXLk9pQ6xvFbo4N9cosOBS3Wo8jM+kn3xboexUl4uzO
lXVtzN+qbX2V6qeVXxZbuHkrIZ9ROwRfhROdbGP6RB9fZY4/hNTM4SSDWVePUqwKixelhSvo0fNG
aQ8AYQKBSMUjuSSp3ame3RkFfqCVEGVzinM+sjayHSgt0xYTtKvliVlQQa+2lLn+Y+6Dbmv7rIC6
7u1wN2XaTU/jIDM0L3ImbB7rOl0rErpVhPNC99R2XaYnyQ6vWC365HscradofjOiH4zECAVo3E1D
8tT4qhhPqaRdOlD81qpP0iS7JthGZcrm1ZoydFaxpQX0vYSTFWOA0fEjGfF0jaQPFnaqf1phRpLy
0DAVNAe/yrR+I+VIVpWMEt5uJGi5BqOxELwnYwqWGEUTdsypvNv2J7rCRfuuoSJoReXBmyTqIA6U
+tU2l+chNLcmt06pwLw4kXwasFhJ/de0ZCcr388NPEpUeUmZY9ywkCTNm2ya17Ed0ThG22ZKj0Za
79TIwIEzGYGoVdXDXeTnRkP5Ku+aEKAlqePXlqJGRy+Hf5f58eiRqy7oi/EUdaEbQd5Uy4zqf0k9
zba8vBpR6HWN8lkvjhnj0yW+WLp3VusKhxN1w3QSYPGtinRuZNKFiRfOyyMg4LM2vnPwCuVuz1s9
5KW5mDjpMq5LTDQRmvgrkpoalBBRq/OEWtzutk6xqkL7uS5NuJ7bYgZTdeipJJQGnEXv16Md3thf
pUxUpPRbTbhRpsxtdcEuyWtkj06NECutJU/R7N5Noo4HrJTFLu9GchaBkNPUawE7osRrYIOacdxZ
tXllsFztdUb11HW3OV5rmqcn2r4Gf1a0l76pLjVW5krzqzzUVk2D4a0KZDhdzZ7c/JEsRo+kled0
EtjS7xjmto5criMlU9eLsnxP5nWkequXiyP9FNMdst10gofflIFPhE4b9uKGVRoAluazgSrU3jXo
KuxuI8fK19DVSJiL3QRKoZY7e/iJtIV2JPm21BykXeLuc8i8e+2r5DgRcE8/YX/FC/1jqC17HX3A
Qi0hpjNuGoCn2Z+5yOezxMYeCC1GC7BKBG2tCvbzk2h/irlZuu5SGGd4UkjoGTez1JzitvQ0/P6p
0R7z5dLq+Zrhr34LM6UVT235bqWvc8s9iJPd3ucjSvkWMbp2asldy1obLdODDQkqC2NW4uUPjSPs
r0FZS8PcLdaxlf404qABYiOzxWTzkECJpMb5b/v4k2IyF7t+wwwtt0hiHwJ5VlAX4+cNkFarpk0z
P3gV+RNmyQ/D94XQLQl3q9S4IQHQOYbHMt/M9aFQDyr1jUzx/oilgDZYLWR8WeROJMvrg1aL/Kre
4v9NQjc0tmBsur7uh3Mj3AJkMLrpkd+UlOFov/Xf5jH3LeONZS8S2hFUGOig4gNS9VWmfdm09HAV
qLekAVqX+BBVOokYoQtzcDOkfg7AgarxjuAekjN8qWRwvaLbaEJAs64Mxnk81B3UyTER+25+n3Uv
NQ1XzfZ9+tRNRxM5qpqca1liacbZe13oW8u2eXrfTn1ppXJnWnDIrYPmE+MlCHdpbEEFQEixgYOw
+V0ee0tv7yrHYeQltjBa6KqHNZ+MV1n/M4oS1Zi5S6LlJW0+HUUUuGIwUjSj4uF99Wa1R1yRraUU
+a29jx7fSHwBDvDmUWMJIkqEJ/TQL/v6RR7EIYHsERah6O1eGiJMaJIft9FzlD5WRfJkOMmu4Umr
oRLA6bhaK7a9drRlQBq7ooRNo45JltlG7rsTVmaKu2c7qt6wgSAvgIoIGDHop+o2zAgBHwwkK/NS
evPwZRgauRLwCEVUr8l8A4JuARpGQQq/5arOvFXkefaaUX9a2vJQpTmpQzFVWDn0AEPmEE1BaPfM
EWzooZuJmBWm32lZi3cUNE5M3UvSVhxkTT+h67FfIsJcSWuAM/rWVe2vEqDeHYXTC9cSxYukmC+P
qErZM4ESvGgwBMg+eEXkAGHoDmJRe0Kbiu8KH4w035sFvGybKW9ZW7lLRzwCIvwGwvvd4safolsD
82Tg1nDaIEzbT72/tCYOjRkT2jgVv2WHw3ruQkpXgZ1AaV4teuW2EFRlY/8da+qhbZSd/QigqItL
TVyXWdnJphqeWiB4iLxFyVaRzOA22GpL4bbEpzMZRtCYP8zzItornbbh+Bvhi3Zi+ro4fHIGqqfS
nutz2aKMw9Q/0LI2kmxgKByVc/joL2tSxzT5PVeMN9K+pEpsizx91yJMwGUxXy3GZ9yGjq602fU6
zsLhAuRjAq/li9+xBVtxtUmowiuQxN9zv1UTyZdV37bEVgrLdU22WZ0Xt5iIOMqpBX0ccZpU7gwj
QVI46x9Rdi4KL0ITjhQ1mZFUzJeEIP8V5TehBeiNY8m6FMviamPopp0fd9232tdrtpg3dPFe0FBp
meQaUJ5WDl/ehGs1X3bxdNNn6jXzZoNNe104L65V5FTeBMJJxfBXPNZhEjCpb62ZB1RCTXgbdeaQ
2s26flQdUCRN/YHPWIyBnWChYySbCdvAd8Xv0KgByiW7ghonwquyzjLCwZS2Q8nILzcxPYftNFFh
4LPDNBknubeUJdf70p2gwR5GzCcQpCp9bpoAty8BAJdkguKlqXtBpEpogcy3niIVsxroRBAVz7bw
w/mqEAQjbdmt+GhrJ2iljwd8paeBMNyp/UBsHlUXIV+7cBePz7OyHcJNFknelFzC9JAjeHW8Sb3l
TTCPP2XhO+VnghTA/EgMMPjXHuo2eY85QsZXOfct5q6NRzVuN1JJJk5Jm7t0tP3FZSpgHmzloSxN
DpFFvXPOOEuc4ck0vHI6qcNrqd/sgeSlyPiouVJz+0Rp7MnDCT60k8VLE++Ec9eooWsdWHcIK79z
zPBsi9FVO15agrFEqDjP6GHAi/VRWGenId+zQ9pf5Za+1x5O3qaxSbmFi3dbYv0LpaNA7U6OgZ5o
STm5lgKks9DOfYsETKvmjZBs7C1Vtwutis5YzOp6QPXlcoK8KcW9kb/zdF43GFjmejSxoy+k7gwJ
P2TsZ4hAJW23bd0A9GDRyqW1gvPAJoamOMSPEUiTHy8/se3aYXqWq94BVzd3tSLTkChItsFWtw5K
gw7osB7f44xB96VKXWPCEilrzbFuQ0VxjwZ53xrUSTMewKb4IGrxEMv01hVG5DR+GqySU3le2wTz
TMW6BztVz6q2tcWeHEjkqIecDr6bj7YB+9gAM+tWHHppbLxVI/E9Idx6G5OaxlCgmDc+KPp3pNqb
FGNZtkCjZ8j+YYfiQWOLaytTxQhGJpycfhU2UtsYkmtW9TUgcq1T69rLrtWyY6F1t0RHZyzlL1KU
7EMEIYYUnQii0lZ2DTPcpxvHjkmywoVBqOBUzR75HgNDXMsnAocI/HqtU0wUI9zwIRSkpM+F4dYP
z1OGyfhJsFQHDlftYY82Mw66pjGRlJuaxvfsr2DuQIvVKqSJjNUJh0LSFSvRyG9SE75LKbQ1HJ9p
ErEQGz8md3ib+wpuAKfbTklgJlQx8fwXpem+dJDN446gsDIq0L35ISct18IRvoV2LlZKP4TLjpJj
jyDIgEhhBcM1Y/stTWentCRJPasWyYkWRHAGeAxH2TdeihGfGecGlsZOeo3U1nPq+a3PY1QiTxGf
CC15ajTesui7tJx/GgftiQS1RdLMMOPCsouDBdzYomoVCTompIgrDWa1yAk005trWJVnM48vTDzf
ToV9qcUxHUlyEuIX9U4qbWzpHGWGR87HmxLG+7AwZTeLcURQ/EPoOiugrWMWIqxKJ1TM/38GlvKI
LftPCVj/Nvkni8qlsJwRj89Kdr+WO1Ti6pES+jSuoNv/R0rof0pgf+SNPfJK/5EtV2fpYMiqgWxQ
D2Lpue6vffj6P77AI6rr37/A43c/Mvv+8bsbPZbnXFOVvSyP9UOVqrbHWY1T9I8GVJgy1827yEb8
uEZrUOjHsNe/IrIfTNoSk4/zPz7Hf0p6fXyOx9SRf3yOrFfLdnCQBC3T6ZEYnWOi9wwRLB6iMsxR
qt/krgPAAs0hHUnX6+T/8aet//YIHh/pH3+67TVzMS1uhkmXgTX1jRmFMi7AyQfiQ6J9y5hIC4OE
p7cQ+X7QtqOyNcXn1JOu0LHApGbdOxgksaAk/VuTq34qOT//ImE27F/wupKnaa4aIAm9e1KN2VVn
KjWHL9Vc4/lecgx3n1qjbJIGxtrB2Z5G5mc8vnCH4rjCB+ra2NpCqCR5EZvUkHa53qHpZ9jBIih0
ceuzsDUCAIqVGT0zhMdqiVVr2Nmf8oCXs9w0gsjcrN+VMVzgrDOXmKrwJ6dtUJudyv825dj9NLju
//+VquZ/e6f/lokY25LaSVakHSJ12BBDJaMLlpo3Zhi8tZa6qh0NjDDywc8e7BbCVYShSTpiQtIo
jskHhWDIe2qhnYCAGij0Ng0TFb7S7p5QIBdE5hqXJr44Sr6xEHOLiFj/GbpoJCFXNtQTypTL+C3X
L7mxn/6M+fEHLDK5lk1RXlPtVSKGs/aFHkRnOSaY6iFrOKmjjYfpPiDBK80dllZd+Cga4Yd737oB
DS/xy2wEMgkYGXm0RxhzW3gWBdfKUnmBu+i9VxB9kwaC/9BfdGzVQTmCO69JwLw+HJOApX+jBf+N
u9BldJB81L5Jmasvo/jUOAW5KXgVRbbP4WWW+gzvOtVY+aUdmssWUn0kp2xYhcQ9lYAQQDvjq3WH
zTW0g8alQXUmhg38AZ62btyaRAOJ7PQI4iq054m0ZpRi6k9Xs+RoREMkDgy2W9B5jF+GjuQ4FkFS
LCcEXJzncayuZBnCP4oueRth+9Ffc1W/JOkxqtDwOOcChSGZAyk4Tef387ZTdaSaN1s9ifCXaUn9
dNamxjearwVenU1sNK8tNiuTyTE128Ed2eG9Apyk3jIWsNLcWh0RwiLbN7UeLq0ov9TM8hw6DIUL
tihptIiiI/5h3meG41K3J60/EQZAx0e9tLLTLzUsyViog/9j78x260aybfsrB/keecggg0ECp+pB
2ltbfWNJ6eaFkGWZXbAPtl9/B52Zpyxlln3r8QIXKBjllG3uhoxYsdacY6YMT1GQNMlpGT/1znVF
2crZufFD4MiIyyTAkrMOcKPhGfeu2TFWWuQe6tqKV1VMBwSkKO/WHFRJQ0nmkcLnvV/Q+2PKyvvH
bjkfqguJwKFDzoxMrs1xdmc5q5UavoZw2WIHR6M/HZN5HqwcyUlixKag59vBvyrLO0AvbnIWBVBw
sj2F2aQv2p5JdIH5LfnYy+xDmKa/FdVp5RxHzWNh75pK7twxeSeosspxxNVM1lwVHqcD5pHeSw9z
XRyhb25QOQ5lff/j5/lbSurfbRVvaI/cImMYLQ2qTYArOFGAM4rxKeupKhEkjmhVA8ZuKeXRatw7
4d+ULsZu4JAMuKe0O0KDM3uYCwsaDya+mlr9VfhImEu7+S2eGvpMDoc4quYRnn96h7YYBsJFimYZ
+0QxoFFE84BUs9XUDjwexZnb98xMriZxbs2VCM/H8jxCmDI1D4axl0GuY/q7Zjld8v52pCtjIvrl
zWAPhu7pkUrTO5VFzzXCuzr80scXMTIlBwV/ae9pzO4bO98V8/TZi8dTf16OPSzys4FHLZNrf/00
V2eevdLr+pNq4t/t82/ZqCAsDeFL8jIu+CwywRrJY4k8ooaM9uMvMdzW3r/7EuXrza5ykAxqI+ZL
utZYM6CeddCwMBe5cE5wDoe9jyXTnDDGv6oYPjfFpcieY0DkIl5R98y7crxekWyKl6KlLZcVZ0lP
L7wTJ2F1nhY8RC7NsgbBb08TpBwR7UQ7T0zH2SatbqtDzESE+hOoWdGH71Lz7Lr3aT7u6Bccs2R2
7lUPm8nr6R0V2cehuq7RywIviAwrgvupIxJzmE8i8VuTPruFc9etTELycjemiLhcwMtRTgdTDMTW
/db6dyPh2ra8Zjo9N2QezJ+aDEo58QcD3eQlOhcRcgp2+supep7XR9nRxU7L627GMUAFzOAop4ef
mUYf//grcP9dvfGmZnQsBxEV9HRc7SEV0MQwQH4QfvLoJ7gGzuMSuCfO4/En+/DfUe2prMI31SPr
3bQwaXYubNIE97or+hva9kiIyrqOAK5XFbwGg1wiRXsOA06r25+80X+z/4dvaktHrI7XVIt3IfqO
kccaVyfFEtyLgV2pmrGB6xlqcXajHEtn4KVsnf0oevSCE4eJgd5PTUshcrLwJzf/30bWbx/FmyJz
Sst+TNLWu0inXmCIMzb2wMpX4mNWO4B1MkYkXyYJn84fNf3wQDoMhRU0Qt+iNhTan5+7wmwqA9Oc
BaDXQRVWfXVhJ9xJbSG7u1mzL8k67h+mKMhRV04uw8btocORnS1I+lakhkPYx78vGv/9KuK9/+f/
8Pvnulm6LEntm9/+86Eu+d//bH/nf//M67/xz6vsuav7+qt9+6de/SX+4T8uvHuyT69+Q4M1s8vd
8NIt7176wdhvFyCFfvuT/7c//K+Xb//Kw9K8/OOX53qoaFW8e0myuvrljx+dffnHL7Ssv7vTtn//
jx9eP5X8PfIsCrqNWW+f/vrXXp56+49fguDXICQOLwwc19E+SbO//Nf0sv1EyV+JTdCujmTA2cmL
eDqrmtjnf/ziy1+5OYJAeyr0otDfXkVfD9uPPPWrKyMnjDyl/IBH4Zc/3/3t74vr798In8Yfv/8v
UNS3dVbZnhfzagnmX/d06PmR5/oI5yIGSq+X4jFOvMooRqKy6fqTyfeH49SN3M37qA5Tmw4/CQh4
veT/fj2yV3hngcsI9G0gtAz6qIqQ4O/LovVhslpw86FIiKz/7lv4m/f1JsrmjwuFbhg5HlJu7Wz7
23cHKpm3YS1CGe6NM6PjyduhN4fWzyAqJeiXr/JaUEgFaIlrFCxB7J6bIvIa6v2YrIofv5jXeymv
xXeDkO/d9fxQ8VG/Wf18Pwulr2C9wc8sTsPWTR6CPAR0tqxsMD++1vaF/WtP/XatkC9S02TVHJT1
my90ZiLaIq6L9sM8C1gUrXNrFY4MO0ble9d2CD7TNbsVcuyff3zlN/2H3y/NHevwDj0kYP6bjzx3
0kK5wRih0XOnSzqJ6Z11g+4qmGo6NJg2QI+EboDfMB77m5TP+WBo5z30s2LrdJogxqhYl48/eVny
bz4RAJIcnj3PdaS73ZLf3QluU+Wj8FW0V3XbnCC31KeVt9BJXCRTalQAnEGhangd81TRIJcGx1Fd
QGsJdosfA/P48ev5yxPnuwSR+z6fUxhxL7wpsCpghJOy24hnXWid5kUbUJfkHTXWVE7TWZ0kq/nJ
Nf/y1G3X5FmH/MID74RvvhlblksgVxAp9Qzp0hi4jEGF2OnH7+wvt14Qeo7eljpHS809+PqDxu7S
hyIDBavTpvOuB3e0KYq3YqhoiYryeRZlEZ2NstLNaU2Qys+iuHgjb75qFhXaNh63X+R72nsbnkNc
cUvt5MIkII0delBfYB478nCjSAzD/fA0kjX+aV6l+tRiJ3/0C8ftLqMlanEw9039RKFgXkyyHWpN
WiroGk42rCcgYVwkPlmPKiUOPIwnZSZSeVPJwNxMOWNS1PL+8mCS0mkfl9AGdxLfJRg5P5FffVDi
9gah/+DQIEWt95gzx2ggOc2tAy+9GhbFOHHpkFloa+gMiLToO+a1MqS93Y49xofOlc0xfrDoMms0
1ZkYCqSKgVrRdEmLezkvsoyPeMEW2gYKXkclHW861LKHVI8Gq8X21rcqCG5a3zS/ebXOUI/OW9cW
FHsbAYYPFA4TIAvQ4467RmiKsrSCyFQ7BWfKvkeQu2tchJPAqSvX/xo7vOn7sWMyeUoEmulv09Zd
v5ZLI2vGv2X63BJJIk68VPkOkBqDSS6cMmpeUEqWvBaflRMPpJWfJl8vPUKndP2USYu9T60DQBgW
Eir+bmrsx8KPIsuqUZLgNc9O/nFaBZD82nc2j4zUXoK5eGteS5TGIdSdHvXw1LSJhSnDYnhUtl4W
XTiZ11n8+VEeHDFqYNafrxIlyCqc3t/1qdeWhyAefXHaKCmwrclhubJ68sFP9bCFm7ShhURIhGJo
EDfm1GgvAHeISInTZW+xGHoguxHZjilezqVGbY0uIhi/dnWUMkJiWQzOnVLVsz50rUHLoovO+yg9
+Bq862AC6K6cGiqe6UpAGW6cA/ZPx9T5vEZdhGZt6urqfmmy2L1Qunejq1rLKNMHvp45RyVKq/T9
wKc3HxJlDb08Z+pJC8C65mlAxlkbVRfrhP3VRQ3IItTvF89Xzd70dvRZJUs7HbdzzF1nfUvfLsw1
h/saafrGiPNjaF4iK84LMyOkQKu9zZ/Y7TFjiyhXu7kfEbzqUIJkj9clQhcbEbixr/sGNvuqDBS1
rjcg9/rZgzWZu4oxeufn2YOrt3bEstTTboh8Vexa5SWo37MowJISBvkB6C4ohDAw5A04HB87UBdz
YXauNe01Wq4EAX+VDmcspYL34kct8/LW+BYl0GqeMq8PlgNY0y4/WWeUeBz1UsTHEqbFRR8gKj4K
HLu85PzyVMQevVdKBFd+4HYN7OWSVhWAbuhbNb2ACNf0OunVgNUz/fgp87YEsnDUU/J5rhKQviqf
YxCuLmqywwi3+GOk3YL0oaCfScKY1zTf+2UTOBj5WTPRPgYN4xzIideWPQsc2DLkBz5xXu20Bup5
COLgPqhU9ODOGHEljfB3EWrnDEt0hZgrdWiS7dJKrsWBJAO9ixO9RkeOiefPrLrlcwEIk6ogHtcA
GNdm7qpaDU2j5/CLv3ugu743Md/AcVWg+2G6W3vHwRhix23NBMOFkSxMF5M5IXToLLs2cnOSNg1p
5ayYZFfu8E/ENE3Q+H4xsS/PpowWPduc717Wa9p9SvPC8w5mDaETKM+Kr6IeExrG3QJIoE1yHHG9
6BK0XIlLi3PKvfHSFNQRtAZ065yuLfTDHfhORYDoahPFWGDJkLYd8+UibJaqLe6rIBFPfRmENxgQ
cO2L1d1MSnUtMfZlUW53Xe1nv4XuCtk2luG24MVFU98blEbM99I4Rq+2hlgcrevmCyZzY+nr4Cl7
WHE2q0u5epv32YoR+vzkEtvaZA3tOy9uGnPSz6szH8JqjIbL0VfhfBAgKIejqGC+tu8rQ9DYaOSy
K5du5ISSTPpgFk+8sHxHAppNIpqTJpXel6igjD6mpMZE6GYWpF7ieCNsvahFa1j5XrVnuXbtRVYh
+D7t5hXP5upXvXe26jLFmJJqWAxCSpalI72mfnGYhOo0beMKT78cpJBgSBqI25Ffe+ml1wCNRRlR
Ne9Wj0PlNmPTd10Q0bqoUGwNl0HfBldNOBGyYfwY6VjHL/eMIQfAFdg0MbTJKv8qVEPnHGEsHn7d
qPAii6MuvHIyX68CqVOLI/ZoGI1tLmaQrDCNsnlEodAgCi1tg7y7HxfvuXRWQXKbGRBY4Ridgbeb
GNF1HiJQHqcm84AZ0KKEwF/xFos4j86q1WGybqtaXtbUJQze+jpzQDim/XKjddM4F0vcquy9Faar
L/HNCXNNpEeKzNVEottNkRlX5k2QlCt5Q69q2vi9rKc0ADO3LIAYe1MEcqbjScXv76VIFW3pd4wl
45njO59mkuuQNrMd3A/sKHbE3Rvp4KLuumbFGuAYO593U5YOHzwlSf/wi9GzB6w6Mjxg6SvP0LB3
UASm1i7Pi+51deMGCegQ24gBtsS3ZN8jGtMOujq3yYabJjfgvidu2/ddw/543E4eYSCZzgxwhzmf
7rtuTZZHm6pqvhoLYNK3lcz6W40giMZx65JwVJdCXYkuNpAts8yA9UzLLLmPhEiwMa1le9nVAShZ
OXc0TdexMfk5jdGkf47l1AICNXPaf+ga2ivIfokPuA0Akd/GGi7zx8HN4veZL0x+ajAd9LtYVIgs
0jagp+2lPPLva0aoiBsKB4taiPKQEjIL3ll35nPGgBcjBC/cBMEZkKqbpYvAA/Rrk7B8NVGij5bW
4g5yu8V8gJEN5EC5PWtKHMcIeRXebgxx1E7ME4IwBnG6OpIB2xghilt0Ez37WT4+kvcI9bsXUXjL
ky8/M59PIW2IPgUdGixfmAisd1GTw1QRsdfd522ar5wd1/Y6j5knX5DENpsXf6yTdzYK1uTIYi5o
LqeBAR3CWTYunCKp+MyYk9pwKLShWuGdux+nipiDfZCVtrvvVepc5UFI29cKv68v3E52Fq2XRXSZ
SgMKz3hFTOHhpOVd5ozbAE5pzvBpot872C8FKt8QkxxOHwUT148U8szQ6doztVAD7MeF0JOjvIzQ
QncZa8GxaLtUHasoBm6mEwfkIyAFEe5GlroJ6yzLzJHUEC6BMsSZOS1y7C+7hI4FUCZZqoi13kt/
M0XFt2vmbHoQgwfXh1598dUNExfixlLS4hrD9UM+BBhbFFsjPE2bAnLlG+IFoZZyHoNMd091vXiM
6ax0P0BPgWWp0zX9zJGusVfJShU3ghuZdHcXqRoN01jFBf7Ydg7se+6HPvxS+Og9PjpOK4czKdfN
d+CkU8ZOnaMEykm/8InICeY4mghp15FaTjOjUkKUBlFfA2z3+DOjhwwaprgX3SNNDNILDzO5y1hw
iRzmIGUVx4c1HGOfBc1I1QloiUUWsUdWifOiZBMSOVfqmI/aGsw5Sq/FZTqM0yexFhmTrmkYHkXW
ToSqU9ai/Zfdhqz34EKBl8eh0omleATqN3s08jyY6OTKGIDa1Lk1+bIiTPfaNQFjg8UON7njbiGd
MbbDE4VFpeWPlw29b+HPWISaLn5xVA7MsEBOe7nwAVIltDMG3U5pZClOFZeniyry4oAQAonkUILP
Hk1Gisva+d4nXPziI5uNb1FqxwZtUcpx5bhoshFOcz7CG1KbGynss2jZBmaot8pkZjfx/ApwuTW6
swBAl5607jpHTduGQIeSVpTOcVJvrpuI0e1dZX24FYvJGQnU3jKCpogNu3IBM85lVhfZZNc4rX52
uE8wqTQ85bgObA+KKjIw6k2yQuWQ7GZfVFZHl36sieSqOoVy16vXgfqzySSCoKbXdzpbi+Z0iWyI
ylC79r23JJqsnWlzp6gi0wG8Q+6mesrGdZ8Mtfti6woUdV05Q31cg9vNTyWeUyIKArs651YI/yNd
Qc8/jXmOr1Ob6q9K5rwDfBwLMtM8cm8H1WwKvyLj/lj9JsBU2RSb9D7J07OlGpevbr/hm3rIlFw2
aaPs4PmzfG8jPU+70IoBVMCyuVjXMtOXa+2Ccst1UeLVi7yB0/7kTsFVZlNMf6UNZ76Awu8l6gKn
ZxwWbkbA/ei3DWcruwJx96d0Qws5KAfmSCJvXsnB9XECaJHSL/Hng6tdkZ1I1Oek13OAJuQGmOd7
WiZpiDtXcdg1dcId1XbZ6O/iuk+evNzdzGErg9SDrYbx45gXACmraVw/V3M+RjtuVeT7y5IzAYYb
scJ7XNfUOyzW2YIpu2roT0m6aM2XUgVJ9eyYcCYNR3UO6TQIScRpmgcSgmZCFX5SKWxeN6xPwXis
+A8o8m0B0vxb3+M/6nr/25b2qzb4TfNSQcV5ebFXT83/A81vxgLftYD+0vy+KV83vb/98d+b3ir6
le6ulJrWZ0Rg3TZ3+bPp/b9Nbhn8umlDIxqjnufQOqL//UeT26VpruiS0a/DueL7yvuPutyv507a
04pYe3rB9IO1s7UnX7emMquzvMxDtXMhp2B1CJQH6zDhnsbGsbi3Y7YKC10+HNsrUc0RBpEB5h1+
sjokXYB2FizM2Wu+NiJmVXNYZ65zWYMTbctB8yuJZ+C6BpdKo2pi9Rz2mx/OS0Ycn3EUFs2FKmh5
H3lupO5FBQLPWVr22aypUVPqTlY+MulmgnnqtM6dtYLYlXVV6DrSEJtT74Ts0OOaNFD16wawoeuC
47/Iif2TVLfd/LEsI7fbqjKe0yLS0IMz9IlA1pUIzN5aPF8EneTqXKUhWLqyVb48noZmXc8Hx+Zg
AJZ5uppRRMD9okJFM0IOHWoYahv1GNXFeDFbuqege7yc/z/nEG+zZIkoSJMWOWTYD+vpWtauTxrL
0opzXcey2BVT6t0jLWxYIJdijY9c3f0kBdN92+PVgZJO5AeR57hKRW+73iZ2sRfnDLmmOEJmNA6C
OieeShyTQWyCu9YDx1WB6bIy1dcO/lY0AJDnAvK5dHjKv1v9ZOD4ts1LIzuMQvpX2lW++sv8wTVN
UhJIE+7KofCuXYGPuG4nhKDUe+eyjcOT7568vxl4/M31osjH/E69G8L+eNN8nWKH8+Tacr0Zqu9g
u+xjjF15V5J69UzgaXf48fW2J+b7OUPo8iAxhArZx7mct30j33XVh6YvSIPygRUmvDXAgNO5X0/4
o7LY/OStve1ef7sUS4nEeE1HUL3RfPR11Acu3fSdWPJwX4m5fiZyEk3Tj9/RXy7DEoR+mV+ZmniR
s33C372jbLJ1Tk9D7xLB2ChJV0TkFA8/uQrn6tefnC85zNElp00tuRx3yOvrFKQe0ROZfKyQcU83
IJgVmBTMEt5CjJDN2scByIOCdS9ccai0zL4mVb4R6iDoh9QuaYdAipO3GlmJ0mLGEzURccp5FzM6
ON8kg9AoIe4iZQ4aSbKCLCfUfEADKghVtXihbG7LqyjxBDmS8xq89yfiPverxfQEjSwPO5RHvoJX
UXUbJGm1CozLFE5r+TFFsIGSIiXaCp9mMScsebJStKg84Zn7CQupBsvYFdWOk1MTwR/uY/8O+xKc
JgrNgHMCTVxY+ivtug5I97D5EJQYBDFH/cgiTAhFCQUAinaZquW8iCknsPUFGrhlpRb2dRfdwLHL
tl5eu2tZudBbhxzi5dAXOr4Y6hmACxk5uARpZNj8ZNQ0Zyp8L9MWMzg6QYYSbFyBGk/MnR6DMkbC
FBKMoj4zJ4D/0Mq+aXEm9gzW6YjHH0qJ5QPKbJ0NH6iIwuc1d8wdbl1KMgIaaM3crpBIcnKq0ry7
85Z2GB8c+h75aZgVmNpWAqJptJmqNAPalClAWJgr6bknPk4KBGprM7aXazHnxW9Jtvj5u1baFr+j
16Vw6IdKyIsVc97yWZm44qXYsI1uRlqCm8Ql7NITroh0qZgbxApr5qvPS4GAZhLJMqE3bxTBkiLv
my+ksqLm5SRCiMmpEgsuqTVw+0BhQeiEeBTI/vUjhVmInjQbOLrU2Rr5e7+ja/8Igrf278fVTeff
TJ6RZtcnIb3mqaRjcuyGYhnBUK64Gugztib+gIwBxKqrfU6ugQCx8onvIk2A69BccpNdq9Uon2Qy
aLQojTuX7XMSGg18N0l6OBtVGOGZo1+NtD/2MrACemQTtVUgBHmjEyCdIvPH6sJ4cdhiGBp6fKVa
ROa8i5Bp9enkBYfGB1h11MwDHjHMAk146MeBdi8Vuqf3ltedo1RcwWa2MBjkaRMVxEOhtyegkIY6
LX8bITxyALgwG+qTON5nxYDvDWUOsQJ66mJ7Hlqy0/amUah5fEdkdI/jcHnELkOGdcV5bT97Cseo
4a2SVxBiwsD+7JNgk+vGp5nEaQxqbEWmwyBcyG+lxBt6mKtFkFgUNcBZqzRFzkef2EkukUHPyYkT
uuNymsqGwG+byepQFW30Kat1gvCwgzG3o/mXNydty/nlLCjb1NIHHALnXDIthFenBUlPoQ6rK1mM
UXIz2qFTD2k6S3Fae4NDDG7hVNc9xX/DetRgAu/KOHnwR94voZVio++zz8B2cofcg6OzoK0yYtev
kVfykkGRYE6rOHxwnQGDaIqys7qeRU5sRzl3mYxOZ/YNViBC6zv/kAxjIJP2vPXQwZR47miYJicm
zGCuCb3iDDxgU4vd5PdK/pV85Xs1xLdZ8He7GgRoXzPIVooZus+E8M30nCXEVmMRT7t0zunvH4VB
EfvXHSjnYj80Omp+m0sxrWcyqJrs4IhEfrI8JtFlVbcjIN9COe6hrWYnPHZtsETXad5G408m2m+2
Xl8GPoWsF7ouOyLyhjfarWVUXRJ6AJ9NMnCFGfdyNJMg4E3d9BO5xht9GGoVrsV8lP2KjZ5C/M1m
RUXZsDDodOd05Eh4hsZlFk7Tzpe1+m3B4Piu8ZqY/4YaMQ6Fw4SZ43WH6eHsx7vzm/pmeyEM77eD
BDoa6Xpv3nTUclC1utriBRYdnLLVJJ991sMZc6ujo0tS5vzgJ7fDm4qAu4EywFUI4Rhqh4xLX+/U
ORFVvvD9aee207KzFaurQda6//E7++tVKBK9AG0IadKcU95UUuPMV9mMuNTqifFb0iT5YYxgyP7H
V0E2xydHzUFN6r2pbtqauseU2bKrUotesd8mM6LXzz++ylZlvnp+JP84xzUX+5P0ud7rT8zrJSmY
xpAc0xq9VxH5SQwBXJC7ETtEmADEFbg2vl30/5+/f5E+H/B//ynv+sv5+3H9/FL8VXq2/aXfT+Ha
+xW9iw406iJnE4v96xSufkV7qDhic39vxS533Z/SM/Wr4j8g4EBc5riu5kd/Ss/0r27oqigMsH1x
w3DO+vPF/XFE+ZH27PXNwoFcM/BwuNSmQkOA8+bxsj0kqNQzKaL4jAmhsO1hFu10SDTkpqqX8oFN
f/jJuex1J2C76NZXQHPH1M2lrfD2DkUHpXNfZ6fBUAYr4u4IW+hqA1p2tctif2RwclwVnkxo7Zu0
h+ibmtndffc9/c1p7bVQ5fdXIb2A/dX1+ZL/8pxM89TWxslPma2cZZjg4FJStK9yC4koP5VyfeDU
9ZOHk87Ltpb86/ncrqs5GkpEWiELm/tWFZd1i1iE6uuDgI34SFba5RIu3vJuRGOMISX25rvADsw+
46BTX7K6QRPR0gQ51i640qMin5fnzs6T/2nsGvmeCReo5CxfveBxTqtc7REtktzqBqrqTlOVS3Ov
imCQl0xvzMFSFu68pgTKSpWWHWinM0wWQ3DLnnwNQJvWTOw6s9zVUtXTRZwV9pgZuPe+8h2GN2Dt
EOsZFCl8dy3JbSUsWxieHEyOhoTO6dZK3rqxjk2wtRhZPMJ4rl6KpgDatgqKlT44W4NQwZeakpco
cGKs1x7HignbHpT86MDo/LaJhttoSt8XCzle2lhxBzIu3kJG7H2HaOdsQYxzg5YP/2ZQOV8NgSxH
y1jdh90U3Ce+Eadxs7EEHMLpxpiL5DqXJysHhAN9mW/j4ZugXXGXpWSouG33maH2B2E8tZ/KQB4i
yjsKHaD0ctko2EzJmb5TeCahwJk5yhKPRYDWXXkm+GyX8DwpsSC3LK7HwepWL02IWiAcm2bn23l0
3o2J/77U+Zbp613MqhkQFIggCmjuzPRbK6ZSp4NhVng1DFV942sCTZaSmF63FcvL2jaWQNko4NjJ
0MIF4x81ibkdZtGTsItv7gZDp/paG4V/OSBvLb/gD083k2eBoMbpAhitXgL/w5wu+KrSEM0CGcLD
pG9SdDMRmaEFmRpNXdEu72YXBhJ8qbJ9Jzkod/eKL2o+NcWYfB4i0Y9XbauJUFZVJM8DJEjYACPA
BnvLgxaCqiNT+XidJ9xKqpL6ioYBXj0FHmS4oGKyD3FUD+/SIifj0xUoALAVDClMJMhC+5Q+E7HO
MitTXmdOOa3TDDk1rgH9ThZp4J1q7MfV2TzCJzspoAw8R7MeHs1aQbBOSgEiDbhD6ELAHLcM3nEw
DNrqHK4gmdFucONP4ZIDrvIzjs5hmRJv4vsFVAfu4wkvqtvRST+qmOad0D+zRK5OaG/2S1o37wrr
N2pHwnH1SbO0bohKKm1Qvk3uHvwsBTEYxFYAqazc5mG0GCux4Cz0v0tTgPVEYgyAvh3xJB/rDs3g
8dgL3DJ5mAbVyWxzcs7dIehrQONFin5cVBF9TcFspyxZVHbGDxJ5hlhnsyWiPIBvmGCYPvHokQJK
Cwj5S63ZrOelCYdzHLzEGjjWgxzkmkSQd5eMuMuZVOIqK70w3mIDpd2jzINp14WBv3zMhzToL6ex
jh7noKCpMK8RMWRZLsOHtoonIDGBdx8pZ2bcWg2zAUDTFnzGaabkbqq6rPjIAw3XJSmkSt6PXksY
T7YI4qv6Lg2j07Lwqqu8YnhwnORygV6Z5n1wPzSiJTBLOoSSOuUya46t0uv2PjKX8iJy/B75omaq
lOiKIINhWSWIWvquI/kXcqEt1TfpBUA+VFpla6r1CG0yDZh2sR1Rb/RMTnIzTRdeD/FTzeWksBOF
QB19lGjpiWq66nlF7EKV5jBW5pPMYDGgWx8eF4g1qKZzOZCxVoRA4RCfOWcIMgiH4JPMqwseWi8m
mAAlyx7l0frOn+2EP6pVzJYtXe36Ws7l5jeDXH7eukD8qOOX7iVCjkZiSpeCsGiVGg/CN2rdLSxA
z87oD8VhzILmYel8t/zSSBVcq2JsQcEZ24E1DbxJ77Wvxyc551143pGHyigVkglgZA+MWKHLDfU0
4ZnbuQbB6/G86PJZeya6q12NfypwSHk4Jg5qwy/p+Ql+J7lDC0CXvSgyqO6gYuWR1qF4ACIub0Xl
zHCh/RSqXliWKVwjBvkYRxdYNnAqA8jPgHl5hEjELBOU9udjX6ju0CW0UO4gg831ldsU03rVxXEN
GKdJ0gx9ZAa2VgZ9dqOXqTIH0WqikbbjN3yEwCNXbbG5718XHQauI4WL/LZQprkRnH5bbLqNZ87Q
OtJRYapRELYwc+PscHrwUYtaYvAfsgFBoFVzS8aCR7xKmjsd0SR1l9zaJQNoUqMXP3S8kE+sm8mN
NEAkj0QGw1MRxu4fdbb/4NcruKyS1lOdsH/Bp7HVB0B3M5b6yLYXwdhhuFRjVj/kicfMoA9y56Qe
evmx0lH71A7ITxjCuq1LZHS/dhy53fCdpa2bHM0s7cZzLjmNddel0zXj+yiXEEAlotD0BMjJ8FjQ
37lFZTtgl09scDtMcUG0S5qGDpkzJTm0bdA7PpEOSy53UiyLYQQ9oKvN1DJcs59uhQ+nfH1RICqO
T9oWPPB+SkgKOfjFTEji2MRregQj9Ysy7BRw8+j0HRQrjDiu/DDJzjo61N2FE1YERM/w3/gheTBT
WMhdAUw6vG7dZX6HsiPrLsKQQ+nJNFrPnviFD86kJof8UC8AhMgvdLvuqoYkQhp11YXxBTMr05/1
wGmpC3y//jLMzngZ5mKZT4duisbd6rbqih17ishEGvRTU9i0Icxk7QF3GXeFfkao8guRLU55MWQ1
rG/ahFDYg25wWojlUTKxPLjTSw6bCoqIA6bhlO6ngFY7UMAeLamLIhgFq9n0vyY5LoLphWB2ErH6
YXy2Wt2kDaFu9RB2e+k14SdkULi63ffWJ5pSCXvuNBokixzgiEbM25F5AStyYaPTgT11bQ8av22R
9dFaRQfPKJgt0aHHCnYqbfLL1fThUzjgE5oYI3+VaRSfM86pzpqp9k8RcODktihEmGwwHxMWlnZV
kDiuS/ASYxs/0oQrPiaYAmDrIi66aNpY6mPtjMWln5r/w955LEmOZFn2V1pmPYhRQEG3xomb83C2
gXgwUAVRcHz9HHjmZEdkV1VOSm16RGZRIiXlEVHmZjDg6X33nmt+a2NVnwxJJqBCqrsY1FYBF0+T
N/xi4nPqVPeD9i181Bk2YhUyIwxmfz9TN8hAilRX5VehlG/l4pPK1fKNY1d37LO2AcpA13o6EQ9O
7QYPcNJGexx3p7rpxaGLIm8zuYJxv28Rz0RLeV5rplvDNdTaC4x0m0Dhuc59dcMYVILqBuBqC/9e
txkTQEPxMH0Ra1Ygl5olPLT/jHqDYp/FqG4TpLuNnxeHjhon7H9nuwPL2NnDiy9t8KCsGmgkIK1s
t9zebdWkWznq4KKog9lhVOwP3B5+dKzc9rgx3hrwkm2Uhgd0jidRKxruKKMfzb68ycJGbc0xPvFn
QmqsdAVtJHspI+7OJIKsfTbFZ9+xDjpudk2g7hiQyUsb4i7UEDgCwzlEqoEq6wK9hLyRnjDsAnZp
McxHFRY6Z6LmkhdBa1zinsISCECi4EyaHuNRWxoXPsFwXbtmeh/PMoMaYjkxt6shvBhiDklaDFDk
cwJ1BhGkXcE+kt1NdcvgPrIw7Qfq5Ky2Y/YznPfWjIezVRfuo7QG951amvgak9qbM/fOrYzzFmOE
CLdV6eUnGK+3lqQMqHHCR9Oh/SfsyXJzulvDXX7xME5pDTqfU1D7Xpk2xarK3ccq16vSocRDGoha
yeDPX6he3tdxDn8ufrU619wMKVUn2tobrbHA8qqXttB8iwIvgHw5V/tKZzRoWe1lHtMjMniClzMG
2gQns6+ARmWiwp4RZJdAfPPxJTam40JZjQ+V2T1W2uVBx791amLgiZ6trl2XnH/jm89MLrhz84Gr
r1Cj+9Jq7ykdAKmOIEMdyAt78LPjtgPPw2OIyqaOy3xqz7Ikwo8dTEJlVPLeVqo8W759N83ePd57
YMKz5V7Tc+9/cQZ8igOcZBCb9ZlrtHt0NXXOQl5VRVhcxXBapiG9FNIGY5RVep0JcLJY8ojUt5l7
dIgubiXB7xwOXNf2lDDOw04EbGRWcUZWep0vq8BA723bvjesaZ8lfXFowBuehcSoM00qfvGHHkya
JLAuqyB/mdhyXUODzqstOVH7Oo67kNW4hrulXPMuX6p8jBCofQcMkLBMAorCbArqCSf5jZ1A8qQS
Zikcg/5VV+DINQKah0OIBHmviFAHVXUiKXEqRcoVKsPurgKXdhrimRWN4R8E6YjX0cTZ5iIjriqv
9LZF77U7rNAnm0wlmAMjORWZJQ8VtpytR9phXQ4hfJpyitX7XImHCdraYyd53CF0uXRsJQsXyH3U
LDnu+5QNnMpyhl7LyzehgK5ZyKTcTFn4lFr6XAvIWZNKQaiXxQD01cWMixGmdV8jyw0vMzfws6T/
JaO0g4K2JEguqtPJDnfdfuCjWbOagEQcS0GzfLcpTYB2WUwTyofBfZaFeUMaiVt92VLiWhrhPgky
nKudnSwtCLJbmcDlTuaE631FHLV/94KovUujSt64CWXLPC/DlQ2U4GxPab2jSOXMgTPZONNoPIZz
WmRwaQvni+eNd0HSBu9kCuaYwyWklpSS18qneIrBt0cc7I7YPk4lXx4GcrKsYyDEGlei8+zxMV8I
vgLG9driEpPIUtTP+81qlJHamZPR7Wtk+XXtRO1jkeZkpsF6kAFYEAuZTSCBaWCew+xedy7MQAUB
qqx9DLHIFhjtFUgn2bsHJbBLTQ5HAsXG5RzHmIHrkZ6JjvHBwtAKcCoEEsWW6kqWeBCzOmlgEbu4
8LlX9kubKY3TBeXPM92zI2UsIE56HWzDYK5OkGusU15wuTawmOaNKOqlbCeXWL+GniDUQ+z0Y1MB
/8D4dsta2peUiOBtx38+Ctm490nbRwHYeHICNiQPl7vDgmnQLkA43ViY5gmpZxCbk9qBH9aGmDuj
9UDWC1blHCaMz9sht+IldANC54sfhOxVVpORO3a0GceWdgnbmN3K3wmJgMjDvAGsJndsBrHTfTUH
Mwpu7ab+3A4FTQmJlTjYstKZP+VTUCw69uTC6XWHFdZkFs3zoME2Rlq67L0XLLCW0u8Zi1mnOIyV
17jtEqDXPgNSoosERBlBJTnu8bmYPUWJrlTUOtcdPr8ZZ1kTJfkJt20jU6CBcy8gHnNKHKWxiz+c
5Cl+Y5o9zbx8ixq2EGFtW4SNsOKt/Fz7FPOSMK8HyAqNHTXrKtT7QFlfeei26yBP9YOu0x7AMfHY
rZ0Y045s9YDfTVEdEpQ/yqqntyrnPW28+jMOwu3s400dKFfRnXFKa9rmU4gEa7vGBtnPKRnrEoxi
zT2AmkQhX8mq6G09cmnWOLAJT9TdQct84T+ZvQlDQA7LaUy8KKdRJ76KehfFmO0TqYzLMDecGTuc
0uUg3LWKaENuS0H6aHAMKpdb96wpCSJ6VQu+T2RJ4cfyJGnd9i7pGsmv04zVsz+nlHyHrY6oNx8h
DoZVzdlpNI30Jiim7NU0aNpoQzfb1bZX1ltdGy4++pF8wIZ9AtdrRDwk31Ails8rlCQUCbxLnH9n
3IC0yUuPWcIMKjYKcRDvncSK+k01efI5TkgvbYhoxCeLj3aD+TWCjJxAjPSG/LPA+ElxqR6v6mZw
SaVP12NDwwb7x+811RApxR1rR/c7WxHgweq3jcepPsqiGaATpDHxonK+s+chPJSNjm6KULefjVis
DZ0za+SUt2cmp44V4+oPk2gcbb+D1VzptjevDMO4TxKiKAYrk03DbWiHi+Iy+MrYaXrXtCmKUx7n
+T7oGW1puIdPkHQL498oB+9eOIODZ9aQ60g000MtR/cdizy1lS4VTk0PmtweInPPmro7NZS3VDKo
juZSV4YMi+WANalD5GixQ+q9SOs7OVD37XSzvBJz/wN/JNhzelGOrUdZE5yK5mjb0yEtzPGuHGDK
J3zVb+Kkdo9JFlj7yq0mcoFl6Y4HT0rj0jWg+DcDQsZtOHgtiUCuimckGprTTFEfDFVQkGkLb2OQ
VMCY69EKjDn1SK8SF71llLd1b92zIaSI1szUXRlYHgNPOJ6A0prk+soEPparqo0R0RecSPqyQZSD
+P1Iy7BWjiIUzti7UMMMxhqDQHiyoN7sqYAbpi09cN5+4fdfRVljbFWUOg8VpEmqu5uU36/XGt5m
ObRsxvtXwfr5acYFQnl1ABaDEirCO86QXUoDXoTqmId10NcPZDX1apiMYB0kcbZD1qBuk/sBtAns
7Hs7djiNDKa5U8D3Krfe6aBtv3TCpoEasfaQdiWHA0PNG2ektdnkiPgt5YgBtY569k448b4FYXLN
wlJgC8DvZNA+jGVw6p45sS+BpPi3eNL0kVUywTOIA4kOV78kI2glsn64ebyqoZlmyZ/y+h/RNsat
wwn/rXURJddOND45RRZQEUyr3cmoWYBH48izMI7rrdFC5zVRovvB1KeQNEe4Dsg8PU2imHl3PaiP
OcBguDD2ntYk6PehKtct+f7PbcPhV2aJ+c2a9Y+oYUhGLS4cymhU/0DG5X6iDnUNIWTaTFA7LmE5
gxtrsSCkLlm5YgDcHuHCSWxJbVBqv7BwwHcy1+5KTwz5JrIAcxxPYD8BZ049iHWlmpZutJG6Cqto
ScrMRXnURPN3iiDlzRjhQ5A+FHeEuuBpWpJlnna+d2NY3MoESLPnmowhzNpfK5I0u1wa+rrPR1Dq
AouiVwAlI5sTHSy2IXdD2L6gRAEtNcgRMtXRq3uyF0CzwHK/CQuN9KCLewc3zrH7CL2ZkIWIKQ/k
QTn2UOLmVHy9C7+t71sY6ytde8V2xAp5aDIKu7K5fcURNAL79uMrNFJ8cFUsj1jmq1vRUYVGxQoU
eIp0lk5tgl+Th5XFiZkCh8yrMMZ3Wn5xLcfYK21SMlmWEmASNILmG1LU/DWjSvBELo2Ht+KxYE7E
f5u4AVfqusYN9IL+aORGdi2Qr6iHHtr4ERmg2FlsGtZzXEEY090VZVH0YSuqnskmHUj8+ddJPFw0
OWr6quODFxvTsa2b8TYNKV4vMKo8+x+5RF36ebyuZhPT0kjq/468VMFAmnM7LSe4nWPdHBX30Xq0
HpCtizWY3s8UoXu7uODdGazxeupER514vddFwQ7Cdu5GMXBFx84MQw0JqrnEQLu+1BZMAjJoJoZY
MpRNtnO9IN3x18UbCgLRyukjZskQUh3Q+L1jLUJDr41A0XHOtA45EEX45JZpER2dj8AmZRubmWwL
8mcVfWOwmN47J+CZJZYtU+BYCgKsu4Uo/tynipP4eIUI0qxZO4KKAr9+VUon3+LwJPjROAzCk6S7
afoIjUJpM6KdF8QEVE2PI45FjRw0l5zpXtATmRS7MGi975NUDc/ictwgahbXpKGtx5Bk68nrQk5P
qaQPdqiprwob6OlZQVlMjdK2Gvu+ZIRjFljnqtfHzOeL6VTxki1Op4eisioum9m8K52x3Tb0Hfbr
pIQjQ1CF9qjJbtN72xj9fBMlA6fWNm0PWT8PtDAPrLRGE5U0F3Z5Oxp5+WzyfFtZqMlLRlozpHex
3C6UGmxR8ECQmONH9JduB3+oWQ+GDM/JxBGsIV74TLGJd2GhFJym3LLup0I494tidIe+45ystKmp
Hlwiv4DsOkqKZAD0IbDvep5qjyBqCCYrDQKbcbWC18n6A+j6eG8F1lvjFtkrvgxyxMNHptj0l7dF
6cl8w7BG4DhOsOGseEUcVlpnemt7PT+bmY+tt6+A+qpZq6+Tm7B7632f64PjqU+wHPWtkQfO2PjF
ojKxT52MjCuzyutTatr9VZZCwA9HjHqcm8SGNPYCVU+z/rHtvHIfpIALSeLw/UGSWUeKuj4aBTKY
sdNvgWrlkhx5J3BywUC+NoyJAFTxEbwmPYTGBKGMbBnfeiqdWvTOspv3yUdwW3yEuBVqIDYajso/
urHlcLNmmkZ784XfnnEX2f1OySoDmj9bhnlWIQ6uFBgrZLuPiDj7NBcgXJSoYtvh4XmYumY+5EEX
ogQ5sAa19NKdi5ByPQ3UuMgKkgFFzQ53plHW1k2dETcftNdvXL+Uu2DU1jVlT4z/hFmQ2D8y6/RE
xE+DoVkMsHvBvGmkONBz4fUn6Kt7atEwBLXV2H73iyX7TkwVWZdGkked0bY1pIu2bhFiG2yxD8r6
oRcJF4oLK2CKr9MFGdkH91XH2pJQ5yaei8dEe2+BfsdYVl1o9zv4wA2gcXKFb9rRPnNvXKNsZ6c2
pvxo7FkpzCjA7Hn3Pnooyl56GrzQpT04vJpSts9u5HDm7c78wiuH6NbGBVuirXrapWIqd+48tOuu
hGoLdnrllfYqSItbxyjYYQBim9r4OqrKHSZabpPdKLGeW/cjDl9iLzBrjW4GBawBFzbpqwoCehhd
HhWJAyaRUKCJVnHw0fwjFUOQr7oduVN+zn+CCpmbVfLRIo6FE3ifxJBqBqNe2BPhsJU48R88ToFb
HOU3ONHWoQ9lEHI21N+MrOlQXSeiu+5DD6hi1/wIYGzNnCSgQMfpHbmkNd1LR8tJL3nv+DQu1yjn
8bquxuygJ+HdRoN/NvOu34RWRYYp/yJ9/8aZLBRK9xqGbQ0tzfsh04WWuzQVZWSy79QkLpUav+aR
Htb0Ja8QSVw6W7y9qgBf1viiNz4J/VPOowm7HxTcsODES7w+OSdYl2hizjD45rFHNq2LL1EQQ+Gt
JSuMYqg2EkvpTiH7RTM5ZMXtjepA+XUG6TxlxiUr0jslUV+0ZoIN2UdjTVO8kZGgrriEOKxU88z7
c5j6mDSlfJZBXMVr26ZySXML2TPxhTxT2D7hLUsuPp66Z74IMMDMAvpH03OFzvbIfqN1B4rFSFFQ
lUAcn4C8H/FVnuQN51eTElN7YuuDTAuTovrgU3iZKa5tBhs0X5p9K1WmuCkKMAJmF74blbK2iz6x
YsX91tmd/LHcv9adUNnXkA2MPmUVhAV+deaw2zgle3wJWYyNCIsDdX/aHjjYDbXl2jdePkGAhuAV
PwA5CTCXUX+o4IsE3LxOTVEm0RU7okStI6cXPzrup6v/2SoxJj7490MMwSN/tayi34VO3VYv/9r+
Yv3q5sOH4gdkIqSD8snuDRv0rz4xoDeBLkUcHWQbxLR35+39YNYcngTHiXEz+oXwqPbpeceTrkOD
rnEA0MZL4e0r1WAksmVhG/Rh5DlMPdtxhnuSghUYiQEdgzxKAmddy35Mtz2ec1DdQZFgu47H+kpS
UfNaTDa6Uid73CFRqM1txaf/O+rn/xvT/gdAEaI2GLb+uTntMVGlNq4AnX3/maf2x9/8zaFmWt4n
aZu4zHxnsXYuZrPfcmL4Bz8t7jQXJy7PckbhPxxqhv8JGjQauUMqRDi/BMeM4JPNnyUHhL0KzQx2
2t/xqPHv/WqZWshcNkk2B88prDTH/ZMDNh3cyrFntthC2MW0jqwp2E2RFnQfVdUuZfJBqXZBMKd+
xqFuMXOXOn4mrggzdO6aYFeUvngZhzD+Ntht8xhkVvijJ85rrzwXAgiAKqIJVbzY51sVx7dtqsNT
4g5AiQR572MZFDMczHLpv0Nguy09bz7Yhed+ddNQXXdGhzkDB8nWRlre0ci45jTQERCx9R0GIaq8
ODZpEsackbrYeCwCWb6zCAh/hCVR4PVQBQahbFlikkrciP9l6sNQb9Uk5xtKI9xv2Cr87x+vpQm9
LFxpSYZsK4a8grAv5jsmPApjxj6he7s2HjlPiGPP6o9/1aemcBtGHVRWrSh/IkU7X7zWK69mhGIi
47qPv4nO5JdjOuMXKZ3oRVZuthEuPQJNZkDEN+oGUH0x15e0T2lut9OM5/NIQ9fsMUjQO2ndz5l2
r6KmVY+t4oGF/hq+mqM5MvF1bG3XszsXzq0VVvPFtznCQujkoGRHUOgAPXXEaiPoRhEfoj8hULlV
OZ7SpIPq0xdF/WzCU1wbDU2f7egpan9FIg6TBknCrImdKhR1du/0A54wS/X2U9ir+HbILLS+WcsO
85g9Ns8VKthbWgnvgFEE0M/YN4+mGRrPPU89Cqea4IjLCf49+OmjCFR4QsNjp9u5jxUexTey3Pa3
BC+IRTOibG5Gl62HZQevQorxemShwakJ45VX+MArupkze+2rW1uU8Tc/m5yjKQbrFXt5djuOXfhK
YQzCvzu1rPs4/VCPIKZzFHZ7h5svAWQnvh6T1L/MRV++jFErXmryB5+TSLm3AsDRSvv8Efbp2VOP
Cg4XCU3U9wakTaHbbTmYxtaIlcXK0ff3dj5p6kDnHt40jAOGyv7zWBQ3SVo17It7ipTKUb7HvV+w
f6aVmUW3nA9oc+GpoAKgpMgJTCdSRvXqBgQuWfJPHD7M6FZlXfQ2kwbZD3rq19SZVDtLzhnET51d
GO+zi8x1csdinj3p4rg0Z4op7TighpkwKHaFzqFRqy32jWr8C9WyxoptkdgMOf9ezwH3wQ1LdrtW
J27jztO3MYd36khzFBFbvwARS2B3BtNFWpP6kRMWuXbbKb7gTve+hW4y7d2MgbRJU3FIQNZe8gkT
xQr00lM+QejAn+guEiSb3nWUa5ob4kh3NZqVLg9x1Iy4GfiammE/xuts6JbVdYOmW4aLW863wksT
Nd41gKZ0w81xuCRu3J+M0fRPLU15DyG8vbPlOBDkK9bRjyK2ypdo8uKHuIutO9rTmrN2o+w8ySIC
ApJVn0sdUo6ahkN76gjFHKvEY8SSHNsdckFPfZQvx/+2Hlji2PMtOk992815d1V5c3FfZ1So513m
HiLuM0cVCnM3VtJaO6J2352w605uHIWf5VRRK+zY2aaA5HD46ZnzD4y21q/uek6HGIsDyJrQPDyb
bOQSpvgp1UcWtzGL2MzOthnlT6UdkS5DmeG043c1zHwwVKRT3DXLB+eAaa5/qazA33tTC4s4TQaO
ZW2/x2tlPWd2fV2RF1trw7UeWNWlL+iU2VliNtmlRTUfR6cuwOdWNF4FCrDtv/5dbPdXx7Tvgodh
luG7x/QEOdReftmffhmsxB0n/Ko6d2M/PfuFzV0zcYvxxzjP3RsHO5I5TT1CU/p4d5f3eVre8WJ5
7+PlU6h04x4Sw+KTgXJ4b+W0WNljrG/JnYnbkcfSpUeViFH4Tc5kkZPQRrB87BZK4BGzZHuypz6D
g7ZcIJyOo1OzXDTdcvkgHFh38XJJmcvFBXUteyRswxVnLBdft1yG0cQFyQ0MTdxsacHJmJHb5cKt
kti4TAKYidHixEra5QSCu3GTcHv5FtQWN2ar4oZY0vFWjKZAeabFslbTxZ1bwVojW1ASSAXhMaVu
TJdIQfSC8Y2O0uTYiaXmZuUV54L7fjBBbXLzcyzesoQQ9TuEIYf265SuuBQq/4vGE9hWP5wEbM5b
xNPUbeU6nZO1uqj4vtDvxfi5hr00qqNV0pn3ZalnkDm9zny9oGpNL2ZLj1ZgbiLQTM8BRVEsDkYe
qggcFc2zydY3xvcRYnvEMZ6Wq9Z7dAe9bZMbZ4GQodaS5/sSZ1vK21InOWZqF+e0rp09r7mPvlTe
AVjFKnuRACDUrp9fjfwZbc4WVNljV2VXoRChvvrWYfoC8Og8JDddsPOny2TmrNABELEmC+tkJ3mP
cWJvtXX24+dWlBucresGpoczQZ4qIpy2IqdpDY21FtbnouivFZ3KuFJPfS3P3Lu2meetoyJbuwXF
yjwHOX3HzXiKkfTqlfYC++jaRktxdmYZm3YYxKHyY/AaLkI49FreOtqGjF4BxMCgvmc4MRkHCnYl
DnQeC2zdNNvXSF67NqP+j24zk3Pj+BI4PSVF86Zh1sJqCt2OC91P7EsQm7vUUSClDFTvV+SYxQcl
f8zD8CIK62s+UbBulEjgAdRP+aiWDgZdfK6T6oCyeR60gEFVnoaqc/xVFb6Y3WEsyuvcxsjZJOJG
ClqXud081DaylsWCUz3M4JCKs21/mTtsddOAs4maWTBl5gKTNsOlN5nVRDjqieLxoTiBoUE28fBg
bgF3sPkPfZTnWh88X1GPFaZy29pxcy388FZjOCRMeC1KGmij6Aoo+5esmbZDQSlJNxkHIGSUunpA
oKPCe8hRHvzwSwoayntv6FO07PXkf5HeowASoKq9L6/KYdenX0vJRgvpwKv41qfDtkgvFm75gpRg
GG8nliWNYreGDIpPOPP0hnaxgb4yv9rnxvO8UMFq0lFsq4b0btFCgp2oEnSLV7o1wvzNKexnp8Xp
il5ipNeNeI0ErjOfYVadvfBhqeMc8RewdlfNCV8DicSu5Ync9zcdFvia3t4KUn4kj2l0TuRrPN1q
jPrPMR7mqPeOaA0UYx9hBq06+slaWu6w5RYpTR3tM0nMkV4miw1ea95APtl2+E89/c2LjnZ+kZ+h
P2Q+CLN3XMMA+7759n7+XtFKB0K+Hat10V81GAKsW+L1l6q+5hvoUOBYBm9BdgYc3hflSgLWgnLK
uHmw0ntfZVcSe2VHX16KWObW1iq2es6mF3JxW+zeDCIYb/ladVQ7Ul8/oGrTQzaC8i9XvUefirWb
AnNHL/hqrhtqkZ6r/Np21F50P9q55Idgudh6Y/2cdURyDDUNwUWCiiv6Zuu3d+xkNqzf6ElkxZqC
kagpw7tmUN9aSf4ljh4dfRtE0zk1X7SO8XVQj6l+VDl6Vc7cmx4tSo/apZ17zp6kZiGFAaAip57H
d3RWEBw41d8idN0oPpc9koV5KIJrm216/liwz1DVQeO9M0PqevzqWdQPAWuQNsk5JyDK94eB1af0
rrzx1fygVhnHSfiHwHS2ZnQYiM7aww+b9QcunEocYRVurfi9Tt8EPv/S+YsMHofDX455H49Wznm2
Z/kkhBAo/hRGcsy4iqRZ5uexDLmQUj3kG9v3uZCA25hUaJbFVFEB1BY32p6U4A4r+rc6IbyAD52T
h1SXVhjTqWoThosyzD06RUzePBZvwd74GAqmZT4gBz4fPavNdwJX7pn1LN+72fCpljLLG8wJ+tAW
jU3TnBg2sqMzD7bItNc9tcMlWLpzlWnQbFF6xz36qVIJ18gyFcdUtQ3tLvGCcw1OEon5NIn7Kj+D
rT2yieMIwuZKZt+98ktZbWmCxcT9ucxo0/MKb9PxkDhF5nhVxBkIJoTJUBBrgeZ5kGra9VZ8YMW1
xSzc7hU+NNpbunm4FplWu7l69MCARONNJC6su+jy3LrTmy9fUn1nDP5RUb2BxXplSnNj+pdW3UeT
osJCf2cPE8in3IoOIkuBLFXdNuOUGOBRYqNVHt36nA3etaWjrSz6ld1gH8KA4M7SOFCPcXQBle36
4nPLp+O1EVX008kP7+a2+TYnPI6N28l+V3F7LJ3wrvA+c+KJ19RzWLO7wg2zV0pjBQrwJLXn2fce
TMhR+Uz9DcAvN30sYRGytX4je3GW471ZU5/yBKp2zcZ9LTxGfoKzq38955m/prS4FpckKDq6if2X
s5j4U0ZtFo7OtVP359QbGB1msYQor9jnvTELzZfMzKjeKcZkOzRRxRPfo0C61IRPKgbAj9fytySs
x3+D6P8L/mj/vVyo+c3/A+Sj3yZtwoP/XODalNm38j/+1388vmffGxLr7z/LXH/8/d9lLml+AqIF
nRpxCg7RErf8XeZafkK22RJwPBe1ipn+9yCm9D5ZYKwd7nkO+rD9cwcAP5IcBkjxCcQu/sG/I3L9
6YLzcB079nJSgpJuSYcYz6/nCiJPc4lvo7yL1I/U/jxCJwSDsfGY6jAvbckmrFGK1h7m2Zh7Oz6b
v7rkl9vrfwYT/+sr+JPKxmE/k4HmFdT4uPIZW2DBY81PN8NlOjo62/g1i9Q35bYEJFljGt/+/nX+
f8fw+ne+DcvX7o9SjP8e/RYmVxDbdB6H//xKv3038sT4GifvRtN0P1/m//m3fw8cB59ci7R84JlA
gXzL53P87Tr3gk/8P/mWa/6uyv50nctPko4EL/BIwfNXljP6/wkcW5+49LkP0sAruCn+vcDxB4/s
p8uMY60NIUmiBfx6gQfWVKVVYWClA/u7D92gR5FidzRhgXkLeNitRosiZMcYFGbgxNxbMo2ZyBI2
qhYUm2PZWTgUfD9593pdnrQYoyfHxkcOrP8lHZq3sasb1AHPODuFwlMNdNjxIWmxu+XfjdVEwzx9
Q0hU9Idhp9tTN3GKQWLcx3I0zA0BeWdfNv4NWUTKE4I2ewIuY79oVdicyKakw3Ja2pe6yN+QU6kv
mCWA3LAKdzbFeRtHOg+m847eqNe9OZEdS5pwgyOSDeuAbbRp0gvvTHmBsT4dyopyHxip9apUBa9y
4k8fnMYYvjpJET7gQTXBt5jMj8Pkum8RN7RTlFE2XNVeDQ+eh+fUTOqqJWcYbQqZJxs4pOV3mVJS
mroyOuBp0udqKgi0WWG40zBAHkPWAE/ELFyWVGQOrIy+aSMwmRyjRN7VEBy3DT0FuzzPuhM1oN4G
c8Xi1hD81yyMGk6DLsFerwgeXE1THCZrdGGLaQm7NE3wFAnBi2GDfwwdqtckp7evjcQIQQDX8XIm
UVGvLKFJv/FmInIJF0hBI/Gqw/5hg5ynl74qqgv6ZHELWLXAl8DhlyI0wL+xm3V7CXz9YrcuhJhU
pNeur/vnLgGejaPau3fTOLjBI2JcFVHZf55KUlu6BBWPaWs5OKn8Zoafch2MGGBCLN7wKK1i41bs
VDlvhiGnWB9PSBnHZA1QFNu0l3jgjXYDRw/XpgOC3oaKuxWino1tFqeTQEOnM5LF5NKx/Rk3s942
gT89Db1Mv0SxrpDr+jtfVfSVaSR2jlj+jQezeUWJdrgPWz4uaVFRH07Nd0eF2XVnf4BWrd/VuL81
Tfw7d9n/jvdPNLp/fudcvcf6PfmlGWipxfjtZumITz4ZOpx9jHzLWPDHzZKfsGvC+YDQBxKE8eCP
oWBhJvIzJkOffO9vUJLfb5YW4AaepCBLuM+herKq+ht0hj8PBfRnwPGQrNiWu7nJjPLrPdMxHJmy
Rq43LnntXZqqH6VKk/dU+BBGa4PQLY6TNUgAex+SbH2j0DraEeJzN7Olyr84oNm/ns8gOPJqrI9B
iaeKC1vkT6+mKgbDwIC3qchTE/L2mvyGLRx8rNTHgg/+j1a9Wk/sJJLZKdYzZp5VDZN9TZQ2vSA4
xm/oWfatX1df+F4uAUVJGXXlyN7fmPPi3+DWuzIi23iFqdUkqw5MNCayvAvJRGJNerIi7FAlJRkH
N6uhLE+xRT1jiulkUZ/CAKlSeg/T7OC+DOkQbVzAVCvNgpNMSVpeIL/RYM3Oxn4J8Ychw7UOUCw/
DPt79iBiM4+eDHYNwiZh25ZWQgMO8l+MWtbyTv00an28kxQDLVBNk6HT/dOw57dznhrs/QBvdVsT
z4E1sE0ag3w1IFm2Rnjp1TezMvd9Tgdl81Yo5PD4voY2V4hoV3oPod5BxU2IlQbpeKzpxMNEiUhG
xrohS5IlFK4vJbb+wSYh9tP35x8I+stV919evVxWv+SHlhnj1+tgrrO2jNKGV5/1CeJqY0OnSoq/
kNr/0Xvk4ktgIvcc0/+4Gn8S2k1vTmLFIWzjTYW9NRw+0SK86xStRupt9gayDnXyO0f2n9KnrF/P
fVzjXAnSFxiZya47IFZ+/d3IQzVp5bZ6IwmL0A6qxFUztirZxkOqSK3qEE+DjN9sJYG1aQqXvtKX
pK6cZCqvhJ3BmMb6fBEzmoklyMthoUjUsexb4JMtEV00gVwS9B5gitEbZ21SP/orjOIHQeWXT4jf
gltagB3IYpb7s5KSGtbADjPjvRtxEGuJgYq4eLz+3+ydyXLdSJZtf6Usxw9hgMMBOAZVgwvcnrzs
KUoTGCWK6PseX/8WpIwsSZkZYTF4ZvXMahamIInbAO7Hz9l77WXp8G8gXdk1PczhBWXSztb7DGO+
iWQfqyr5Nmo6WgDbwAFG2VZqs8LhPjV+J6r2wJE/9fHMK3jQzcmy27s8w++b1yWEbpiL10apwZxw
XHNvV/p9t8zFTZog2Z5l8WdP0c+TmBUoq4PQRp9uKgpXlsifvyprwLSq9yMIv0E2B9Ew14zVgDpA
vht03tSfB3L+0wLIFaEr4Shl/uQg9Pv5ilmqlcyUuWLVNI9zTQN/7keMzhplTGv+yXL7K/fr2/tD
LkCUkYISxH7y89XKNMViJJvaBwrmZZ21NuGIWy+wyfhJbqpdDcN9U97qB1thuoqn9z95zH/m9Hz7
gNnECLoTOveS+HWV6tH3MskOaz+0XYy7ZS5PWZ8Hx8xZAjIlrMCPZuT7fQHUgkGe65Vm3W6avg29
Ko8cj1mrc9QH5Gb4yHau2T0uQ4rlgALN06jmfBFJCq+0QFNLDwipdzTy1+wVr07scwiBk6HAnVSQ
EjvG2MRsp4DrbAtEC5C8+zbR1OMQ9cUeh2i6ha3CoB930daCcZJvOlzyT9yTutejzW0maWz6olLX
vaqZxA0wzeOo7k8GHqNN7PD9Tekynb99hv8Pqq3/77jUgoLo31ddx+a1/umUuv7495pLKg6o6M6I
IHXkusDzGH0/oJqKxEUTMwu9Ye56h0Pof/dhWJVtm+rj+//kXv295OJUayEKQs4mGdfCDvwrJRdn
YR6rH9ZOVssVZEw8nOIVIh7+5bFzSODJkPRRnOCshEWwTmvDwiKEh3nMMVrzFgJE066P7kSiq5wa
RPwoSZPoySG/gHyeCc3GnWPUORN+TuIdTRRiXvbEATAHDtuywrTUtl11yfGwJDunmMNwr48tIEm3
jommigord072QoazvUlb0Ief+jqX870m0RNvGnvW3SvMnpp8lnPWkhJdqLADFm3nhtpHgGg/6hOH
CK/EQ8m8rtHI7Q7skbRlSjQ5bhvoIzzWTTaZKBGy1UOTtsmtIhOKPx/XRbKhNtIyUHhNPz9FCEdJ
XWPCbW9QxMDCYDYLqMeFGvtO7WXWW9u0+3I/6JhlpTcMaVVfW70j0zuUi5N8EgFj8+1c112HELeM
USX7wIbHEQufiL4MWhGjwSbxh9SsGVT92Duhs3eZMT7GZqbh9Yy+gQfTtL9oC2KgbUBlyLoxzZHi
FUfzTZvNTxloXYSnSFBfVTUNN0aS4I4uUNhgDerYB8HsM3GUwaids1ZicEqWymZEYg6W5QeWLmK/
LsohJ97K4UBJHJwR7YjaYckJKzQyEHSWUlb7MJIc/Ube5pOsDTx5AlLO9ZDloj2S2JB22wqIRPie
5U4vHrtKV+3O7FSlPAAcwYQIN0e1RAYjisgBXwtWqsAdrsfQlOnO6mQzgwBJuZnCEAYTLPGcS8si
NCMiwhq9Jie3rZKj1RXhU0O+2+JVEN7zbWgKYqirYIALrmltcB85HROu2lH2sFUIm9+CFELhloFz
kfgtuKXoqp5FcR8l1KSegzH760RY+XM+Y+Tb1r2GZyhx3bn2mnwycl+yB7ZbxmAi4v8q5oi6dkDW
o+f7oFB2c3I1h1Q1O0Q7B0NjcOlSDFOa7ADmcIHcbMZdbE/R4q+pv8ZRgZvTkRRXy+T3xpJxg8GD
a0iYztT9PNrOtTlVFVbLUuQEb9Nej5gwJmW/Kca2jRB6RdlNFs2Jjd22rj/2Ta563yjmkoQPyrU1
jCWvu/3kdNg7QhmShtCOEDCuZ6GvwMeADtGxyofqVeiOlXimEXbvCrN16FsWMBcvX9rgAzIiJ9hw
tkdwgZufChvJEzr3oRsvSdK44MU6QmU3RDMU+ocV/xN5WrTKWSuVzOCf6xDoVi5W6FSKuOrVNcI+
8oG9kYaN6C5en3O7fdDJQkq2Y8CBxc867q/dICiimGGybFyPPSYMIrSAsvm0Eqzao5STT27iiHYL
x4kecQtvt9lgMszNXdNqhBf24zwRC4TSFwufRfBfPcnuFilu95mAI/etQnc9e7o+jNdQ5juwGGNK
QE4FJphZ0LAguknsQMAfEHOEDbeaP+JNxCMfarHN/RzZ9m2mR0MJ04CsH7zJBHoiIq5gCqVZMjIQ
r8zeOBa8s8qzmwSwFrmEqB4ybdQlp1pewcaVFVCNKeqWS9yPLkliayHATBO12QZGHWpvS0QaYi1p
N/khL0MQUFg31BeZ1V3u1UZfkTsXsK17bh2OdK6rNueDD12YwwN9LnQDpcNXZhJPuYs1pBlhZIvP
tZWvfuFRmi9OyXl+gzlFnOfRQvO/FHV7T1oJ3pyB9YZpcULJ5ZOYhzSkApUqOJIo4z4T0I7iTHX3
rd7SdQzNeGz2yZSiN6G3iieplMZy6Al1J1hDz+rBo68AnsxaVhZyJvPgxRJhGWwKPjXUi6lpIIg3
yeug8JPcbuaYakdBvxEX8zJsRRLdFGxRsUBnZATQPgCYPhFmYh5JpEbiIJKLGTuMzZ0q3BLccZcS
eXoTOSjX0wrlUBam95Mtz1lS18zei/tMAlyaiasrFDSbJnrAmbVuBeLMVA/vKj2+uF3Rdmq4NWdr
W+g13DcouJsxrBD2s/CXB5Di9Ff1ld9R1fVdYJUn2ehHEO4xJR0JVhuzfWZzS3kBwT0CyeQpnZmf
hszRQAjd2zqyuqbv30KS2zgWP+uWdcQUB2kPDMUYBvaNQcpP6lqfx2V8dDrN9pph5hvBH3EY7IWn
1UivlzoJdrhZ9/GSfC7t9Kl18t7T+u4EUlx+xSe/m1lHiJRU2mkysUXiKM2TF6jtWIyigaQnZH1H
YiAfa/4CSEoEGMusIuwMic68H4dVBEG97+tD1JiXdJXKNJyncl2e2e9Y4ErhD3kobsQ8qJ0Z5zaR
CzN4NDlYIWaOSd25Bf1LBvs2W0qkeZOlv6IpTgnAKtesibLeYb0/B2N56oY890xM8pLgtCzO7whe
RKgzdxqCAyt96xvrOtXy5LyEVMvO6mWwQQr6/KHbUZsuCbyrx3wobd/I0ahAjngam7i45mtfmdOl
fRWkrfDogY/E5YHT0GrFqU2XdySPxvvB4pi6d1O8nIXmHDSZPtV5Bj/DYdONsyj206Q/Cxk8NiJ3
D7VMrwM3kA/tMCAwiXLjzgBS4I2WeTc1NQ0VNRafLNFw7bxWt4HGTrLYOnGHHbs0js4LybxNxnQX
da1vFUX3QMJc8W45nLClKo09J9l5dSba1/hCyxtOSW8CxNax1gq/nMm8gq+Q5hmPXut62A2+or25
aUUiYLpIyXQBItGDXY0wuyYay3lbFBuQO/FtEk5DyEOVDZeyxv1SRfC0K7djaq7i8TYFSE5AWvTY
TIjLK5iUBjUqpl/RbOO4+gDaAWjTGH7Jsu4ToBUrgU1pyQcNlMOjTS9vF9Sp+eYYwVOi58tTliOp
QdJO6bKITTaPw2aU8UBDaNybpKF5IHHSA/CPTxlVBAId+dbDq7EdtDuCtnnshtoD2WhseENGbNes
AIgkwVUl9PQ4dTOv36FYjcurtB6tC3REDDjmdN0aDQWLEVgvLs36nTXhMDPo7E9DbRD65t5YK4uO
xsJnEzalryycd+lS6Me4ivxqrB55LFHcFCbsQzb4K07675RhgQ/162hH8m6p5vmzBnfskUy95FPY
1WQOHWGRIvuLrRqiB8zOSmBLlm1xTErd6mnu1K0wap70Ivi8GCiW70hQSo0rYcDUDwFwppP1Xofl
grZS0NQzCRqp4XHmvWzb+6bj/HoSeTMOpicjlO/vQa2JjMTJAEnG1qGAWCp/WvEzuEAbFbn5Lhud
wWHnTbW2/DKopqvibdnNxpT7VApwtC7WovVmsHJH8vxUVnM/hZtM5IZVb5Qa8/QuicyufiAUSps+
WnkOUwF8KNUVTth5GeIE3FFUGvKxyYHJV7fKxt+TXmF41PGC0WbNVHs7IGRIk9egbsI699tgCN51
N3LifFM6JS+prezxk4Sa9y3jZvHEZAPMVYO0p31vVvZ9gpN/g0iZ7hMkkZE93sZPpl/IGtDMp6RQ
1YtpikrfFpBI9A/IPKVWfG9X/O9J9280i/7opHsqm7dfMpjWX/h+1jXd32hM4avhmMtcjJHsP866
8jdcV7Z06M7pq32GTuTvh12GsavWgAwdigAAoD8ddvkHE/Aw6wJZ4tZfOux+b9n/eNil1l8Tw6ls
qVYIG1p7bD80WYcJ/mkrelgsEUpxHNk9osaShVLWjescODkSHwoRMDnKNsXZoDm5n1l4aSk0ZXcm
m2U8tob5PMJxIGZWTXei7j72JbPIShsvxRDPT1rumI9Ca9A3lujx9pWZTLtu0ZerifQD2FxVd2vq
Tn3dggdrT+ZouAQ4TCzYW6HZebMDxZubJwcSsSDtBIyp3DAMRcZms/Rfsw/0Xb+aQ2NIwsoI0q+Z
hevwNVCtbJVvthI9oxtGCkqPHs3UQ1MgoP50Sc4Ek/RqmA6YhiU4KZ5KdLCjdM5jPSB7qhw8Nqxm
TADyhMXJDCxRMOvL88AnJJ41tRnHoyoLIYGTwWozoCpcs93jGYyAyvfbAsgDnKmqIzz4Qk5ghGSJ
bVDsYaba8p4WW1Uwv9AVwg9m3QC+JhmexiWGDrJZ6B+PiiFBHB4bs3IfTXAi+uilfE6y8JiP12um
FdI/Q8s/AjeanKusrljfiGhGntYuw83UAj1I5m58UnpuJNeSeUF/ydyKvzvio9mYMHytVxOZJ+8h
Bh3/qNtzkdN++Lb0LUYS5uEOBy3+X9DDRV7t2on44mibpwpLcCOm4Mlowsg64r8KsGUz+LC1k5u6
7VLRDXGzYDcw+/0S2ilMu5L8K+esDzBDoVnKrvOSxs5Aqqm+UBvY50PqTVyU864Kk3JntUm/q4qu
0b0ssxdAX+CPCQrBhTEg1CWy9ytW1YXCrcpDbxlnAztVbOE4HdNV0FvFVsZf1JYvhJKi2pumxbCQ
40v94zRacbjNnTTWH0STzeHedmTw3KkhfM3kMi+cXVeEhAXchdMG6ZkPfThaUEfVnGH+mJwSZJbh
kDsY6QkhqGVV9mdlT+zkWt87N5assrWXYJo3LbzaBRexxZDHGDBT+Wxx8TEgwfcdSDuWUzEH6hxQ
/yFmLWk0e7KsUkoWTTqQciqBALJ23ENGAkQC521c7vPF0fRNzF5VQUWQ7nWqq4S5yAJTI23YvHcC
IhLglXKZHxuriQALjGn/WcUVo3a+cOctctre3WTOpL80Szc/mVUpAq8y57Lwop7IaDhpphHAV8KO
coUZFfkCGHIQAlZZQvzD5F0U5xCpUrepSbj/2hM7FmwHmcMG6pAYaByXwq44rKFS13II22OiVHY2
NMarO8hiWGVKIYfFZ1Ix6Feh0jvwIE0ByUTMOMBwQDWN2EoZUKq1g4lPurBdjX0S8bORivxZa6wF
Sa8zcLctdEoe9Q5Bud0rebH1Ajo2B4N4FxfFaPpJzBlja0cRjAXcHb1DrQLzbsfQr3p2mrD9SuSI
a+7Y96eXuMnTe1VSrljNZBoHJkdOvonKYQoxUNu6s6vxz92Qu0TcmaVH6Cpng+YOVjFAHHsrwJK9
W4IJmIYprti1OQ0i+G/yzlY7yGA5KbSODP93I467+fj2n3/DGfVHG/EHfK7/sXkt0h/7zt9+5+97
8TqbX+f2tIpp8K6u1N/7zvI3tc78qLcoZiW+1v/ei1E/MXtBCips8+e9GNWgyc/q5JJ810X9pVk/
2+6vjWcdDeAqGaCLzeaueLM/7sV2iq0oWidYhpueyLF97uip3lbxJP2+wpq40uo3uOBwUkMBO6tl
uhUkZ++KXEcjSKXRbFi4kJnr9hXWP0k2DqJ64s6xhdlyIt6HiOSNnITcE17mmx0+w0Hv9R37FYHv
WR1s2H3irYCR61dpWjKLCTKON4zW0W2f156vb4q6tAC8ddplXJxnrXdJGh1ibdcNdvIezJy0RGcU
H1JtNm7L3tTuUPk2t/0Y6yfHHhmUDl1KYVvM1OnugEvXyKMW1qwfDZd52fLctAre0VSCUOxOiTt8
rU1+Ieqd+1DXND82ljdT9NrGzoecvZpBj2w+ifhF9PGDHTlXkdUgnM/31gysKzqmr4Ehrol3u7XK
4jWw6094WD9DtToRRL/NUGqPAaAZZ1qhqLdOaN8SbM2kCbOChfFxDIzHaSa/yYb8GWxH55auxQOC
nofCobkoCnTRIX3XFRszG1sQaOc0m25H9ZIQY2diHGqabK8m98pup6uBpuhY4EQlLfgT9AJ6kSK/
69rwwZ3hm9J//NRN9b3V5R9stVzBoTvjA/6YlsuHsc2OgdHt57J9sgYMJr2zM6viDh/0zrEDyGLw
dKFjfIRGO7JaIaQLbmDYcDDQUDPpH83sKqy/TnAQyzrhRFjek0SJUyoPzzS+dlPewdINcVYYFq8k
VnCB8vcaueAm4xyruReGnocadZyouaIqQfvMyQGpFMlZhFUPqd9BswNOogw8I9a2boLXPC3eCmfx
te5OIxGcDXQ7L4jJUy9cq83bnhA1rSGV4eNQHBVpZhFAsU1nNqjttIdcF69sR4fUvJEGCQOLBB7o
ZvtWA6auOd0L9KVdoy27NiyfQNCWq4gsu6cyWDkg+14ke03zkii+jbXwqLly31BTuqO4mJ116QZ1
EQVT1PJ5aT8ERX+UTYOwIPCr3DpIBoplaF+DQTw5ufwUwwaPAmb2enYzc5QjAZQr1TYiiI5RJcxx
Lf3UDsYpqEAHV1Bl6WhMgFY3BgySQe1rIa7JagwvajJOeYUSRrxyB52XpoXmoX9MxcdE3RsR31N9
IMuaFOlhfI+17E5Px4di4Liron3IAFSf6PIVL6T5iU1hW2ep8PtW3ZU5uqfEqZ4A5PlMl9DnXLeE
C6i0B6Z37/bDByNxdnJEg3iN0RbpU0XC8syUZbrqoxTn6TMJbCcY2Dszpcc/M5QozL2IwRu14ScX
+Dd5D8HdnI0PzvrwRcp9NIZD3d/L+ivOJNRI2GUMv7BgcaIKsIDPYzywm3qn9BaCJ7ibyr0muZ5+
wgERH24lcKkxxBNyEhuAr12WbiBQ3lha84J54zCL4MkpNE7A1RUtHbLtNPduqKyzZt8NYc3HIPal
Gx4F6Q7jsi/yZktW86FdoXTRp1lat21HBHrYZvtx0p+Derig3frA8O+LoXDYVfG4XYoGw0+3nepr
RD/gOYpw37XVuHGqA6U49Do5aM8t47VeYHTnGM7ASbpPSMNu0Ut7GVl99Klj2Kdxx8nboJowPpPp
gr5j8UPX2S3Nvub2bWjZOOnwLPQwZFUI3iO4laRMBV5Xpmc3SY+Qa8kHD4NzVRRvlW7qLOj4WFVv
HdAlnJpl2NnR+GBnavQzCuWtbpDkREPXxYhataz81Se8GA1g76S6brqspl+vn13LvTG1hUFP6G4k
aOPzrA3qpg94WhmnRoRWJG+EitwQ4Xplu/TFiJFNzvDJ78g2xxJnGNwcziHnVzeV7aw2LvExLZaH
zspe+3K4tFkWQaJtiLrvCv1gpcZw1VGxevYMXFmy89xbeStux9k0LkJ/CZKt1QbI1xxIvQlWl/gp
Cu3YB30PJp120V7Fzq51r0c3XoMI3E1a5QthebgRw/YQODNm6bbaJ3PJ8XLZphlGOKBwZ3jEqbJu
mI0eQTYlGydkXsrRhbyOYDy7me4eyGkjC6sut3UYf2DNZyg1P4iAiEGbOBwdg3aisNgPT6UMtE3U
OE8MRAOaTdDBHNQ0kHOv8uI2zoEsijiQHqNuPOX5dBpE+TYOw5elNx+hJZ6LZKy9IEwPqtBvpMa0
CmH2C4zI4LVq0K4xX8aNxdMxnYrB5zHftCGizxKXG7V3FfqZOwDoLnhAxr75gGSnJo6zmTajYSM+
TT7o9tQdYV6HR2VM11hoHRG9jMzqiLefmgRjjaLJiruoSLQ3PRXbfHA3sbbs3aIeOR/CJ527lYFk
ZZeiIiOeycnGzggkGZYXHfiNNjNMWgyXhIlkJZGbIUfsqUFsNskrQzev0gzyN96cdAzu3ApUeOG+
jHJ8HV1xa1nsULJ7i9CnifsQ7pEfudpVx6b0ONay2CfMDn0T9g0UaE0BRNbj/VjaxSaq7PyK3pWx
SdK+9LVpNFm+swcC5ya2/Dr2hqy9NMNS72Vr1btg/cRgXrkegfPBrsyMHii64pmeu+eiplU4SGBT
HElMGBBOeAWTEm8++zedxeqFOHs2eFkPXzHIQuUuuBumvoGGWmE8pQ/dnZwueits1FvwmoHUWQEZ
P3G6SYx8OBaBlV5FCA0vOYP5fSyNbqeantZu2ynsnIRK9eiTcshHWPZ55MOMBR6volA5Ts+w2492
sa+7VHpa+FJNH+tYXoVWpXm5G9yaDnx2M9RPlBcW65R6JLeSjnFznFhGTH08NBy9yglDlin1S5h+
JuiNnPoo7LfCmi9qrB/qWTE+0cpso6faXVoEGLkqzklpcZqNxAfghWCdbNhdZRbUNd29QAfHwtaR
FZE01cm2enVGnY0FsSOq81Kpdromwj5DMbCunnWKvTPpXAkIeC7ucuI1U9c8Vbp1p0L0Y4CnXwj5
DJmEHFo90e4XJLRPLqZb/IcuIm72tLFfe64BnHW+8ZGR3p4pQ7uPapKnKqyZQ6u9/x9sfKahDebk
MWp4ddrIn3XSLZXWwSzWeiYANre1zCA6z9eiEZ/jNvfFIJiRRB9kFXjid5ni//Y9/4YI54+OW+d+
fI27H89a337hHxofcNkcxlee0Hclz3eJj7R/szhIYSehJbryp5Df/N721H9jyYBGxcYGS/Rbr/R3
jY/CgyL5c8gzTYIgkR7/FVn1NxXnD21P06ZzaiEVQieN4wXW4c9HLQK9epk3gpQ0VDfFJkS8gQ5D
Z1jTeDpzJ9JomlKrYDaDdR29prfHiVgLva7BqzS64dECgNtVhGk5M5koA8wPcQRYt5z7GPtvUOce
VU4Dbz6OYCeifDYmj9F3iAInRbnsi7ZoiwNXmr6Qh4PJH2u2Ro2Q9nCPkVROJ9hcCKLVoIw7W4Cv
V/GaUrRksDk9V1bDipTrFXMjI2OGWFXUpHB60tQzUa7AVnHq4sgMd9I2RtVgCQ2UrQ4FcT5XTZzL
YhNIgSRATjK+zQWwkOMoFgeeM8LegUNKqWZfFUHH3jrHBK11l6VL1YUBCiAKN7TZ291GJncJXcuP
KFAshpsNI6yD5pjgMy3+bEQO6bOJxqpg0M1/Fl0g2Vu+KZloi9i3c1pr5kNgY6Z5c/tEs7ZZWGQO
+qdRs07KwFO9y+zGbjk1kChACl48b0iXXm3/0dxUl1CbyQWzBjT+dOBKYVz6IVqUZ4cM6AcIq4di
wQC8RypkRndF5MJf0kOzO1Qy7oLbrqlNMLlEKp/M0FHFITHxmILqLeRnO5xjqnyjE+8FwBJaZG5C
JI+wmTHzKfvEtdkPuGmyK6zBOEeaaZn516FBmFwps9hFy1R9idJu2QA7cOSLFeLlyALODDS2qotl
zq/SxlSz5HyMG04kpWfJU5A12QeHbXXw6GEvHnNNoJCc0q1tD2t9E0Di7TxEcvGWYJ2bLnPhXvU0
l2EE6nUReq4z4gWf0jZ290k5Nd8Fjf9WIL1aJX6Ux/HoIHYiA5b/YAbBEPDnR0eWBNAk7dLDaSIt
YdWA7IUeFCg4bD0f8WfZw4hTm6+oNuVgYF7WyR8oCvtgjWZFTVQ6d+Bi5WZRFWSewiie5vWTQ1wy
+T+sR/9Kp752TH5+zHmtcLYdFH30aMQvMnvZzYGeYmTyQ71e0ckgRdPbIG6V4ptOyNxJXHvsNzGH
uuZQCRxky6JPZ7MSqbtFyzr4aZOR9OG2ciERYIzGd7uzw3d8YiY8BLc4aG4qH0SUrjj5vKHz7CRJ
eY5EYRPyWrzbcJvM0SkvJQ/irojyCjgg6QZ+iBXlqztb0BqqpftEXWbjihqIzcO2bpgOnGEjeM4t
Tfs6g+65q6XKKC/c0oEXYlY9tQV/wssaAEWbKQjCfZ+ngOcj5jW598cfo/GrEn/9yulmYg0UtoU+
8xfZc2JMzjBGovepAa37Mm+Gl762n9IoBmwSEh1h6SGeryaatxyIkx3aXucVN0h762ijcbSxRT0F
iBx8sjdmACcEWDmUOxhVxPAnX/m/eKm2wsmLgZbvHcPdz3enOxTUjloBMqER/Qf0LoipkmrZlb0u
qHoBjevsTXzxYvwz68C/ejLQpxoKEjOuR0BHv1zbbSKVzy1322TZxyJt1MFAGgZoe64elTaQzJSL
bjdQk+zmpe22fVkO3uKWOxRIy1ZP3a9BDgNXzhjykQeJ0wTU60+8G6vs9pdnAqcTxnbktJhyGP39
/CpVUkw5WTU9B8iE7aSBONaHbfBQYbUBmT0zv2kVqkoEL73wMyhG22AgQqN2UuQC7XgYYlu+CMmy
k9ZCuzSB1m4hnuYHO1bzYXKyfh8WAtVHFIDk/XYr/qVi6w+F0qxjXxjDN3EYdf/1b21u6/X+8WP/
QzzALgvtv5dT3712r81Ptdb6899rLUv8Jo2Vl0FNowwdF+/vfW08bKtJwnIE1nbre8f778UWHjZG
acymBWUYZpF18vt7sSV/k6vuGY88Fd3qPvgrxdZaSv24BlOxrVd2GHPzZPJKfr7fCFdiDaiC1m+b
Sl4bxBCeYl3c/fBh/KuV/teL4NXBo4843KIWMn/dlHAvZ0MgaBtKBB3nFpjMToud/PTXr2J/2/Ms
cKl8sj+/FYZhjBds8MqNAsAYhwWNeQKy/mQJo8j++QPjvdjr480MgIVM8cX8OAZIVKuVhi4w3NSB
fp7s+JGONqT/Qct2FF/G4Y/f1K8rJm8D7Tzvh1qd8LRfFQCtjAPw1nPjY6FYJeFu5S8KtJMWWaBz
aLuerLRXiN3Mv2zw+nZlDI4klVsMZX5ZL8su0CGjgUIKsiG7SurQPY5gvrZA0QyszHlNPSTnY2K1
85/saL/WBet7Xv2UDFukLQUiip8+4mFG0gfeu/HdGmjVOKL3Hiq99WgZhH9yz/zzpQyL+5LhEU8S
l/1lQ4oBOcIIRKEVUr16pU40Xe22jWd18/wnNw7P/D/dOrjWbEMoy0Ss/E8W+7wsgraNVUHjYpKj
V5d9foqFEz6gYrcL4ruK5pPSQ/RBcW0aMTCqsT9mVp9/YvhjovTD5LZJssS6rhk7PAuywUu/mdP4
HZ2SucEf6bxMNWwYWdFECyhAEqEmslRQgpEcTMPQY4pFhBv36gtM85jgYexbJuYzcFxeEHSr6Qfh
feC1QSSsbUTYT7lTIY2FHAzLVaQsJib2EnRXOdDqYiP7mvm1kWjLsyWE8SVYml5uBzfOWv5VINwY
IuG+T2Xs0i5JmEJ7uDYlfbvCDs5OYjheNbjq2k3M8DXoG/cZuUvwvibgQuzKquJt7KvaOI5Jaxl+
12X5UxwxP8c9Waz61355ihdLPc7WLJ+ipqQYLwJ7kl7nrPSa0MCpmihj/oLQ04j93BoT41CaeXKJ
7VFj9pI4yJ1BlIPwCG0t7H1LDRGpFgGpAbgX1giyBS+Ib3UYDjYSzwe1HQz219ZZet23NXMiJ4Dw
rDOTNiIdi6qbv1Swf77qjlZfD2lS93u9qaMXHVTioz7GLZKOxrIfl86kp9LjH35DvGgy+aMuuB4T
rb6IhElb5+jEV4UxspxliaIbzK46gwn4hqgUNC3bNI3ibAw8EEEGpCgNKLbZgSubCSf3GPRZizeg
p+gtMED0auyLYbbttMndxH1z6d3cxboeV3tdgFoASdXU11q0IFUOESLS/KyW5DnoKxuFQ0VuFnUa
FSR2+CJ+raoUZ01eTxbJpB1ybWMekH/MRIzciHZwWqwHItNPEC+B+wU16TkcvNNDN07LGwFu6FqZ
czGX6Y1sJTuN9vSOvK98Jtdgfm0pYD9oerMgYSwWJPosxi2OCqOyX5RVAwUDLzGsHLdBfHCqhNTU
ysjI1ik7+zhUjcL9EQ+fe9WZ97ifWz8u16ygrkVSMRprWjsegDvRG21x9cdrtfhlRIwlEM85K7Wx
Eigp4JhT/7g3gG/HsSGJIJtrjoaty8xR7Uf3qQjFhrPtNkFw3lp8HD1kpeKhqr+M5hmhgVe7F8u9
mvKbMan92bxWMHTnbSa03cRs5Nur/EtF2r8tvX6svP7rD0u5/4FFGoL+H74wn5rsP74WHeqEFan0
n397oO58/bFI+/bzf2+ICTR9+NPYZ+k6rYK/34s00/qNJZD1etXirbvED+IDwNxwuZXDb7L82T9T
WdYuGnoByUlH5w//lSKNPtsvtxaFBrID9gxKDkK0yWf6+dZqezQuSach0DW1VUdFpvUq7tFXddWq
TC44vCQMzBhYvxo5aUqeXIVZ5jeNVmYZSJCsCscKK35aKvoZKp+2eTmhLUxzHeVxGfICzvgY0IA5
UaW+qIlO9G5qUDIRX9B3iPHdXou7xItITbaOJrk6T0I6qetPPP6MpTp6BmsMKGN+UNUI/xDqukyL
6ng7G11dfLHzAnLBhmd0lfcanQvZ/2LkjuwfYqeb6LOouSOuRXS2jTQ4xMeev5vfRcNu7aasK2Y3
HXL01u399F1enETW6tdG5pZjiltFyKbRr4rkiLOOcWVGIbFcSjMAPQJKRyRIPoMpJ0YkRdI911ne
F0f4sEj+5g5P+6rQRgbNaKchjFHr1RKAYdRmZNLhND8Wppmfc6O/mvMMgOP/Ze/MdtvIuv3+KkZu
clWdmgfgIEBzpkRRsy37pkBJVM3zXEGA8xrn9fIk+RVtdYuULNktITkH+NzoRlsia1ft2sPaa/2H
pnUWRiy5d4Wgf8ZdZl06Nf5vrbaSQ7AAEPf8VtlWnnueAWb2xkWMu1tcZSxtiMey8ViUD/3kRJCj
BuZSgZSjWWB3BVlsqiWDt+dQkTH6LzbBLbIN0PaKQD1CffTYKctN26y7FCuIGI9vTBx3igsIYXYg
wdGnzVUXuZVSWwEjHyOusUJcetpjyAjzYJYV1AT6IP3cIRme5k0to0qXZEdNXpz2navWGFuB6DIa
9xzJGH/GruCjpFxWR21brHtb1maFMaQptaqaqm0X3PRq0q51FHZJ8kkrsQSpxcCgFrhwA+2y4SZH
UuV8Btyl4LAiBOeRXCMi19Vwlyx74TR5Po/AckzbgXqDtsF1CfpyXCMiDO3AxfxwkLjMSvsohNLF
Fwv5JGhD3Vp4NlbchhNfkg+byHn0GaNpZ2JZGazCvEKgVq/aNEMOKHWv61xOjnSdkiXun9jLZIgz
itZWN0xEenQNAJnqQYQLmnzV4A4GgpYijiDD+Toi5bp2Yt3XEAZUcOZxLMGZpuRWcvLUVAItBgL1
vHThafmFN6SkDMOOZ3Xerj0j0ElT4UoKfHddKyKmTCV2LT6k7NxNFnA4LvBQXhiph256X8ZzUuTX
UtjMyDiUo8iOmjP2+3SUEIchjgRmwUO+fQRpIV9iqFXjrRF11UmIlgU/7I5cxE2PbShas6LiP0ZB
TWyUQAWrsDIUlmImralsLlNImFZHzXwseemtFJd4j2XebU5mIwVz7N8baRWkyMP2m6LQlFXZoG8J
MFpBhBRVYEPnzKh7jYhqLRYbtpKF7HNww82gl91xZ6tA/tImnxVxhbpBpCAygrSRjiXkSVGp1AOj
DqnP3LTOZGCS9RTFecQP1KLdBFJ43yhSPEvLSFojzYZXNFIZ3Sqp0d3wQ7T94Lbx7Yzy06RpEFVH
/cSRjwxHxsa619F6FCJVGzWwgn25RLS1Ik0/Q7WqAKsRZ/MuqkHSZHFF0plEfWZOkCZX0GwMHBSf
GwU5l9MoEx4koTot3PRBt3W8FhUP68ezLimvQNmaE9dtrwJkIcdShZVZWV6LWEDivOukK1Gzj8Bw
3nRGHAq3kQKRdoQ/ZW4mSx+NeVxXRDQyJTtW7goLUVMR8+F1Cw77BAGwNSla9F49CztcOxHOVN09
wvB+7SHkdAzsdlSloXoa1j4fgsnKogZuVaxBQaCHAsNNr9gMFOmBfK41AZCA8WydbfMmsh9y1/gW
WsIUCks9sgbwFtYNAB5b/Jzq7kQKRAF2CvwXOZYpktpWtkRhaU1AqQRjN8Fzd1wgbb1JbCE+dWKo
fJIWeZNcjRcQe88UAaBY4OTyKAlM0mmGAI60khhZFT5PJWm3AfLrjGQL/k0KkSUNmmPJ708KtcaS
XYDgJOut+EXKqCOrmDlA43Ey7VgyqBsOTK8KnZhLo4TO0sOLRvQigAg6tvCErxAoQNxanCtqqq2R
6y6XqY2fko48T7NIM1YNov6HFmImy4426Qv2DCcporHXIdmiuF81u7kxtMRYdZxE4myRmFT/6ywF
flesehvbG79fVpZe3UQ+Wr2GVS3jHKHiZYvyVB1mp0HWsaE2xKuKxthPss8o8ADEx9dvLAF8nLoy
FYwiQOzYu2Oxq0a+62gnrSWrFwrQ8nul3oZpOCV3Sg+iNReceawPXRCeW2Uz0qQWzyjMqEESTMQ0
O/V6tRhh6y5+04rsorPiVegqF7q5SUt0nyEGTNoiX+S9fZplxYmYVMVC6LAjx+83nKn4Ht9aTnWa
Gho1fukkKiWEx8NzeEKi0GLYizeCfQTjdtxSMWnzZOKKDRb01crpJGzPJOG667S1ngqnGS7n6Fvn
y0h2tqy/jbM0OCGO8To/9SiKzHLLX5nCQyqdVxS60SaaER98qa1eQB6IIrzCGcOC3QS2LZirmAZ4
lJmDu5SlMkmvZOXW5PBbu4gF+fcVeXoHahnhwYzS9FjMT2wPh2NOJWnsXHmQkPGyZCnCogjbp6KQ
YPt6C72EcnMZCfkX3JU92cfjnhmABpzTb01ssXLAJrqBIWKbzWDGLqK4Wus9i8+3vvDGFSuKobO9
68bYAJtmqCdM2TNCyjGKcpyyzUXWg6iqGnYC1mPPnwRgYByvPirkdlFKGfD1O1RLT01POXPRfwoy
cwwjnWGE6ZLwVRNWkaICosqoYJoY+vY1hvfVsCp+CXBWRT0AyMlUVu9zUWadkr0zymn0l3PUJimQ
+16f5janeTK+ppCtLNIMI9sB8sK+bSXnmBJDvVKB6cgzxOdHcWudpiZn/SBaVPpZhukVrOGEA7Hr
yydxgmBR1liMFVFOz30rIBwhTB6ogugoUzrJJ2RwlIVoR8teAc+JRnWtIG+AlF7KaAk5CHOOP2qq
ELKjDWMU5E8DhRj6o0ThEsdxdmKnL86RypKXmoraNxKb3gLd23aKnlaTFcVJ4pfM/bi8KToVdWuM
7WGnUQ4FiGZ7+bnceBdRfmq4frKoI2hXVdafymZxLAHwkctprlAnleEBwMuOkLejAnuhQVH53CpW
vdAd3kBAPdYa+1C7EqD+XXBmWe3S4Suw/fBdi6JLJGtQBte0akEFyBu7Hb6oQX6cozk6atJuZYru
ZabgcgGfAFcOZYkjLhbiCoXAJp3yLwmW+EaNG/cI8hejW7V3MhFEPr5IssJEttmV9aVh+F8Sh6w8
UPhLu3OnLkVCJfNgv4CV1cIrmZbjHDVjQRfn5HY+q141sUhfjHp5rZbnGVShka+Ek7RSQNQbY/bi
SUTdukm6leSJHe+XjoGi7i9dDMTZMcZRai48L+lmvYNDs0+hMFbHVsNg9doFRnMTNxRLAJsUYqN4
4tpYUgvijQKjOmgl9PDSy0hN1n7bNWA+letCzL8M39Lz8DNUukvPF75ZWnBi1OWFIIkPpVBfN1bm
j3JCgpFFHbXMsPkpCaZO0Xu/TDt7loX+LALvJ4YS+vAR1CKJvR5XZxEjTUktrlu41UpyWwArc7AT
QjM9OhZDnRGgf5OK9qtVNV/N3DhxsCjH00ahhGjNBNmZx156jXr1WgWyV4EfnfmVFXEeidGPKEXl
ujHImsCOsadImnR8F+MOtKtHAikfrEkDvOY8dWq4/VgUKnT7nVTvJhjZ8iJ73GRQt1cr2wMv2c5V
y/pW1l5OtbHNFvhnTVKC+gxPXwr206rMpqUSQio6smLlq2m3wG7TadnCd7FRFdFdkZuVpzrgupmf
mEdOHKE+ngIAs9qFVnGi8t2vvalDeo+7YhGn4kYWlUkrIy/uAg1gdfRtMla2PnGLB7dUjyArYlA9
wHKEK8s2rpywnuuo3sfRgCjT21stOIbtCwQxJdEjS1hFoNSo+3U7gVCPFkJ/7FviyOk17UhoAv9Y
bwmwcbBfwK1jFcLluV+4ZSDDw9JuxAZvjLSbynI0M5oU0ABS+obRXeCFsCQLs+7deAWPhMy1P2aV
mWZF8i0M9CnJpkkjwi0zUNet67GphSssSo7c/jQRB4+gG1EVp0r54CTCtOrjcw/zGY+Sa5LkBH/l
pKWP1PhUREs9ikuEsgmO7YaoyhHPe5k6t1YvVHa3wDFHlEInUMu/kf46wXMSGCm+QO1lprlYxXBe
cTYN8eSkxdDK0XW06WsMupvPSQ3Uzw3ZPXo8La/SzmR/aE2HY0t6WoPtGtue8KArcE2QryAN18/s
AiV5XWq1cIIcBoqUdZeFd4FjqdXKNjTCPDFIOOTYedFxIFJM/4tRBQYLodoSi5NZsu8gc5P3c0ys
FC9cdM5JTsYpsGkDfr0EUKETt0bhy3dSUzoXuRvj1mxLnr5ByS76ZolFBBiS+vNDbscs65nvs71E
itVdolJjKCAvui47cVF3WColRbyJ4HSIhUKxQjZKFgH8cboJpNOaYxxuE5pU6AhcoPaJbXyZb0SO
iUR5rhkqY8NGIxBqr10gyE5VeThtOQ42FeiBfAvNBPULpLPEI0Xran0sVtUgWBzKlPxNH/g4gmVV
iXss0u5TMbFbEPQ5KJUAC2YXjXtprett8kXpyZRVMgYlSmZR4a4ikWM/WEMJgJnQ4RgBbnnqogrv
QwtXS4/bH/RnvCrER7hFKxFPsQjFuBgpU6APdC7RVS2LJnYXmn4NP89g6dYqZ406KGn7CqaVzfbX
5TdqVA1Ikzy03YmsVIU+Q2vPWfVm05ZIyvremhtrrhyhSleNLOAf4We9cRkZBoPGq+Pgym/T4AqT
P+0a7E3zIGgS3o29mFsh5ztoiRDXBsBGWAwnC9DRbK/QJv14lqkhAZycqD2RO5C8fpJlRuaiR69F
1QQBagIStebEyVk51y9sUJJX0M7wqo26mlSvlGqNsCI7GYVjCIaaPiv0uMmZdH0UTBVU0018YzwN
hPVAjFN3HDnEFIxTMwtbMk0pJDoiS/h0vTRw64Idz07dce7KHf8OuoV/KZUUNgkJBoZeSg62HxUD
cc8LIuGztGPzhTtmX/Od5TcQ/sgPw/2DWUreuoERiHk63MB6xxPEdysWxt2OP/ivhOgPRpYOvODn
Veuv22i7J7wKBfqvqrX6hwYIAUkvE9mr75yrHxBB1NgplUkkSb9nSvnOj6r1kJX8UaWWZNCCiKWT
qhJlJFfl38l/ogVwUDpDZ0/m2Ev9nGI1dfGhjP2ECJ2CuNM8jSRKYgmuMIdam6dnfaAib5E6JfLU
ozBsByaNkxWCt5I1J9LmZHP6U6M3QmepE9jhKI4OdDaX0Y4EVeT3Ja4+csTSaURx9LUjHWWg6eB0
XwJW3q8mvg/kEOwg+WIqAqFx1TSxlDKREW5uxpWTlCY7vDKMbDs31ZoIPNfijMxT0HVcxIUBey3p
Dtk2J8zQXhl7YNGEhyAc0I3MURckETGN6wV4wwu+zOFL8GRkVUVHEoizIXsGK9P2CeayInZXSEUJ
zUnYYA4L0FCU2VDDDpVDiFDIFGgiyI+lg7wrOh1dn5MFSjuqgRuzFE24Qy6a04j4QR1yp5IhYFCV
G8HgkhckoSvP/YaS3sqtytJmUxY9pqDWVNrGTjRTvIKLoLUi6i9KT4rEwzOInKOf+0n0OVbMrP7W
tUWbX5MsbqVxmrcRy1UT2xFZMTeQfZJxiatEY6PDZmjdh+RCzq3etr61EbZCS+hktXvSeiSokFgF
oOoj8KkJna3NHB4Bu3afi0nO2CGHF6nzyPQIbG0HctQsh/Ims/AljcnIIMGW5k4EX0vyMZcd2YaR
9FQ/kd2C+fMA37VjC7EG8IyKDBUOg9dCY0c6bhG+W1r1xFGi2OCQp5WtUsLWTjgeQIfL7OBORu2V
2Cv1Y4KsqCyRKvF1M/ceskoV5Evg0fG894zc5QRmBdc2EiQbLCh9AseQgNUCX4lhHn5xx+jBog6W
lGEenRiYmLA7xIZ2gzNCriwcq9fToxj/IGdRuLCOx0mvAv2prPC8QXV3UqpWdg4eiLUcwz+Polyj
S+cK1b9lKdfNIF5WXctpY92UYpTecro+lfPU+CI6PiVPPVDU80TB9Vs2HVLcqlJhyCWLVX7DUcPL
T1tfDW9qN64vC1uDm8Dp6GvvyM6J48gGMk8pBLRxplmAcJMqnjWecKkMcFfyl+Fx5w1G5mqnld8a
rU3PQ7dRv8lqTk4KNcnSJvntkTDCPmRmNhzRS+Tkx1Eje3i+iMJs2PuVOI2X2NCKo7jg7IOoF0Fn
pD1AL0umbM+wp3rxqg5LTrmVjLwJQgGYe8r5hYNGUV2ghi6HavvAkTg/7hAam1J3V8dMDuw/fRGD
NYPjcg/9vEnLkShnwyk5QGxgGsaBqMO2CxV0jkrbD44ybfCK8TzJUiYmOiXmrLbsAq0qUcImSdFR
oLlhHPjN/QDNs8YR2mXiuq6jEFdCzRH0rwjxYrjkdy3ZfxIfGqG22yO8HvfIy6z71i76MXoNnnFq
QW7QKX00sECTPnAfAkUn3SDYenpR67V1htlyfmtKoPegl+tggc22lEuu5CXXlmDmOkdCoeYm8rJm
MFlRHE9zsZbEqQzMNUV7R/Xls6Ip3XKc+BL1V9ER5ZtGqvN4KkkKXBK5SdWOWe4HxsxVEy/eREg7
4aqsNom/AHHtSNNQNzgERr3rKKitW41bf1H0zGwhv9VIp6NU4CNal5pw77HxKvpylNuZHm6NJpb9
MzXN8J0slSTPxUWPGnV/CWegFFAFy+TwOI/LiN4pUN1AjaquSas92eF+AYqkiJJF9UxGvZBaLTvT
/kbCYUwONKPCoJVqGqxMw8fNLU3z8u4ftINZiYkcCDxy6wDDojVS2xsKrgk9WYnb1G26Wyl36/Hr
rQxgo6foreFpNKCMSI1gpyLv3BCfbIu906Is1IBjJ8xSMCHyPbhTYXwB2wU1mjQoThAtiC9eb1Q6
3IyHVgfMjMT2LgHrOKhFhk1smbwheyRTz4Ny0irkr0TSB6rRYx6m+h6YY5SIR0lmZQTwKbCMVFSN
z6/fxyF2Z7gNQ5Z0hbiApVE/6GIrTAx096hrOLEDZ9DHySsJOB+bXb58vaVDkJwiIjao8sQyOu8K
6sL7g8Zk3fQSiUxl6cTWldbb0qwvOukN+MDz5yGPBLBYpv4I2munSv7kZcZg72pydFC4LOZDYcnF
xHVie0VJNP3tWQDxHmi/Ss9RcbGomz8Np3qQzY6GyTfKCXZyDJ7s3m1kZ/Z6r73wPJSrQTtRHoe1
rw5wqCfPE+qaCMsLVZJMsAl+HPRDx6VtlmdyEJbd7z8R0ELGIuolYCIP1Zj9wtVrxwLLTsBwI4jQ
EXon8N4YBy89EXGopA5jACWAgydKtUwRPLWxRr3iJ+6Ic2sZHAd1TKkvTorsLbT0C8NOV2RgnqAM
h7MWgfbTDtQ7ioBMQtiVelHN5Ly0prbQh9PXX9Nw00/XELSyJQ30/7Ai0oh6AJtEFNdq1FhFPEaD
XlvUUI31QVQrF+rqKInF+99ujmMBHCM8m5A0OsTIoPOpeGmhG9DWBe9LC/vvWAgt+TivrGStdJ36
BiPi+RIJglZUKO0j9MRZ5qATnb7xxazo4N5b5NWQxd3IMnkkHbx3p5N/kuvojRafjxJalBR0oUDv
wm446FDHQ1+SRLExyuQEfRQjgxRJP0AwDrLfXv9palg0BvAuwsgHxyJNjQsUNVEJIvomoxU0zQyu
RXVlgKZC6d73ro2iUfo35tpLD8jgZxZICq1LBwsvckAOK0hljExJqucCoJOpDDp1VqQwAl8fLc+n
gITU5rBji8hv8CL3pwD84Ngm6EWeEemMY08whjgTv73XWzmcAsNOogDq1ZEBw9PgMCiIS5OKnIEc
aR7W7m2QB8LcAkQzLbuwPoXlYc/+QXuGqiNizTxgAd5/Kt92ws70EfSwDL+buGoezCtP7W5wo0E5
FwZs9EY3Pp8ExAZoq6DGz8YNhmi/QWitAkp6ljmSGsB30F8IvWXXCK5UuW2OcssCGNTpGYX81x/0
xXZZVcThOVXQ1/vtlm0toVFPUS9rIvUqTDtpHIeUouJcK+86SawvhYRyxuuNPh8zIF+B2Q/64IQF
h3GB6lmdIRSWNZC3kUEoQlG5lYG7Tl5v5vkskHULEqU0wPQH/Zn9Z4PrXEtItlmIb1Dy0TrnnjUo
mftWa7/xQC+2xCsh4UJjpnjw9mpfxIYql6zBurdAiQLO70jtC3WhkYoN3mhsuO2n2wGxDg6fDBIm
AhHPzgX0ya7d6k5eSTrYRfw553LY62OhMO5Qvobsq6RvwK+fvypVlwdQm6rJ+OgYByuJb+CfDp7c
IrdSI9XV2pQotMR645F2C9L+Mw3NgL0WCZMVbRCuf7qRum7ahm5swPa2+8aeVHpDxbXCp74DwZvE
FnAAkz71a8O9QXohJ6UqAlkZKYJr4GfP9NDGsu2q0ahyYtF4YyC92AlDSCHSB8ZOEenp3WmcNO1C
4amNVM/GMHrEWaej0fz6cH0+FaFgYInObq8yLncZtifvFXKqjUkRigNuEQgrFMeSM0dUgolkFull
Z5TZjafqyht0puePBuFjwFQiwsS2ugPMPmm0EQxEV/vAHBV069zVOnTBrNB9Y3Ubzmx7r1dSBoIE
5GRmmAwzY//1IqksBEJbQPLs4hx7ti5ASjCkPDn25CjLJjloNWHtZn6krjTNU/Q3uvbZlJEU/kEm
Dg40A+xweBmgA9AMS2mfcsKqcnrSFmouIekUQ6Ed9aUXTV9/mc9WBNpjikKSIIiGSHCw9lSWjUgo
y/woM/DouFZxPOhH7B2OukQQsLHe2B+fvUZpUMdE1lKFl6HuYLNPR6icAhdVYXGOpLKRJ5ZNKSVJ
2t/epIZWWFEJ4qE0DrymvVmKVmMN51SByxsEyPHHSAlrgVqMpUSWxuCU0vvM1uo33t3zw6zEegDB
BeAp1njEiPutxn1p57VKLTCwgB7FErpyuvQ5toy16RZXWlTfqqg3QVy6chO9eqv1IfrcH7oYdVnI
DA+selE5nCBRIkeB14XaSK9cdYbEkrOMoBaMg15rz/SMNBpUTP88K6pmLhRysajIW2n13evD6eD9
Ej9KeIdxG0R08hAI7feBLyUxqnp9BKYejUdgwuWYXHj7RrD6UisQflkI0GUDz3yw2IeB0/WpB+JV
a7Nu7GVuCoQL++rXn+VgnUPWgFMFb9KEaYMc5M576cmS4+HlyELU5GML+AzYWFu3NiWsGzCdXpVX
4ih3Udyd6bB+sm+vN30wK4emLZnsNIEkGz/Tc78bkYhPTbdPS5Q/HeGiESL0yoW6iJuZgDhM+XuH
UVoDV47MLBoJqsSuNnT3kwfVyY45cTu4vTpUIAJ6HXwhWt9IzhsNtrCvP5t8+PZojHrPjglmIX6r
HuyhLTIyuSel9VhUTAFWv1RbcTPS88Jo5jWYw/IILoslTwop17srwNqo71NXNAWgrCGkFjW3ehit
FUURfZOLtmRM1BotoYkhO9JVrSeDAbaZtpZ+7pqdXh3JVIm+daGci1M/kFJrpttSD9QF940gQaJI
VP3N7hn/xYz4b6osDirFPy8FzpNwE3+6rG7vvaLMvbvyKU/ix7e/MyXgQ5AzGvKOA/3xCUuCDYIg
X2HtJhbW2JEedUN23rXgy2FlokxAMvSvIqEi/0FcwJYNUopr/YZmCFN4fyWFUq7Cq7NEgDlYFKnm
wTkfaDxgaNUSx5ltYRgR4XMTWj5CyHDoajOcAZda9Yb0RSujs1yFN4IAT5cYJ0TAKqrixTHqxvhW
wKXqo1NB0I+SWl2zdxybTfAZZfU1eh/Xdau3ozIzMNpi1OfFQgpAEMbybSc60J3Ei0QNXFAlkLbU
SLuPyDhElK9HIHF1cxAhLNCOD0NwS4nv3xpBoG/Tui6G+pQsXbexVc01LYvXGjPsCJMYxJ19SVm2
LmdTAE7V5zLItJEih+03sbMBpgBlG6MubOIFoN8GxQb7iATTR6D6EO0BT3otIHOoc11eREeO1dSz
WDPcU3zV3YXqF+RlYZSx4+KpuqTsFo7zATMAnP/SEbXkznCTcgz+U5oI8GHXpV9pyDcpEPjzHebA
zcAYBbGJAFpsfMmiBG1/iHBjXx1c58wQDLiWUxMQ07PcMZYoS0cj28+CuVHll6lsGKApC/cOR6dp
nvAZFpOjICqccwx1lmWGQF2EdSLHuLGdBHOrjqZh0i0bzExs0T3qAAsawXHRBMfw5pcmokiA/4sS
J3vokLYYs+4mI1PDs8TLRmnn2mPfdj93Ts0HkrWr4v1k5aU/CtPiVnOMWSxXZ7z6r23aTxt8MyXz
hhLsrLeykafGyx5tQ0xpBePSiLBI49ygY01g8UwqxRTEKlaoKNQgU6uzOOvir6mv08NKbZSwIalW
3hVKr018ze2nkpoWS0mOg8/KUMMJY3sdpcEy78N81sbitxby8fUArgM2JC5a2/dPs+BEEZIjzfa3
an0MWHPGZJsZPnl2Qe4DctPaZU3hhgF8h95veCZrqbYoKu/Ir7VxABAaWE0tTACoIkJTd7NAAngH
xP6ecSCMewM4H7cVzNALSY+xkDgNbYP6pGyX4yLTVm0uR0tF7SiliaBUjQwmI4TcU7XvkegJXLBg
VnPDIcP4Hjf81rL8X42KJnGoRUSJRejna+5VFd9+WhYsvPfF0+X27+9+X3E17Q8C48Fnk0P5cJIi
PPsOxeA3ROW7IIBoAwUQlta/BQSGkxBFLoPkBFE7X3oUEND/IAIzsHLjXIY9OWv1b6y8Q2z4NIIF
IESyc9gPOMiTXj04fElyxPTQKnViiCDfK+DoWDPf+EpwG1UugqAJdi5h9kapRDoItWBawsUhdN6l
4kFkHbTKDzwdBKQ2kVKoE6WJ35GrhEd+50VHteqtuzyJRtBf5n4UnjkabodFFFFkzl38FixAsyJA
TzH21dm/QojvWCISE4hUKORqBtdlc7CWfW1w/6+L6eX04vN08r8/fdkW5TYnujjkX754yb+iDMq+
osLgJblNGp2Z9H3MD3zMIYwg8iVxqotD8vTvSINQBd9C8nGMcAbJX2OeSIMqFPEJVYfdbFB/Z8x/
rxo8GfUv9cXT4DsvKyUH9S+NncjGZ1bTFg5CslMPYMHCKz2k+pvanSdafaKFwrmv1nCpdZRcpGWh
qYi4KoDp88EZM9egywUjg0xMZRXrICvCb6bZ2uNagAAUkQgCNOnIcyKPL0qORqUX+gmygMQSZt6p
p8jSeFPf6x9CzfmqYm+Gdo3ZrITQbgD4YxwWRhfAbynQgkc6r8oO6ds6UZdQpmF4lQP7vYknjWW5
ZL8tD0x2neTZRS4TuritBNan8tp5BzgIiS1E0iS4gElrTIFvnxQRAupo+uBA5qZnqqd0Y80kN9B7
+VWiKhh/e+s40i9EFwyNJuZjBcYddtjuOkGlsE+8zyjBn6MjueJsfIJc0RzQUo9vQVGhQ20ieqgp
zcREIGisyfAhcsOaq2KFq1chnqCQ+ACYBgFnx5fGaiuvoqpfdb0IQU3lfBnV2O00orgt3HBT2Pra
cdsC8Cwa1YqKTY/Z5tqsLRs27sJcApLE6dnonFWcau1UwmSKPBlSU+BK7di6DOxwmViIsspOP4/K
pN3mRfZAwQlVCs0ZUhbdspQQRw2cMTyuTWq3SzsASCVPwET4pJ5GBKewCI3T2Asfqg6LHz+FfKvH
mMTKRp6e6j0lG8weVYSwYHsoUG2iceGUxVLuxG4U5oK6jvMAOLGICjc0LFxdAdFObbFdJIVkXDbS
LV6VPkSVwjvqPPfSdWRI9CaWECOtRDWu5R1XSe9/8bz+GgfYeeE59DJy+NMsbpMzaJ/Jqsyb5qwf
oHa10AhHfVx8xcjPmkcpI84I7+pYyWaANGAfyzZOg7VxRITlExC28XEhdSs8D5B5rdvrAhAxztOk
joBFQ+CXwWijJZnK4cIyInyHiytOdFMI3BNgOShZPgAOmiHSi51eOc8sHrColHEVu9M69Uauky4T
Bw2+7htam6OgyiaJoI8LFC3LWJqjjDKqo/Q4c2T8zL/WhKJYaUy1PJoKtjMQmEbIoE0yX2NyWGet
Gc6N/Ex023kz6JgDnFgPQiqDWJ+uQKzQTqAYTm30OEaCIJ2ixyOPYDVNRSNHQbCe59cfuHO8g2z/
I8wa2PDTHRn+vNrm3cW2qEBIPe77w2/PgPOUVxg5DYz53/3Q6xf6QcO/6lJo+HegwsrhDhwv2Uef
Drv8Xri0u6Xdrbx2hXDDHVf3XBrFfxKUlEmIg8Ikdh5/LCpAVoHI6OBWhz/fw7InPfOzZ3/9sb53
4uufee3Gt7uuHqwThmzKu55cQbcT7TdqXvBKdn+e9YABnneHQ6Kh/0SPLg+Zpnc9u6z+wTtFaQCl
rBeeXVP+4KckBNj8d3+IYH+1C36hn/6aQ2PXC+93s8fbFi/Nn5994HEAPf/9j8GzM9dAXfVvA4vd
R4fp9L317wNp+Pv/3Jtdu/f85Jf/hrzHk7/ufbZ49uEfD/+0rac/2nvUF5/h8YcLb5tv8jv0BXcD
/sdTfRflGG/izf3m6fFHIa78+yafrRd/DZXXrjrPt+hecLB6vNTQhQMG770XPtm23l3yeJ3hqjuZ
p/de9nLD2vvpjH7Kt5+47U8nXlZtWcKetsT56vGvL66kv9Qz1zg1b+8/XZabcrt36gR79v6rj+mI
fBN++jPakkTce60y2WNydj/tKW7mlx5gvMm929vtgaUbtROCLU6Bb1z/pQH813L4fALur/C///sf
tzOME1KTIIEep8TTSXU4KZkkMY/xbD7ufy65ow/e+Mx/hgn+58PhSAALePiefjzyLw6BP2PUFu/K
gwEGjPHZyvGb1y0O9IFAdrzvTqcVacvt4zV2ywUCkIQf+8P0925zneSl++IU2+0R77r2nxXp/014
0A9M3Xd2xGVSvXzPVM6tZ8va7/XH6TAT9u8YTDB4OGAsGB8ZQ0FgJ8fJZcvucen8vTbOCJCd5LAV
HUlPFdAGOBkTEUtUCw/fbPV3qPurCxxjZnMwEHVTAZEDMhjpXPSmqDASL+4PoX/Q0GgTMode2AoG
2XdSPKD7eD7K05b2Ec2d4OObJuUm2n9VA+AFCVLqprh0UcYE5/QBz3aycdx8e/t4pWHmGUAxh38w
GLOQlUdu+iMa+ms7+rTelu42f5bNpc4NPp9eVEjRDtiGQc7yjXf3/2+XAsUhvT/MfHr/P6LUpz+a
DhPxMUje2xEff/P4w9divBH5I8Kmx87cLa6vzb9f3FzGXZpXe5HRUDn96Qv7xavON/2GmYZEz+O1
vm8Gz3bC6u8F4xcvvcwPYqEhI/re+10W+WYbPl5nd68DnOHdl8032eNVdheVX5uDv9gBP3P43Vvu
f79fj39ioPHOy662t5t4P7BnC3zslMfd6fdv9zQ6GAb6B8TzP9G1fmcXXG6qe+/Tn/nmdn8rAKTw
/n54VmXYwdXeO3B/HJuGe/40jbz82elpyGK8t5GhUPITh8x39vhPmN7vvOo6+cSg++/Fp8OTNm7V
7++NX4KkvPMJfqEE+84W/rytPp1UxeaxP74v+7vi8Af00T+vsr36WC9t1v9vTsmAgf5WSn3tkPxk
gfwvcQh2XM4oBYTvpwPhtUjwFze/P/ttfrvx/P0Lf8A6+meOOMT++vwBAQD+v064uafo9rQfBtjr
exfPk24TR/smDINY/nsvi3Pt4Uv7gJV+qO1uvce7G9YE5QPudbyJbpP7/Xc20Pne2weXufdphXHz
3iL2PInzZEr+4uBlgsf7F/2Agbug8PPpePjP5Z8Xjw//fdn9gDe3jO+TeHtwPkcE+rGhfx7AceX9
Vwfl/v1XPdqk+0sDjNz3X/W4ywFrHy5nwIDef+nv2a3jJN/ujQwID++/9vcs1AvX/oCBccwJL3Cf
d8kHzOvVJikeH343kBVKWO+d1Cebu03ybIpoH9DLJ8y95CCFCOPoI245vPfq/bIFBJgPufCmO5zT
g5jCezt5vU03+6fogVv63quebfLN3TZ8ETs4gAPff/3gWagCAfcDLkyJ1EtTyht74/n1TNwv7iWX
XuxgN55vH29zmCnyACl4b3dcuRvv8IQjf0RscbXxvec9jWLCB9zzxmv21335IyKMqwqAEWHh4TIn
f8SKdN3fbl/ojsEv672v8LO3LdGqebzQbmh8xFJ3SrUkqT8tS5hD6af/8WlaJjka+D9m5tPmEDsQ
P+BBfjR4XMWbwvVymnz8X++lRuE/f0AMcZmS7wi7l9YbCgUfEfucePf34fbTdFOUTzvtezb652+f
VeSXasY/eu1yUFIjmqfX/vrf7/jrp41SRqQO8QEZuZNNuOk2vKDcC//Pv/9HEQx/m+f/l7trZ27k
RsJ/hdnZVbdlk2st5eSqxBFFrfU4nUjJVZuBJEzCHBHyPCRT+f2Siza47MLL9Mf89QxhT4MjjkR0
SfaGS9VigAbQ6MfXX6+Ad8AMjtXY3ii3a0wfIt324T3RpYQe+5G5scm7U8LfusHo6HdRsI7qMffT
7ibrUMMpWLjjnn5zaBQa+WRY1b/y5VQxnARVARcF3qGLOrSLqYUAR2oBN9LcMDMRLEjIWQls3onK
TWIWTkaF2QXOQ+DvBQyZC/UuNu8mc6PA4J7XfENg74fwtGtGFtBBp+o2m3tmTSmaxofr7QJL1Hgx
PLHFIRh/CnhFjHQC9xsFDs8BvNwkYTercW8hm5m22zJ2BbiAz5V4mkIVQk/HM5Pzx13AjenZFIIt
0FjHOnnQM3vnRSuo/FFg8srLN26CTvIXJwV7eTwDUIrtIHXbDZ3uoaYgG1OLBWfs1nBy88n4mGjf
wqY2xqGz7aeZj9kgNqbQYaMHTbrbDVQ8qQKyBSO/L4SugLo+UonVdbbbVqDFMy2rIySfJ7oqCSrv
DRXwAC2GAE7h0VwJB3QA7Psy1Ss3Rdq67wXiYQOdIBPGh5WQA2CsXLpETxEq3SixQMyz4wta5fBx
j3N44AkTAsjpwsf9iFiHB+VtU5lhqBw+Zirms6XW6qGj/oDKH37AQKkhMCzcljO14nzdRQF+6IRP
FdpQ8NMgkTQ4Ndk8900TUA+Fi2IY2zu18KcsIONTA72e6SXcJQ9XRPUZwXLOf9XIz+QJN8slwhtn
Np5CJm6OhbOyJ6DWEMlVHtp9T+CKwDHO+GQlohRP4O/aRDoXundIStwrrisknuYLYt2YuukV20Yl
46GzvQBAOJ95HppE9cMlIhaes9H5VkAT0432k81AAoRLAk4wtGZiliwUgephgaFvPfBhwfcTunXD
OwWHLmFnAsRpAtO911P+eICgSGJYkwGB4B9jkA2Fj321IHwnMy4BgBYYtyyBOUHCYGq52yiR1L6G
cTXBuYsANneTpavd2Qr8faa9DY2MB0rPEn6gJbyaIYAk/FHtdAWkjQCrbtmfcA0Z9KUNpj4ZxYy6
AuQyNdLyfPZgkZOw505sau+YtMEh8B1aNbq93T18+vhvujd1rhl4y9ogdQdX43vQJoHLoPlzbxha
o8Ibh9iOqAqSRPKXr0ysrzLaay7Ce7udoMqqL3Aj4hmqCZW7b6RLBd7vAwIpsEEFbjQaaabIu7Jh
qT1CqFnQg3XE1KdEjriHpCUwR252JFeJNG40V8x8kXiyL/VtPo5RrISHBFU2rYggJtWJE5lkqJAP
9Y2dINOJzzR/T+AEAq6nE8tLAYhUJ3QdkUXWjyOGiDc9eFgMUNT2FgWdy99l5Eam87O1UOyZJk6k
bnXrWidTZvltLa175siHPxv43xk78R8EvIz+bHWbVcUgAR3q/5IroAkMqqlB/r7kaLgPAsekn5jM
A9lJ2Hv9bA6WI66uuwK3c4RrPwDAlY9MzMehB3uATDxTrvsCUfcB8N7sGWi24JrTJJsHAV34wgUQ
Pf4v063p3z7egWyf3TpwZoQPf6KXKyaKmrLq/MUZrlMz9q0CUFOHzxZoCZvN2eMCc19gXDP2pECU
fKFn9wxgkplKJzxV0pZ4RhBtthkHjrRFXFjAYu6ZDiYGQgFJxN6gArf4DA/pxI+AClyJMwVQUGZ4
nWmbOPnDDwSN7Efp2hLP3Jl9IP0LYhI3TXry2xKJ2nMDE5+NKvFkFKPy96JNnIChMi7VMHoIpKnK
3XCFLDapDF6u2C4fP+dLjxoLrUzcd3YPN1zCM+FUO+AHDR92qFeTuY5jH9MrMOM1a8QGgwhIHiXm
jTgaD5J3JNKKQ2LxUa1TjToRN0s6HB2Jco4hIvAetB6ksO4zu5+NYT7l8TkQFYSPOrLcS0Mn4fBB
h4//sa2RvXn8XGBzLpLH/y4nhrOsdN5LWJy4hl5RACJx4QsYqeWDr6A7EoDTq9nGBZfI5CJOsADy
qXWkUmYWgRg8XBhgATOeTY/+DeHj9hGHAY8SMwmKttKhyv/Thg8Cbubw+X4yN2M1vucaQ6KEv9Sh
m/dbIi0K5nXAcO8NK3EB2064OA7GK14f2aX232jzQ+0uwEFMfcCbvvKGcdgaAp3QuGx1Nev4evWn
PiHw/uBUefJPgoxmJaPb666r9JGLJINbsZvANuQpIKLmgd8tAR0TWdTBtC49HjIR7RW3hiq+U0Dh
ulNOJkRX4PkcIKykYUQwj3yTOe3ldivqbqdEXVWdMADz7p+72ybnEHCiZjmbMXo3h498gRgNrx9A
/9imYeuu1uuQIyDYU7IcuiO/a7KtuoRmXbLjnTtI8jHfsibJNgfAkJMzOAiF4ddTyRhWqxu0MLHd
P3Y/bEgL5Sbmt0OiiJBmi+vMb4eAi0RhUTBh4RizoSWKvCO1AtynLj0tgVmLvNMhEQM6tDcw+Tjv
qIRx5satT3pIVCCDsNbnwZVAgkHZT0Ejm3PvSCJKcaxgbrjrVsQ+JArKfsA59vYPvUHdZ3a/1cCA
kTPgh64k0mKEyEnJ48/cNAtpSGTCLoBWzywZGNzvkmBXKhmHT0yWpYU2Pdd3hmsQiXLV8iun+YRH
4ToSwJwRYH1mqqbF9Ed2DH7O6g50JKpzqN65lE+Ec2nTOmXYkajXKQV1bVBMASJoQgVRmrvUChvl
8hKJgx7Fn9N569okM1Or5NHjxMlz94t3Ndz6hUZjq9kk6AGj7GWt0MA4fOYRbFkwZLiBCvNCIig9
VNwq6nQF9BvID7JWH9y9iHnwpEJHIuBdnk6YMNn88XOsb1ZVqezJBE2xgDOFL3CQKjx+iWR6uYDy
FWh9VRYtfV1dBBreNbsqVbP5D++z7tcK/T+z1d3/etbf13mK8uRRvIMNtbbbcUGgMda8xn859v9a
umkJ4DcA+z/ZeLHW19WdRreyDqji0ewWMM79fVBmN+YJ63b4dTy+kh37C9z3ZEanliMkJIgkeiAe
8qqZJGDGvUQ98CinRCaD3HcWlJLAGUQ2tj5KRoLqpD+BL8HDUR8EgjtHcHwmc4I4eXgZifj0kYoX
T0KsG+PHzbbHIAfpIItAoJ2iUza7G01DpPARmGJHoy1RrUvEUQifsOe7vb8XPuMLneRulML9aVaq
zdK9SnJ/sh2JG3KNAooHdFdhGweCdreApzbu7Z6BunYGX+CjUDaNQaNIdWPZ5khYmD2UaPvhQgEH
Z0jq1tY6UBJsiJElr/OrE40ExnL2dZ3/KeENFqSL1KOTiuWg0uq+I1FQGlnrbDIWbJCoKj0yPxt3
hUkHSTDtHaFojri+XcOkopDJTJJNCtCtvYeeiU9ev4WoCl1tUIxKpDvW4xcZYdpsCjP8XuVCDK9T
tikSDwMCkKzCbrMPS/5i5OexRoHk+oQWazibHCIIELvf2CLA++MOxVN6vfklOgEV1BiutRupeOIk
ICYRWqCmGWL3NY5KW4Kv5VzftyIV11THSZQMnhsPCygBIL9WS6QouTkhESM5B+aSjypxZ0nAnzTS
qV4d9/57d1h2P3YXJpsgtlX7uKALkMAH1C2SabSEGmS5DNFZ7CMkBa4jHqkUBGT1BKgSqewyXHSs
YyRl/t46SBGUTYHILCPNdGORFgOJH7WeZXYKmjOFb8rILmCbspPakTAlRqiZ4rOVoFQe5ahY9yYr
cDJ/xPaaMvJ+lGdgu3RyLaJhErnCDSOzI0EbGBG/LWVt3KWtznsPQcZuF92g0KcUyIjv0Inc/Xl3
JXFVbeiIvpFLm7T+mYOuE/ZirRnXJYpE6p6+jygY+qM11xK9oeNT02Et1PGprobEjkLl6k8sRLvl
T4JAqrr2bq+7ytIEejGsaqAtskfsbkrwT1/mqY+7lUgujx7/DyDrSrs7V6iSZiOr7nC8zrmoa433
uueibu3Pyl003Y5KbqOuL9+Xt8q6NoB/slU2bPZaT05iuF//+A0AAP//</cx:binary>
              </cx:geoCache>
            </cx:geography>
          </cx:layoutPr>
          <cx:valueColors>
            <cx:minColor>
              <a:srgbClr val="742353"/>
            </cx:minColor>
            <cx:maxColor>
              <a:srgbClr val="742353"/>
            </cx:maxColor>
          </cx:valueColors>
        </cx:series>
      </cx:plotAreaRegion>
    </cx:plotArea>
  </cx:chart>
  <cx:spPr>
    <a:noFill/>
    <a:ln>
      <a:noFill/>
    </a:ln>
  </cx:spPr>
</cx:chartSpace>
</file>

<file path=ppt/charts/chartEx3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Sheet1!$A$2:$A$11</cx:f>
        <cx:lvl ptCount="10">
          <cx:pt idx="0">UK</cx:pt>
          <cx:pt idx="1">France</cx:pt>
          <cx:pt idx="2">Germany</cx:pt>
          <cx:pt idx="3">Netherlands</cx:pt>
          <cx:pt idx="4">Spain</cx:pt>
          <cx:pt idx="5">Poland</cx:pt>
          <cx:pt idx="6">Italy</cx:pt>
          <cx:pt idx="7">Ireland</cx:pt>
          <cx:pt idx="8">Switzerland</cx:pt>
          <cx:pt idx="9">Luxembourg</cx:pt>
        </cx:lvl>
      </cx:strDim>
      <cx:numDim type="colorVal">
        <cx:f>Sheet1!$B$2:$B$11</cx:f>
        <cx:lvl ptCount="10" formatCode="General">
          <cx:pt idx="0">1</cx:pt>
          <cx:pt idx="1">1</cx:pt>
          <cx:pt idx="2">1</cx:pt>
          <cx:pt idx="3">1</cx:pt>
          <cx:pt idx="4">1</cx:pt>
          <cx:pt idx="5">1</cx:pt>
          <cx:pt idx="6">1</cx:pt>
          <cx:pt idx="7">1</cx:pt>
          <cx:pt idx="8">1</cx:pt>
          <cx:pt idx="9">1</cx:pt>
        </cx:lvl>
      </cx:numDim>
    </cx:data>
  </cx:chartData>
  <cx:chart>
    <cx:plotArea>
      <cx:plotAreaRegion>
        <cx:series layoutId="regionMap" uniqueId="{00000000-D46F-4EE2-B4B7-1F155B959F7F}">
          <cx:spPr>
            <a:solidFill>
              <a:srgbClr val="D9D9D9"/>
            </a:solidFill>
            <a:ln w="3175">
              <a:solidFill>
                <a:srgbClr val="FFFFFF"/>
              </a:solidFill>
            </a:ln>
          </cx:spPr>
          <cx:dataId val="0"/>
          <cx:layoutPr>
            <cx:geography projectionType="miller" cultureLanguage="en-US" cultureRegion="GB" attribution="Powered by Bing">
              <cx:geoCache provider="{E9337A44-BEBE-4D9F-B70C-5C5E7DAFC167}">
                <cx:binary>7Htbc9w2uu1fSeX50AFAECCmJvsBZN+klm1dfMsLS7ZlEiQBkABJEPz151McZ9sa72TmTKpmP5x2
lVVuiA3gu661vvbfP6x/+9A/3LsfVt0b/7cP688/NtM0/O2nn/yH5kHf+2dafXDW20/Tsw9W/2Q/
fVIfHn766O6DMvVPBGH604fm3k0P64//9Xf4tPrBnu2H+0lZcz0/uHjz4Od+8n+w9t2lHz7Y2UyP
j9fwST//eHhw+t7EH394MJOa4l0cHn7+8Zvf+fGHn55+0j/s+kMPB5vmj/Bshp8hgUXOGRK/vviP
P/TW1L8tY/QszRH8ycnnZfFl6+f3Gh7/J87z62nuP350D97/8NvPrx785vBfva+8LT7fvbCPBy13
v97sp29t+19/f/IG3PXJO1+Z/6lh/mzpqfVfXX65/V9g+PSZoGmekvQ3w+bfGD4hz7IMZYyiDH1+
kS97f7b8K6Omh48/XEL4fbT6y9r3zvV9Bzx9/okfni4/dcdB/i9wxz9tgn8xJ/6/a/7dTNm7e/Ph
4Y+i8l9zCWXPGKE5EuTb+kSe0SxPOcv5b1n0pD79+Tm+nx1fnnuSFV/efpoN+5v/fDY8f5iaB9ff
m4/+r7N7Rp4RClWI09/q/7dVKgOvMEH/uzs8Mf8/eabv++Cbh5844pu1p954fv7Pe+N2uFfmr/MD
hT4sEEYMf79bpNAtaMootPLPL/DTZ4jwuVv86XG+74LfHnti/N/efWr23e1/3uwv7WMCfLn797rh
v1Z3HuMfZyKl/Lc2DF34a3gknuGUUkLS35o0/rL1Z7P/+XG+b/cvzz0x/Je3n1r+5f+CgD9N9/1f
iEspRDTJAALl9LNpwbJfG548A7fAK8++tfifHuP7Bv/tsSf2/u3dp+Y+3f3nA/3kHv7ySM9ZhgX7
EsvfRnrCnwkuaCaAKPzukK8rzD9xoP/B9F9u8tT4X97/B/P/L2ACt0FN2+du+yX+/v1iAyAnRxgI
ART6X1/pNzGfPwPXCEbZr4EPsQ9Q6GsP/JNn+r4Xvnn4iSe+WXvqjeL4n0+G87w+6Pd2dvUXi/wF
zhDPOOBKQgX9vaN+VYAY0GbwFP7iKvSk8v9zR/q+L75+9okrvl566onzq7/CE/8ze/5dRijvp/vd
r/rDVwT6j1d/vShoIk8e/SMZ43Nonz7+/COhUIt+VzUeP+KbuH9KVZ88+HDvp59/xM84g2YhwGMI
YyIw9I3w8LiS5M8ANxGQPzigK0ZyAa401k3Nzz8y9CxnmPA8S1ORAsSClPN2flyiApZSDv1JgHSS
8ux33Qe6dKyt+d0gv/37BzPrl1aZycONEKT28Pn3Hm+Y0cdI4zznACUYyjPEYP3D/Q2we/h1/H+2
bmo2POOmSAaDw2Hph+rtVvt53TPreL4PsfeLNEMikkPsenHpktrbsnMNfo31qPZ5MtBTjyqunm+h
zj9VncWfVm/sRaJYfYp95PtVc3WX12HYrd727nbbtvXAzTi8REnOLlkk9K0JoztYMdBOZtNQVYXN
IvpFrZP6heGWqyIMCXuTTr2pypwagiRZ13Epx75zUY4qX9IDCwm9DV07ixedMLYtp62djNz4ulZl
nS7DchK1ZnivuzZ/S+Y8MaWdyOJ2cx+3ec8qLR4GW7FwnOqstruqSmi6ExHh9eA61PIi+pyQwmEf
zM4s4zDu61Gv2SnhdMlviGi8kpXC63qilea8UIvX3QXiSQ/mm+uxDDpdD0aHXLyqaKZ8yfqxPk6C
RdhCrPpdY7f+xVhDFSioF5jtTd77YiN5rMohT4iSeojLlc7yqi3CVvdd0et+5Qed0mpXEdc0hQk1
P7d25LbADPO+WKuFkX22UN8Voqfx47ShrJL9wGJ2GBbL3csmVHg6xRZNoaSGCydVEvtbGwR7Qciw
qt1qbHdFYlKtMmv6Fe/JKJJFMkXNuyXN1HDhxBCyIm4b3nsf0/d40iy/7kWIbj81LRw4837a0Q0R
sm97FIycumZ4wTdq5rvNrnYutBjMuBNcC3+ahgm9R3iOB1Q1RskstnVaGNfycOlal79raM27oq3q
cECbj/UxTVH6asNOjUWr7XS9hCF15WyZuhMTd1hykpgPYcjCx6Vh41sbA7qivFfHMav55Zx0OpFz
vXBeBrHkWjaIbSfRD8ldJ7y+EesyzmWIipepbsZLOtdtLVXPye3Qa7evRhK33RRt1kof6u61xW58
6WzaM1mJ4I95u+RI+roNrTTbUt1nWq0f7Jj4vBC53w6ztaiSKXd6KdtVsHE3t3xsilHjqsiTaO71
1nZH1ibp6xHPIiv7vLIPrso8LYaWs0U2Vm+ocIHf101GtiLFlb1WLhsOLs/IuMMN5y9GYUiUqENb
KxclsJUzqnm9M7oPdTGnVXufJ5jMh6ZNzN6FNVwxnKUvOzabsA9Zs7bSYWWucp+JIPvo50luqB6y
E7NZf5WsXUR7A2n7nkXc1bLTCx6Kryru9wrYn9QvAeX1m/qlK0tzpXWxb2/11SCfF8fL68vykyiP
Qf7xXvSbUsnpowyUghzxiFQZZ9njUb4qlRp3E6ITw7J3pUXoyFz9GaN8lo6/c5vv7pCyPKUkozQV
j+tf7eB9N7q5gx1GJ93Gj6hu/80dnphLDHNI9QA76LFQcAc++f+XHSgiHFI4JzyDzvX1HTA0DwjN
DMuZl0lGj2Pr/mQHgr5xRA7EmMJgQGQ4h9ZIsl/XvzJTPaBmTNsKYm6ydL1q5gHdbl7nb1RNE3yJ
3DgYuFk9FaTLzZWhqtqRgfdXOKuzscxT37L9uM76zTpiygtfo7i9dXhB+jiuxuFDlSm0nlGCWl3i
vhvIn4TtY1f9764LN4DowYLzTOCc5oJD5//aSKPt1pGNHEux4TOaPuaiu6AW7Wygf7LTo0Of7kQE
ylJEOUAG9MThCcW+QX2CJYnDXZW79nLh27Vp9Fb+cXZ8f6NUMEYzkoLjv73S1humlWmIpDMrtXJF
GuxrJcLbP97mHy3HgZ4LyjEH3/9DEq6st3nEkUjE+jJdkC16k79bDTsmofuTvR5D9Vvb8TTHHD3+
JQCJPUl4xbuJImVSOefrybT7sbVyHbaC+MuG7//4XvjR5U82g0shgPYph5/4CRDrmPE0XxsqV50W
PXuN0hL6kUisHPN7vty4+iLX59SbP6lqWNBvy85jNAIAFBlnFERVlD2NxkAHVw/GpXIk2XzH8dIy
GZ3oeWHzuX5hgljTwsaefyR90l/Uk9lu0rDY3eTXkZbUNcoeAVSoF62ljBQdG0xTNLZqGsmyOXk7
BN0flmxAuiDQfi9bPA+voiAQLdncTndVVPhdtXnxS5WzVkmf63GQJBsrVWLWz6NM9FybnUpZiCWt
B5cUrUDpuR226WRzQJJyZGF53w/BsD2vSXjFhnzlhRsx2/WZz2+yWQd/U0+cmqIe6bZeaFSh9LIe
Ano/DYN62XeV32SSVuNcBJZsF2jgnspUCXWTzvUD9Ic6yhWZWch6FUMu6zgNW5kzgm+DZ4pczvlA
2IVY6/F23IKzp3XI3D4Oif+oYj29zExjT5o05qh53e/opPEomzY2tvTDQtxhmVl6ldLgF+j3YkBF
w3OLZL7YhJYT4xztV4uH961KeiW3eRsA5MZOry+GbfTlUJFRX2kXl/sqn+3lWI9p2Ywjuhapz19i
R2xpOWXnfKsA8i8A3Ypaz21bphmyL4iwi94vy4Tm23rtuZLtOHoiWefteuUTX4fLmvklqQtc+ZUV
rZ+6+eBJM2dSd5zHMm1tuB0Mr5vCq7x7JzZx0UK9O2Z2rfZN7tJrAKHiNhio4QdcV/teN7xAcyIh
7FL+OmG4OidOjFOhq7k+D6oz4QKcSfZ+5Gu55tVyMds6aolcvdaSDq25C5A1u2Ts2Lo3BMrHeRbd
YiUhDc/OUx36w5az5PVAtmWQYp79bmHtTCGqmWteAlDhxejbMd+zlg2thPG6u5qnZdv5JGk7OaVO
nchQNfZmniIa9msVxXypwZQvRJOPp1AJaB7GxBDvOoid9BDg41gtG6w7wEX9mOXibqKq382k3i7d
ZFi5+iHEY+YtxLJUxOb7OlqhJKDRsPcT4v3FGJamPWTjEnoirSKIvAhd7dsPC0oZ3lVrNSVHv/WI
3oRtdJ+8TYS9TNeKn3qzma5che1ZEbXI7lhnnDpPqfFWChV1Vi4kqz+mYz11Y0lnL6pyga5+oDyO
azG1U59qiR1PTsYhNpcWsOwb0wlH94r4UKZVOu0NjeK2obrbZ5EuXjJEpnvS02ZPkzkckxjcyxXk
JYDqdPhEcKDHFmmyV22SH1vn5vt8RGGX1cpDcq19vpSY9sKVSo1zkGqulqOPefLKVy0h0gSNuGzr
ufloZ5HfVNWikiIJZnvj0jT0kg/9di+altgiq5DZ87BkF54MWw2pC2xq8dX0lqVNfh/jiI3k65we
EjZNL5e5hXMkmdokcaO+UMzh5J77JsUH41Wym+tEdKWh1dqXA1nrZAdj9CYUDRS55dBtvT/TLb6x
ZmjutdPmjE27fWgVq/JD0FrYHTD+MRZUNygc1oS0TeGGSr2KytWp1D5xh0xXiSsRFHG1Qz3Sn8I0
5mU3pEHcLKAesAMSQ59dotms5EXDlcc7nA4qll3mpu2cUYWIHJM6okJnqxiPiXIbkqwy6zWw2TBe
Odz282s9Z6Ey5Yh6OqpyUgMtkVGukTOU6H3VNmgt1ErWOzi3KSnJwz1q12V4NwEzK2ZNoXQYFhq2
n5Y2Jpdpyw09NgmAMel0uxzMCHoCqQIeD5y39iOztI+St8Rd6NEloZhjsu14LxSVC/LJTYO4rvdI
GPVqq3T2ysxrtoutGS7EgJu6tHNdl2M+xdf5kLLtjL1CV0nc1vludKgjhVLGvJyStjnMacrfhxnn
Ss5iaMiedduQ7pBt8vRVn0+qMGs9XPaudvxoJ5rj01jh4HadjZtgUm1xCLfAM9vtokdK2T2fNkJf
8ol6/XaqxjDuqSKzumaI6R3SM7qYgW/iX/q5wabMVTbSlwHw43nE/XINbG+jRzwGUh1JqJuyXkj9
HFPDbswwE1psbIikyHG1VK1UUwLNbowrq++ZA78+53SORoJIseb7dt5wfVzDGMnrqbMDkDoW1kvu
lvpo/SDqq7jgtH6k/O4USWJv9bCIATJnUv1lnc3ZUubIipd9HYjYrSTq4SLC95PqgnIRW4mnetbF
XDk/elklolVFHVm/b32PHOR3vnWXSbb1nWxBK7lZBGTLcelgYnuE3uCOGYg8+rkT1h8UqrM3uiaN
li0IHGFf4WU6bgHrN3UStrcbFAC+r6kye5/ksS2h2i6nsWcYsoRlvpEdafChRm5+OW1q4Wc9NCsu
6BJrvO/86kZpo0hv6LQZsOwaDoOH7Ksn5ZCsYqVu084joARVumMtqXbbnOsoI6CKA9dtVBK3K8AR
6TIG8kKTQQXjG7aHZtvUKvuNpyeHFozPnWBh8hLbytxQS/mw6+YF3eomS8zBC/C79MgJ/jxLY32T
AEkx+zBs9NXWNDdQpnFbNmiZx+NYrXP7tutqEZ7rpG8L7s34fBwSmp9V7RFIUq5386UlwKL2hLUg
SEwmhVNvyEVopihnIAG1SVHFdr1YUNcXdgNotXZTr39J1r6HvFvyQGX0oet3JlVDL3G30l06zmZ6
nyQj3umwIQai2ICONOvn7qyr0GZHladJV2LX4gDIsxbJIBMxRpCHcOaDrKp7UA1G2WMa2tdhwgra
mOtF/pzhrdWXbs2FKXIY3A9yrUx9aisEH+GWLXu7CQSaR15P9rBgRDqota7Dx9oblZ3qbe7Mhe+6
tszHMDW7VPuuvsHVNi8lqIndWOSbdqVOTL0XGdsAQQ3xLvfGL7coywqsVHuR16MrDehAZajT44iy
5nlDt+5QBdHs66kfiwqzel9D9ms5zoiCh9f1uCJQ+fo8c1tpa5afO9wj/2lMFi7J4kGzG1V28H2S
mGPMunaSvPJ6uV50GLtdtZBOHOeMT88bYdA7Pa5DB4VkHnbJtsRL7YeVynwStC9A113jPjBP+7cB
tJpGjlYTL72N+Ewm7wD1KrqcUZwsuRIdJUGus+jft9BcARgkoj6ZjnWttF1gl+sS2Mu22vTLNXKb
34duqevXApmhJH4TLbQ0xt9VdeX2TTpsu96GAGAiQe+SFb5cUYAm7a/XlJhOau3ZJdE4B9Ehb+1O
iKCTYmybnOzzKkmLJjbbehoWgIt7a4fVXNAtqd5r0gEY1MQk74BGzVtB1RCTW26anIO+pbSVYPt4
P7VVFz8SbqrxPXYWq/3MdTKXqFdO32ZdAyVkGgdbzE40gLVAMi5tl2Ndgq4odiS1cZZ+WZtiJT69
m6MGnqAHFC8iCJKnBCurZU6rJD9Dx1iKvhF1Kzkdx0+GdoCgQUWVa9udYtddzrOWJpqU7oxgjS/j
5pJTF8duz21TH1vRVi9Whfq7we8ngPIelCGpxAIJgNZ00i+2bAJVHHcibhJw5LaV6VZXQDe6jV8H
0o6pDJvPn+dja3bAMrLnM4rAoaieP/Uq619ByuUHPnT5pRcD2Se5Tz7hGjKrgNIcTwGJKlxkVTOi
y20dUkCN0dQfGB3mw7htQ/JqTrt0la3NK1LYFhv8iFHRHm8qrmXEbba8HgTFwMJEm8tunfqdyxLf
SqBZrnRT1519T1C+g+GAwcU0WnKo3FptJ7VtsT71SUNVgb1GBx3MuBShX0J7Sljg5OTasTbnvGc2
lRkE7VvluOmLuV+HsJu22ZpzN2/h0jYkjScoi80JSFXVF71PkdrhNsQP0A1aU3SbTpVcG0Qu6vGR
dymvYVczNXvWL/zY1lMoLBqYPw5t3YSbfKUcxDFG2pex7cf3I/fLVQqDlEPFO1FWVsyrJGNX2fOc
qPAWLdPiJDdrmElpZjZB2aynle/C1rfj2YJizy+mamj13WRykEIn8CffjenQvU2BFHcFYJHlZl36
9DpZK/9L7jFad83Ktsu6QdPlkvX0ftWkdkVNNTJXWwiogzSeXHPDKkQYtEmqrEznJF4mSx3DbqRo
fd7xyRw9XVx45CbdKuuRZVINi/swGDW/SBJn/AlUx+49rek4yaUqp8yIYb9FXHVX2dhs7zIM+Lwk
k0tbIKoJUMLo2zfthMlSpNB2+2KBeUAvx2VrgMZA/5lk5YkoE+ZcySwboQV4PpzTNgR2agXg+Mln
gBnE3Jex7+CfQix71S3TPq5tfzPgtd4hNPLdDN8yNTIYlB/E0tS/tKCu3Q1xWCC5qnwtxqlX19Z5
9NphoKxmQ92LDLSoXb8yjySIBtU74gYOAh0eL3Oi3PNms7DtOtTjsKNNWN4INqhPve0DYPJVrAdB
m/icLRF4+cTceqAYemJpmJpeREvJocsY9q8szeJF4xtVbjgn2x5SLquLnlJW6MA+ME+Sqw50/Fbq
GplrgKT23bxg6gF6eWCymwcARNOqnqFM1EOUy5QB04QBFDmlGc0ObFn9uVNdf4aIxmWwtN3D0cfr
lFh8F2h/WxmACRmoG7JNFRIQGz325YrG7RMUGnzRiiDovmJNOEXA70Z2mzFvvJuH5gCfRp93TdoN
pXbcS2Cy6Ycc8W4X3GhPYeM4FGbwAcvWARepOBXv8lEnR7sOoFElq5+bIvUJtIw+rbZ1x2kzDADs
rC9HqAevk6QTewJM8i1rJmpPxCcjCPQjMxeKDHkp+soJudSsu05Uvr5LXK1v2IjrIkvq9bKHwdA5
uMpC0GGOn9uc6eMS0+7GVRPfoTHPCsN7+2LyShxZJxYlcyDv0gPf0yWbWPhlnjNdTpx4dmxX8FcJ
QZDN+6ZBHd8NKBGHFBpKIsMKByjUaKpXI1vzw4ZJUjJXYZg0RsDfI2kvG+W3Yw0DiZNbxVxJK9Kp
NGHxFzrS9U7A2Oi6wRimOSFbK7ZTSg9O6izZygV0+Nu5D+ywLX41xcoWbYpRxe5oSQWKhaVjMVaz
Z9LOOOxxSKDx8GgrJeHtpSt1088FdSjyIkTRAk33LdzX9Hi9TkjeAE0e3ZnOy1TmA4wqqyaqQxag
rmU4DqmEkQM85IXWr/vYku7QQf2IEmd9vU+HKMoAhsgLzshyNlg4XyyTyx5q39kddHrzy5z5YlJ5
e1N5nC5XwzZn5SN4fpXHjt/q2eoZYCufuw9bLoY30SV02SdbjvqXYA5In3VYIpd4tUMxzXkPf286
eYE3xmDA+KgNAg5Yc3SgxPJ4VO2E4tnUOLu3imIoxqCLli4FYrFXKnFBAn4lOxQ7JEqBR94Wjau6
/dgs0I6mcfmwVGzeCcpeUtzWY+EHYFISJ2E5zwukDk8QKRbIqZfeZPkDi6BMRU1CWkyk2d4KU9G3
lY/hBkQw4JKizcxlDtmFQa70cy7N2AGFbmYCg78NBja7oDZ1W4mt3btU8Z3AplL7AcbvrVx7CIKd
g9lVKnPejFmRKMzP2QID2yJPXX3NXOypHGAmD+gXIk8CEVuX22pzcnidnGFo2OoDwgM6eQvj/n3X
AVHzZ9QPaid08nGKc7VJB3z8oZpZgndJpXEBs/Zmn1VuuwyOW5iC4hw1x2Ccv+dU0wPilpbjbFU8
xgnD1sGnETIbLe6aJAN+sfbgONGhedcJHUqkVQA8hKfqObVKjHIcKUEFMn7Lrgbl7+ww3/PcLVdb
TuINXYQ6b5FuUGUxjPEuskNz3UH4HWM19VPhKODxA3fZ/HZThvMLNOkVqq0d7RVo8hHgoQXStJK6
OeEceCzwp5G9Bm4YLkJuwo50YV2ONfzXlI8DgMpJZiLX5TJAaEgc0FzmoE6VW4XpBPJJt7yeAAe/
7y0DPzgG1HHXTWnTl01uBcBtBJzsyuTWiKNzrZplM6zzIgF2jldNyKH6AmSjadFu0bwSGje4VKC+
v1ibRVjp5hQKx0gnW8tWjAt/nqa93efLxH0B//emG+ELDll4T+ag1KH3fD6RpvfiUAHWv+/mlh2a
Yenuk5TmQ8kDwRfV1q5oD+QhhoMaxQtIy+uuAeWgSamQmVqz6iTcTLO98Ko30gBOFnsOeOhq6CZS
y7oaRNkOtXs7qIUWznsYuPdCV28cUB5RkDkPq7TgstcMRFgOk6LWpzephcF0tbT0xDScf49CoqvS
tTnApnQhPpaqqYKXU09BGEwDc1dVHfOPIGg+WKKvq6ZTmfRrTl7ETFm832Ds3+9qXvW36UTng3JE
fUr7Lg6AEyoAnnmiqTTcwnRbxij0ObZdm0EqNPUmR58ZmFMwG+/rIdeoANqzvqYVfLdDVnnXXuLU
LCApzT1OT2Qb0HyYt2Reijx4p3dUs7mTM52nbtfX2rX7Nmlit3NYw3xyQslS3a29d1PJVb0texhm
V1HCQLC6ymvBO+nV0PlDZ/r0nKiJpFLoOopjo0Hff95gJqKsXbaOMFGI6gMGcXwpukSrc0vNmJUV
rSM/pjG2yQG+vMPu4esUOMgBkBMrRd3Ph8Garbuu8ZjfDUyjpZghss8zn+EcfKhRdxKhS5LCZSCy
1FL/X9K+dFlOXOn2hS4RGkDAX6Dm2vNk+w/hkVmAEOPTfwufuKd3UXWrou/Xx8fujnY7S1Iqlbly
5aq4Eukjc23DDoDZt4D+sWUeitS6/17ETc/8mtf19w4w3fRLo9DKHzvkvTuJGDhsJcgJ2msqxp5o
VIosCDNJX405291GJqfN1i156Gst5co0jOJBhaJ5aWlmATevCf09JTxeD5IOhudasgAGP/Cq9YmI
02OOfV8PXAkg0JSskZskd2anw2mTG5F6aiLWbnvQFlBGKXd60CFJHpHW9feSN13s23SoACgQG79L
DOEvObZE+UZqZdxHrzZqPCVTa9iQsujNA7ekEcSiCd8l5ryCIpTKOYKiU46ohIHCP7cMF9tP4MTv
xSSRMkZTbCA1oFHxrtoxG1dZ3ebxauqMHg4UAT/1WiNK3xMFOACxWRjSy/MwmITZHCMdIjDbWV3i
3XXQASqH7zCWhSsQjOoXYzLUW15UFjpreLF+m0WaPuZF6gQSsUJvOuE4q1wIjTrYaeLiUAIufNHj
ZPZ+XmacHROrdf/kGpWrR8KWTkEcNk2/4WQak7VrR2bqxVPldF6k3Xw7yAw8m3Kw450sMtPA1nTl
Jouy+mthjdZd2BrVjri6fyGcpHhd8y73wt9uVRlPhdGoder+SmxvdC1FAzQ6gRwMSEBzX0hSGmjH
UPK7ob1b+92QOrEnZZjyQxYX8UcaxpVaJW2O0owo+DN6yu4bUMGHLs5fQ2plZcBFHNZeHzUVTrEE
W0UPLQqNKj0U8ai3TSlsUGKasT2MEkDIkYSmG61Nd6zVvtK9rnZtKqUOTBz1valr2a1k26WT54ZZ
xzzFJiM6EBCiylUhJ300wxAAH048AX6GkiJ/IBIcmEqiMRSAPxOH+JBxBIB+RNcK7BVVbQl6hs/1
/OhG2oHnCbfKlO/gdn9Do4+mfiOZSjx4qrlKFB2QYMqJvTZFKh86WyITzIA7YqtQva0HYKPZJrVz
vAuydlCe9Yka0z2lnf2FZiw5GH3RjA+q1C31rIHXzJcx3Udu2idB0Zc18zL0I35ktJbJWqkp7z+q
Cj0Lr3b7ONmoiuOxVYldrjoj7NGqA2rzVPXddIjddMieJNpzWJmjo/yRast5ShKm5T5Px9IICmkb
b1NTkQcSRVPtkQKwkZXVBVlJMhEUdUwwJDquGO6KarI/OJmh8MjQgq24zMURvhSukUeRtTvqVu4H
Tc0fyDixQ5ZFK7VFr+utbNoJ/Zyca9trisaeNqxwHB2kUZSy1xqpGPUZp7QEsDi1sNcag4/GUSTQ
JRDO6AnHQLjORWe8l+FQb1MbT6pXJPn4AwdH7xK7SbNvGZbtsSJhxguaojmaK10WTwDubP7Sa8eY
QcewCTLaABCwUtWnc++p2+nCjbLtFFWV2kSNNb2mVtLlQd4Pw5seeRJUY8SPI+DqJ3TR029S12qL
4dVC7exCV9k2VhKMs8FiK/AUgVEW4WirlZk36YukY+14fZWVUwBgwn0pCNKBu1wbff6sy9CO/MLJ
J9TGnUPHNSgMVb7OVeMCSJRRTpCN2OKPAdJLvtN9pdGsKRAffe7mzS5ukUP8qNDEGd8MIWn83IRF
1sNlI57742gC0rcc1b91XVokQTgk8q3pBxc5cuMARUd33TA8mQA2X0+da8RPOtQVWl9J1nzlUVTs
KjLFWzMueemZaT69Jw03wbEcspfYqoArmWEfGjg70QJtaxmpvbROBuUDjqnIUfcRTe4zy4jJcxyP
8PAUvmUfLDzZu6IYabJP0WVGTRpj973RYe138Eb1Pc36GuSxxhVPCUMc9vtaF49OZDcvHGW/6Qmj
q5J9qEX1FEV0aI89Y3KdZ2X0VSARarxuCIE1piThKHCa8XudOZXtt1GTdH6k8Lj4DO/2cDCmKGl9
akZDE5RDmzzyKOfTLrfCuvyop7S/zxNBUI1HWf4hCRgIHqGNftWWUK+jsDnawKIyAPYn5d5BIzQO
JtdghefyNrO8cUIN4Rd1xgAmVW1xBKCXP+GzGzQwTarNn9nYqkMnLfVIBRITZtbTe1WP8V1pMSfg
aLkHdMq7vQBsQnCc6BwIz1LGGG1GYdXSG3nuKOnVeWoPz2mq0fm0iWJPqWzZL5NUbhzECe/WWQ4C
6dcEOSCwzxG8CA+tR3vb4L7slJW2R/Tc7G+0ap0Dd0wLsLoideDKOsw2vSJJgUIw4WtmpuSpK1m3
YYmoc1zC0XwLmxwRtmsRkGxdt/G2RU2MrmXR0C1rTRRZiXR1vQJP111ZaE78wZNFQZKtlBOEVpp/
b1ql7kBjjB/LIQODEW4lS08A/ysDaYB16UmQc9vnmtXssUnaZJ0U3XBPXMK+UKXpUQzUWtUV/qga
3fvQl0ljFaukRgsxZ321HptyhJeYsvC6nohuxTsjdfZo/QwfQIrkGpkzmbxirPRB8Ti6s63Kfiet
SNFmYO191bfuNoky9Dtz9KBRr9AIAD4aYxI5KRr/v3CXwlVXNe5jqlogVXmIDxQJvo4KSh540oKu
WeXaCQqEk4+WILkncM0V+JPO4OkwZsWfMELud0x68Cr3kcOaOAhzxOMtknSwbeM+Jbu8D4uXlDb9
Ny6TSHoARhtk9ZGr+GOchFWzBY9P7lNtiu3gIs/1rHwo4dHEKJ5H8BvQzkzr9Ddh4fSVNRY6IwSd
NrUFXDm+1RPR5C5GBxB7YRZVuOt5C3Zv7yb8N8c13ITEDFXAdaq0J40sf44iB6gDiCz0uQeGiUwK
qJvXZKyT69hA29MtdM78KOHOWzGFpbUSXWvXqyZNQHLriqINipRPche6kREHRWtXxhoZRaX8HD3C
rcyjKX8dk2nwOqPojwx5neuNGaLcusSTdgDvr6WbfCrko+UgyRlDyh0gr7SJUN6QEHnLfHDrsEFS
/QCc04m+dVPNcFGUNTe30EUIoqKL7tqkATGbj1J376JEmuVGYzN4YW1Yw65lkwnU2QGQhiteo4g0
JhrYCJOG3zSCeTFaulOuu5UYqw3iRfYYDnaW7DPQHJ7jVqItj6M4WJY9vaHbHjX3CaFhCvyQR1v0
P6PXykhwr/o2vY+oAEgNol4ERgny9HRtSwMlLIp63IsJG9b6BrLnYJiMevDGIVY/VZf1hS9K3X2z
UgtBK6zj4rEptTsEGfpbuQ/gu1w56ErI5xZWn81RFocQYeweJYx4aPWgnmgyJqnHiETHoiuatRsa
qFccnXX+1FbunNPn5jotG9Nexcwqtq2DOOw7NiHPaJwB+K3xZ5VeZJnhbsRj0+21EO1DX3fgN+a1
4tFaWU6ReQOQhcJLQpExMC/a8pGnJrsbpBHzA7h15bDjIgHE5ShSPhpaZmjudLgq6PQnqDVq9RAp
08Ld6OUmRX5zoGE8fQ9V1r8oDSKl105Wf1RuOzWrqohC17dsJFjrygXJ06NV3u2AXLN3gcz7A/T2
EQi9xdF2MGv6vS3DKcfbkYfl41AN2cq0ss5Bijaa+z5LlPuRD0QdpTUNmRfjWPhamUVd+EobVe3Z
bYquF8mzh7TDBq2RJlAH2JJsBHqmjpBP6ELE4wuYBLn6grRHNaCa1fHWUnH2pyHEMTaFy7v4EaW8
021a5DMBb3JR+KQzXdtTZukUq7mNa3m1cAag9MRKnxEGMjCXSIn3Y6yKjZo0e7NpO6Bb2Jcr7Dj5
CmpfhSho4f1jASoZJPx4uXsUsZMFOAI90xxhuejSEP2hBj1dt0S7hg/aEIDWkQBkAPqOacLMIyYT
6tQvQIx741Vkvpuc2EFms/iXw/BRtsocqgYNiNJJUS1SIFP4xEN8GJ1m+HCnLBHrxBWKrBBxXRCx
8BhGH66jnF/ROLFsJ/sSMBLYiUqukMAPmW9VJb0bXYXUhjr9+EVLM/2RDJJ/r52uMUAGk863GMwm
7fO6KhS6+ZHzK0b7wkWIR/8FEGpv174BTjVCl6HQJorT4iHVGHFZUfAyes+1x2raYlLDfQKECRoI
i5zkpSsUqe6zkPQ9rmFqIWEx+6p7KMx42se0G34SvKu/eVnHo99lDHGndNns56kzfGEVNV/G2qA5
uuxJEm7n9MxGtxDQ0hp4thi9nkmaHsFFk8wLC4eSIGGu/qJQTR7SIc7Urmy60A5aBOrRSzs0kzHU
weZIHXVADwoduSSozDrKfGZyK1tNUwjsO4uM5p23g/kjlkjwfZ7HIR4TPK16n4S6FDv0zocnnRlt
ufk/ephkK1WHEJ5kvAyMzuz+OG3DtRcDgX7OWulsqGjT4zhE/XeW6hoYLCFfr9NSz1m9tuPY4H1Q
gSyKmAuictnTronbkXuseR4Tdlfg4rr2tLtu5QLRFr1IyL1wy7Ec05wJ358I3aRKQ2PUKbrxLPaJ
8Zy4seeW9+jlVubjdVMXuK6uyWwXHHsM+TJnsSDws6q8KYDoTjEqNhK+ZmX4dN3EhT1zbSKA8nCs
B0NVp6uxeGUMbQYTvHqq7Fc5rQDiXzdxzoJ2COaTMXgPmRbHZAtmchaX4MLEtYmmdB/UBveSbENA
k51ifoMe7JzRkh1imRgOBUvdodY8vvb5aGRtczdMSnBJqtBLAev1CUGJsBXDz8LZJ+5NOvIZuV9g
yxhzwREBi1zMQ3GfDZbVlCnwbE2vySe/A3hI6F6qTeLepcldFK06tHvFDfL1+YnNtGdw2JjlUEGW
3HUWoanpghvnld0zK9ttJ/Wat6vrZ/aXLn7K8HYJEHCB44JaAnpypysbbKMEkQQ5dBX0frMSmy4Y
AsMzPOolq9JHkhm4PnBHvw46X68Gvw+oj033AJX4RoD2w8oOrKC9MSFwfiPwsShgALC/bWEu3bVy
8jZRAh+Lug9D+66d/wz9/z+HWjiGJhfMdhjAzjJGMeOIkYfTdRt5BJTawYhQvZrX3QVdwHzmAwvy
Ju+fdWNWzkeH1Ac/JvjPqsG19KMg9IGl+tWNG0Tn3T45jZlsj5keWxDu/GfC8rOf0b7KQ6egg+eM
uwRNiShAxzNtfPHSrOl9uDWKg/BanMBb7L38urXp7OwGL8zP9+5TyOtI2pVhCvNG7GGejj05ti93
3x5KX3sYcXOkl+zCdbX9CSqLJz0MNo3en95L/fTG8dM5VpxuhEMRqDCQAgK7QKQ//SQNYHd7UEJ4
ZtP6NSV+V36klvDVGCceM+fJUMPj3XfWvDfAUwBJ75LUvrt+Oc7CDIZTMMmDN4YJh7JZbefzdtCy
wDSAOwHz5NZDGVdBS/TzmIrG7w36yOo0QAfq/rrNvyMVi5XjzhNMQBLLwcVfXEiRu6DsxhS9ldS9
V/VH1SOJbMz+qTHK4yjZqu3FPfq4gLYtBXqsqR8Hh/sNz46ynrZNFN1V0fB841NdOA98Kg7FA4LN
wNjJ6VaoZkSzE9NfXqh/lJV5IEjdrdSsva68c0TrR4PjGbJ9c1n+YFhza4n/YCa9Mfty8UBcApzH
xbPMnMWB2AxN3mgA1bouwNS1jMB1c6+vowAA2TYDcgfS2M/rKz/LAmYf+GRycSWYGsH7kDCp4PgW
gDISez16tK3qt2V8I+SfRb2FscXZD1YEYnwPYx1IVcjz0P+2UYVeX9HZuwIjuFm2BQkpznCYp0cJ
Hu2YtpLbHhmtFXpNmyoDNxslxHUz57EEc+A2RsERv13HFYsbHNmG1obmIYo953GU5I9wLEBqRfM2
TXb5ft3Y2cY5JubuXEAptg1+IJmj/afAxSzVNVaauZ4sv3LzkIobi7n05yNzgvtj2xARFu5fuaCW
RiU4a+NU/tCANKbevrGEs/3CEj6bmD/CpyUYqdGBzwITBJQqlKJe2tu+3QYaRInrm3XuAK4JpQYH
2ZMwBVLOU0tVwWtDW3boGQnZUBQkEe/eceVvJLXnlxVmXIw2M84FJuPmBX9aUKkj1unJDT2bvut0
XYCPIsHCwQRA+8WuLP/6os7vKZJ1ikG1eSwOE3KLRfVGF2u3jgBZw6pnJu2uC7tVNhRPmTutOjnd
sHd2XDbsQYuBIU7j12UoShIHcDploWeWPzpB7/NBP8sx90wZQTfxv/oNj/8J/Z/lEM4sYRYOFwiL
crGJrlhEIGPuBMtU2F7c2E/4neU26hS63Cl3gliTG55+loEgI2LcnpN4qDxgDPT01IgaVAu2K+Jd
6zfmC7X+9Ji1kgQddntVdF9k16+ur+/MHWeLpg0XcZHxWMt41NZFkUUEFsvU9K0EsgfW73DM/q3T
Q1ICdQn8HXEP86CLdQHKHZkrBYgcw/1QfbVUCNzrRr5w4aRgw8FZmagUiLmIEmgWVw5G/1H4GEcH
QJmp9nb+Mbbv1zeMztHsJEVASWAiQ0S30mXQKVpUpp3mo0NzhlquMegR2gI6qO162OUDTw9ja/0J
ea/BkweeW3Vym40YaVTokK5YGg43vPPs3jkoVwX6EXPURbK+CFt9U+fuYFPLS5nZg5wDTotTmPyV
m12+A8AEsM9s5Y3sHffrfAswwTiPcoOdDj9dbHUNNmTHa4yEBkFwCIK74HCHv1vPP9Zrb73beR5+
uVuv1/g7b+dttLfbbLznDX76v38JjJ/88J69Df71Dr8+4/fh967mf4+f/PmHj7+C+Sff9wL/6SnY
4sdhC1vB/BP+7+PH/Fvm3zr/Q/Dr8P70fvh1qIIK/3Q44Mevw/yf4HMebtzWc4/jJoHsimVDC9KB
MMvpbTVbQMdoq4Lho10vUz8ZmdZhdgzF63WXOz9lDkE93B1M5YK2vBzYjkarnpQGa7iE13VVh1lE
61CA3FUlfuX+uW7s0qJwSU0yKy3C7mJRBe/6hLpAHrO8esSg+A7z1SAZ98eOGdvrps7diJsIqYxg
YQIZxLzuT29UFvG0myJpe0WeBWX43tR1AIDQx/jDSuqfYCBct3ce67iFPAc6DQI9a1ycU3sxzXjF
09j2ps5UBxIWeQCKQrkfjKK7EVbPAzlMua5FXOQrFlLYU1NJIyLTajKMJXZOtqNoNnhJNxbBMIoy
9tD9FPvIHrsDaDjvNlg4N+Lt3607DVLg8s1pBoI6n1+wU/udFUsy5AVgca/0vv2nquYPIE154wof
ZdOtMYcaFP7vfo35Ar4KXzDVtukPvdd671VAvD+/HD9a28G4N27cmjkmLT8aR6ENyGO+M2w+pU+n
PoGhmdpN6Xgtb9CngCoAv5VjnZvgFi7K/BrYzDy7MEM3ZiCEtTZqVBcdaYwF1/vrrkTPMCmUY59N
LHypok5rU9XBdxMqt2VnjIE1lu1OgWDr1yN4LpzKX5nR1X4v8wfektq//hEuXNQ58KBadRiSoL9w
wqd9LPIwjM0On4CiJedDSOVYihJZ3vglt+sbZ3bJFhhb0IMCHotSfFFOYCJjRNsEpVGu44Aae+Le
FQWyreZ/aWd+ez+tSRkdZsIp7IBhEPT0LgSDKIEKTp3fSBYueYhLmQXFa4LnkyzuRx3mWdRSsF7q
kj7VVfQztW/5+YVog8FmpDuQSrVnVz9dSx9n4BTngBIUiL9ewzvfYkPjxVZ947LTefdPbxQO5pOl
hS8OkBBw4hK71pqYcEweJzhe/FsbJhjjhW8oYMLt9wY8f2HcMn0hhMO0hfcPjQD8zWKRaQu9A1AY
EVboaxI9gGphkm3dPPZsQ0BkMJNj2e3JsKkwE6yeY3UEsap111bmTeX36/fhL+58vg3/fJbFNpip
TiCzhW3AZxnLTaTvS/IthCYMt44Y+BbWJhle8vAQph0IKSuRrcfxRmp0wa2QGQoGRi/gTb7MCGgn
eCkUtqNShKK7VuG9Bl/t+kIvXEZBTTyYkIMDRLcExloQ8qE9gX4ZZg3/sNJaY1biN4aUV7WI/72p
WVSOI8ww1D6z+N3n+1hHfW1WGRceGvIfXTI+VY11ALf2Z5hVt4L2+X1BhQDtOTR78CrYy76S0bO6
hoYSvJgbm7p2fvKMQdXB/fpvdw9mUBAzgp4PpX/T+08hZuxAyhwtmLF1d4yHAmwfTH+U4wrYww00
8dIrPFf6aF+AEoSSdXaXT7Zc02jqqosBzgFOcJ4qdFh3EeNG/5Hrqk7XPEW/eoVOpPNhcj2kIFdM
eK2MJOtHHx2PZIehePGeQwTDvgtV1f+Gqp47HTHmhdkjG0SIIigLC8WOntC8XYO5kP8ZQ4yRBmJK
rHeGofRHonJ3D5cZNOqRvnutYoWRwYELCXy3kvnG5OkAEmCcqDdbTNFrk+j0KxrHepfKof0d2qne
YT5sSP91sJ/bHv8kAov7qqeu7zFI6GD+18iDIhsiPy1Jv50gH7FqSjK8Xj/5CwECXW5GkZgBp4KK
8iLolxLE7daRrgfapCd4ta+yzAPkB9UTMJogEwVe1StENp7NdPCdGLNJpTyUGM23MfVCWfp0/fOc
p/UCDUcICdgY1HJta/GoumpK88Q2Qo9K89k0I0wpK+gRNNt0ir84E72R/Z7HJqwbQz5oaqFug0ue
OmOUVcJgLTFASkjCY9rYf/pJTzdc/uwSo68zFyqOy5F6QcT31Eg9aNmmHPp7KIkC2u4nDT91xn/r
OQsri7A0QiJr6lJY6UbMGqEf0UKbZETXzCY3AuByPQyRYF4P/kv4DNRXT9eDQePWAf2y8DOl34YQ
D3nI0kDyqr+xpLOEcrZkI1ed1TcR5ZYNx9SicY6BOAyEM3fPHVDSsqhehU38DfyQX5PL3mOoQLFS
PlIA/9c9cVmtMCwQ5RD8AwQgfIHB4tSgmTYPhCdovDUgyPRr075P+7VgH4ntQO7miy3+Ze761yCb
SySInQHYXWxrC/EKSEJksxQllBfiJ7DJAigcQszh+sKW6cmpHWSvp8enyopUocDCUsqDbPgw3cmH
4qRhfSncDwdCWtfNLa8YzGFJaGeicYR18cU+2piciSNFQA/D4DzGZcDUvWHh3B+p5SBeoFqGT56V
zEOdl3bcCulXKAq8EeoJ4CEXrlfblVz9+8X8TfmBfUKNdlmnIYRA2QvT+X4OBrBlPUK09boBtqyh
5u2CYi0iIPQNHXGGPUKhJVMhxCEGCxpmVWgd7MLSa2NMH2JiPBSNae1D1h+pYewdR+0MVr7V9XRX
MVDdDUkg3BM/Sp6Zm9zq9iXTW6jZMC8iINVe/6hnoN/fj4onHN8wgUsKld1TR+pVB5YKOBa+MgTm
BIsticHjFiD1dC40cSDFmYY+GX5GkxWkmIl1O3Xjylw4eUHRMULrDQqKaM+ffoKmCpGAj4b0wcqO
UPVF6plRtrm+zstG0JGHXB/0cJb3ssjBkwOnHoEAQShsyEZgLs2U2+tW+IWDRwaL/j++ysmeteYW
a8nNKWUuruWwttbG/Y8hwNdeeQo9fcjLbMaf6uMZ82AP8nDMHjAC9/5ivMb76hvQiBvrvRB10eoF
mgvwFN13ZOynnwR8W0l5hgWD3IyJlTd7BLhv62ELwniAyeRgDNUzpiUApEDd6vo2XNxsaHrP1gH1
Lx9kfMlMzRNICvtm6n4fBw1uPj3k8XQjBl4ISljiP2YWaZYlFdKdFmaSEoNkubjXcfL1+kouvB+A
gwHmwT8h9bgU+HRqMHQKA+cp1LMZ3nfyC4eywPDsNF9Mc9uGN1Dvs4IXt/HE3iKR06N2oA+Ylv5U
g7N3j9HoBONQGLqf9qbxzeWe7t+M7obX0ksbCSQPxAhUDzNd59RXsq5y60rlpe9uDb1xnqDN6bOv
2vJEYAbFDnJfP39d39dLHvLZ4mKdfIKCSRXhmawK8jByIJWR9ZAYX/69FeThEE8luPjAkk7XJWo3
cY28gDhaDs67Hne1agIqkxt+eCmGwkFQsyI5nJmDi7umMRY5OEOJU3uIj8O62zV+5tNv5dH8CULT
jUT0prWF2wMbDekoYU2vdWBsxSbZIME/TPe5Vw1AOa/v4SXfgNApwHm8lRQN3tM97DFyVzu0xiXD
LDhvfme3DJwVL7PPf7bATi3YaNq2pIAFDrXhnf7C/MlDMq89QYPs2O0n/3vuJ7eoQJc8EL3IWQse
YCpIQadWWUonpxPA5E3ySq09Z6s+v+UXsxd/xm3mlWFSFROmEL6fs+BTG6GlGGRm+hJkp/TBuXsV
v9jOvYfW5ksW+I7XBP4kMYMfXD+xiytDyEL4BSkToWthFX25MgT/2ReQkJJKgGI1z4veShxmNztf
3D9mZsf5BAFAosdGvd0haDxg0LULkBGWvvOKwZtsY9+VR/UutvXB3U03Qge7FJPRv/nv+ha3zaqM
XlZQevDZ5hvmM4LpQR57RK01fym97Hd1hMpo0EWe3rKH1Ks/jP2qbf38+xhgnHpX3wqetz7O4joK
IxURBCNxHZuVtbVfIFlxEAGaoi8VhE7Xw8oNIAx9TB6yDz/TN27nReMmqKoOyn/kzovbCf2u0s1K
eFgiDm2+KZo8oD2G8wMZ/lZ9UJQ3ugMXPNrG4D8olDMpAg/G6aHnnVKmm+nKh84LWCTg8vVPunxM
oD2YQyqkNm48iBd82TYdkCEwXzO3uOb1f3IyY+wsyB0OpZ/JbvK087OLkKpydgt5vBDlkHsia5s7
ASiGF/soOYXeKUYYfO0oYz/1DIKsnTXcyHTPeJgICKBgokfHsYHIuBdXEx26SBT9iKv55nyzj3PX
qvHDR8igriEt57fBtGfUM+4gjnqTa3xpKz/bXtxXSJOPdVvDNtiofzB3fswf+aGoPQdO6lY+Zh9r
r3ojH9eD0aWN/Wx14TAORN5NN4fVpoCC23t5S1z8wgXAN4oIqA4j2AH5XBwca+2sdGL8+YaCkI4n
HQg1Oq+0OcbZimFesbl1hBcX9Mng4rUCsOZi7mw2eBAbfaRH+zAd3JXxG8pqQUI9crglMn9xiXio
ODAFgTR08Ypg+A4COgS+iUH/fQtdKEgNYt72D7d/oM70QmpviM0e/j/ODa3yv7S3mTJ9evH6TtbQ
eoCuLJoPWxvCCAU0ma+buPTwA3rCZRAY6Z5x/1MbZsvj0sL/oMoceYb5nic7iJxqoBitr7o3fGGD
Mz2i5RAl36FO0SG5upX5XjrMz59gcZiZNXRDLU3ciXAy9txu2YNZWz+vr/M8ZjKC0IJayEUNgfB5
uszCsEKM+jaV32YvREJCb48hYG0+GGRvmr+v25p94fRRPrW1OLasT42ymOPzCAUccyPBLR+ONLlz
b0Hc8x90aoienN0ikimeUXgHzi7NyMrAr02nd3Zy6327kGRArh2Y4Tz54SCNOt270SVjMrhzXEYV
qSvHpwMEO5OHuixv5DOXFvTJ0t96+tNLAznMJIkL6AFgFntbmOE6c1MMD4vn6wd0aUHoOYHgh+/Y
AAF9sW85RBXSdgzh86p4sN3ox6CSOwLoBa2jG2/nGeUbrw3YYmC/oYmCbypYbh6450XOI9hiaQUZ
yOhxGgWoVIUH+ALSTXpL+CMIHNDrZpjLv4ewOya+j5Aj8Gr+Q2XZjaVfKm4/f57lFmso3EOWAZ9n
ssKPsqMrU9G9VWFwOIsfmwKqJHQMbMAVQPpjb5D/+h5iO/A1q6jiMYpGl3G079iY9RoCX7JxoR61
g7RuiryQJX5hoKj/ev2gL/gTJgwAaf9lIP79vqvPmcskIgWt4QTWJkxaW5sx/z51N4L0LRuL8GWF
JcQfoIHiqwRf/BRuoN8X1BA1vr6SCy57spKFy0KeEFriEB/yzWzj6K9Gcj9rVaWr/52VRZSMMeYL
SSasRYy+jI453wF/ZM7rdSuXdww1OoioGNJZjiU50O214YaVn9PYo+bWxRcLjO6NUHJ5w/5rZMmj
jIe2J5Oaj96A3ONDAWXP0R/aG0SP82cF7gwAm+AbQtCVX6b+tbTDFKI7mJZqODJWvat4fWxNqB93
GH3vabhh/a2uw6XtmzsAFPRQfDXfMk2G3kOm3EJWED1O/Wx0j6SQG1fTt+undOFZRu8Q/RqEfBhi
i8SgzuoUaoE1fEGwu3GyN2X447qF83dyhrmQUc1UmXOaddw3LVMcdYWN71MK8L0D0KSM+2IFNdZv
PeYYEBchAnnd5vmBnb7Ns9t8emHUFBetWeJt1lFQOPdp+OaGGI9/hoDswG7UaRfgX+jZojmPb8KZ
vzfvL9H1kzEXMkZFVuOk4sTZlfEH2E9+Woy+sOOASYQjjA5HUO50b2V15zuL72WAXYr525lLvIgW
EFO0oP6M/FgnQed+hdZ02O5781tL/OvbedEQYHYgbjbC+vJ1S6C40DYlMtSq/TKIr6HaRe27YvtJ
3rjO596IFf1jaPlsQTLPtvIemQFVX+wMD9Owub6S8wQfX1UI1a0ZYMNM4rIf1ZjdVGoNils6HCb9
KOTG+B/Szqs3bmXZwr+IAHN4JScqWJZky+GFsCVv5pz56+9HnQN7hsMzhPeFt+FtGFCxu6urq6tX
reV/QW+r6G5zGaqJlQLi0sSdmpv5YealYVM2mIvzwRnE4ziUezeAS/1Qh/HK2bFoC5jNpLcKNGX+
at6OpsbjrMmRL9JsGR5UbXzMlHIrlA3Mc2ug8cvwJPNIL05P9JbMn9PXnDi9JtShhxBP7gC/sA1j
15mf3Xx7fbEug/tkA+ipxbsegJ5ZRpoBex2yLiKbz35pw1MR3vnDJlwLtEs+p4NpIHPjbQ4e3/OR
SFKR0Eo1WZEeddhX6+7x+jAWgxFHBze79/g3mypAm3kKUCd3IKvR88+y++qpD0p4TOiQiNZqrUte
wB79bWz6mJN1obbrw4rIgWiOIPaio2Y8anAZGNCIrt3Pl1wAeAaXE9q2KLnOlqfuzC7VfCauKEK0
6/ZWVKF0sJYSLVqhBUnl5AXsK81mzy8zhBAAPzqW8DhY8NhbTzAgreydJU8jUfltZDZrZoGkhqxh
ZGRzZscqeB2lG1Fa62BZXBye9MmKKamitHm+OGmeV4C4MWNGYO9FQThQVahs6Km+G41+L3tusrKF
Fi2CVEMjdoLdzt9ifSDcmuhyNrnJ25RIVOCKhaPQ5RvUEq67+eIc/jYF/OR8cK2KUmwIgz/A5UMV
HYsOQSSN5HXFzKI/nJiZbVfd1Yqm6TADvajefmv8pzx4uT6SxUnjncTgQQvNtPeq+MkeskJfLQNo
HR34MttwV2tAlSF/Dh09WAkNi4Mh+EBkBQkCrVPnc+arbo5uIoPpKpiDYVwL4+Rrrw4r5/fi0pyY
mf79ZEAxqrDIfWAmQqAAZRA0VwdJt+ts5RVmKZRyB/s9nGliT+wEuhHLEtIxTqn5R6UxX9LR+zfL
f2JitlMpHnspDy6503pPWvAQWA8orv2b5f8zillcq1SrKbTJkSsp2vnebRPtCy9xfDUDh7tWOJjc
9by4Q6b6ZzzzCwxqePRfqRhrUoj0ta6ipjruBe273pjQmCfbdoSwGT4WYI3tIRqt/998zrMG3Qjd
tvCwT3ht5E+tunertYr/ipdr8rlbyHEbwM+HjZh2NsN/EOl0MtR/E8JPJnIWWwsdThlRxgiMC1a9
bc2dJt8Ya6WrxdAwiWTTDwJ4aQ46UcTB998Jzbv81YWWb9i28WPseo4RreVzCzVbXOPE1szVfakL
eqNlRPJe2jU3wYfsQ/aZV66DMdrIOZI8fGwOxqfrzr+4VhNlCZPFATU/onzVqLjk5IRX8ZNSbOPk
l7EWwafvvnD5ExNTFDmJEqEX1woMeFw50xcz/dlLPyLLac1ns0N9U13x74VK2DSLfwY0C7GuX8dS
XDCgPLMliCe+pbfodtwL+2CDFMDb9dlbdo8/xmaB1mgFpHBUbtMl3DlwAm78vnfIvzvtZ6atnFLv
V/Nr8zh9zMk8RnVfoWSFMXE4oBXmBC+ILm6ND+1NeYA/+jNczdt2W98Ie2VfPsFzupaarS3kzEHh
qWjFAqEwePi1A6CCtv+iwVsuKd/k/L6VV0LlmmfOwjLwv6j0VKzJqfozNpDYAvy0G8o1iPOax7wD
z07mFdLPHEAh81p7sDd+0tKNARJpDA89UoX6IQs4Q/2DC/r/uvNMA7iynnPg5yj1sK7q2IXj7qW1
wqPVf9LcyWaDVhbgcZ5rinIlA1lZw3eSnZPBQoNX+fBHc/505S6RH/Oig5t3L1ffOiSWku71+hhX
FnEOBRHHqIjEKbyk6JoNxsSnlz/FgrEyqrWpnIUY2M61sU0wI2avWujk9Q3M6lQfD6gqDpZdrd0f
1oY1CzJenPtCr2DPHe7R68qyT3LxfH3mpk++5h2z0NIWcV5Yk4mxe+6Hn8qwkvUslrFOAuW8kRb9
U08PWwzANvgyDsKTZIU2AomPHoguyGhvg/Qhj71NmOjH60NbNT0LJKUpF2IYYFpXsxclae7C2LtF
9fUmVoOb0hKdESGbDMVdrRdXzodl/yfLh8AS+fX3YHDi/6nbJI1ScxiFgurE4quIyiMNNAheuYjk
hPdjpq/UhBZ9hQQCkgEuzcr8GV0ZI7VHIoodp3Vbvei2qaTaHVoR1yd18Sg6MTNLutQGtv1wYE7r
oN3Bx+2UXfDQBvImUX75VrUyjQsPYOcV1ynPPZlHnZtfoEKX7bjfYZ4KvieP+hFJUIgubPnICXQT
9rb0LTyuvdgvrt/Ji+9smHpZK63oY1eqkSpLIsdq9jWyMZD9ytmXaK0nenlW/zwwz7JMVQtHRJ54
YHazFwE8r/mlyjZjRRPWyvJN23m+3aeKPNwAujG1I57Pp6ZXWjMCvkJ8lO55wbpl8z+GpX7f+v6a
qyxFy1Nbs+0nCWmaiSl7oEclCEHULntsxgNVnS2knZ5PrlmZK8NbmsdTk9MnnbiLmnh5EQcMj16z
xLwVmn/6+nPku44vrLEYLXnIdLmmxxFkKl2056ZK6Or7uJkCJzJ8LvJg32Xzzh2ynSxvTE/bXN92
i7Hs1NzMIZPMUPKmwhyNiI6hHmOYOwTz0QRlNFp3ZgZX7a9GX2M3WnSXk0HO/dKPayNXpiUE0dTv
24zbAYAVXT5cH95S8Dod3exgRSYmjGrqWE7WfY8gupw0rlfyvKWDbqrPy9AO0Mg5b3nmkajx9IL4
mJnZhzZ3n8gXVg6cNROzszTNhNzM6pL0IHfveNnZFlDk/4uJolNQhEhTo5tn5uAUlYogNQkUELXS
FvmtElFVXGNMWty4v41cdCZRCAtg2iX4GcPwfaw/wW96DCj49j8r4TkMpEczSp3r41qcOgChPOrS
bmjN221SIBWmS0MqT5LfS+ujusafuOjIJz9/tjS9mA6tMCWIga4fTCt48CMQA14mbFFGXzm0Fp2Z
59yJ3kHR4Uo6jwy63yJuJTEWXn5jG7oz6Kqb+qaAwfX6pK0YmvPQNkYfy5GGITHnSpF/gSLOCdei
+PLM/R7NPK8QyZuMgJsuCPyWFg3bDG16UQJ/ZXsuACt57oRLjCIIwBpjjlLnxVs2W+DIzvCowTH5
uOlfsxsdAdBdcky/ePv+Jt2jGn50bWTmV8LPYiw/sT0LrqlQ1YOpMMZh6qbxYt/xk4DGsj5wRqu3
8yhGRGgNNb9wVkkSTVuQOdLqzTvEuZvEqYZouWWAuI63QbtR20ewhyXUydbLdTdZunmCYIdxBPgt
LSJzyG80pKmeoFLmqFqzVYdkL8QTGZDH68p4qNVfgAI+aBTQwkG/C7U1lMPSOIFLgTXWgTfz5/k4
9VHs0i4EM6Q2RbNRYhlS7g5CvibKagjg5XQj+kW/kggsxBMa0ugOAIFAN+Ic/ChDRg2hP49jsdvE
iJH97AZImlfmddGIMhXZDd5GSYrPR4ZIdKUnDS9V+qB+TFpgWVirb03JTG+EAQFgoRc+UpcybiXy
D0cewx+hHAPg0tvIDjwNlXFv5bq1NNl0DMAUCzcuUNPZJ6HKLiZwfVHH1l614hkNp02Ue8w6Qo66
9ffxh66LP8ZmQbXhGRipW4z1Xg90SdAGR9ZLDY7Y4ef1qV44kbDESyo3G+Z5vlfSgmKFVZHXlUMb
QX9O+h8j3riRBuFYDIG2g0cA6vG++lX32afrthei7NRhqtA/NvXEz1E6qY+MAZB1AuCkj+U1d25K
AQ7pmv+fGfncmVDfgEHSYIigdUsZApvGs7u1Rs15oGP/TdzYNIvTKDY1dJ8b0fJ4UIoAbaGk+BlQ
+wnNtyKonLH4EIZHQ17BN82d8d0arQZgl+lPhw7x3BqIWgXZnRqKCXM8KIr7iPyDLTXtvQpBjzK6
K+44P6kmc8bEocAaQcFoTtv1JPkXda2spcoyoUOUbL/Zakq3M0ZHcteSlblHSHShTyzMIkR+Ex/v
NO4TQ9Btu5mH8pGttj+CTKRZw9gJyprfXc4eVnSEJmFBxOA7EfKJlShPlaAPfM/JK+m1ztO9i4B8
LxgI3ZZdiuq0uf87D5yGpVCxgKUQei46RM6HNRIyW0FCH93IPqU58vCBQQ/82uRdXOknVm1ewQDQ
AiUFwDULUbHcl0kmcMbefk1scjAbnr3XL87WeVxLKebxGUtczIDjGBM0B1vnA/IhqHGRcPB56Sg3
MP7t93fVJrYh47s+ce8zc3qrnhuaeV6nyD3ivq7vIMj3TpdeQpnOu+5W4W8Kg5x+J/y6/fp1c29t
7x929rGfBr7/+Krad6pdbLRtvtW2r/ZHpKJ5h4ntL/vts3N4fHu7XcMLXG6U83mZrQAiv5FXesyL
YLShEzRpsE+lPKPbInoytE5aeb69dOTJHC1A8DfAqa5MQenEkXuuzxJgRh+sbn+D6tQONe4bsyvu
+77ewbKysuyXu5N7Eb2cU1MgZHryzFzeyCl65H4A4Ly5qQrw+tEwwbCEj9dXfX4m/WfR/wxrFgVi
VzBqs2BYvunaivsVtbptVEER0/QHhfxG12LJ1v21SsDF8KaEEXpeoDGEcm1ewRk9tVLMvogcLxsd
HXY+LdJtU/lLXLKEFYtlI4XgPgaB8vmaya5vwQuKckpX3Wkl8Jgxos1xZd9c7E+oUgBx8yjIqyCJ
4SzgABLNRSXtItrQmoOGqByh8HB9kRZmiyHo+ALRWkf1+Hwczeg1SlwyjtFtXxDr3lUw8opkZH9p
hhXhSABPq1HrBuBxbkZ1taqQJrKXkO4lDSHnRryL4q/XjUyOO4syZ0ZmGQIa4MMQw6MFzoI5kzx0
LavYUTvOb1ipYvcfvy+fr5u8uDrg5OipQMpDGFWlC9KwNsg7tOa4B2ly8Oh3MvQr4DxK8VWSvMc+
ahGDFL+gwQinbLEJ1GjFQy5Ch4WT82KMl1Bou3DDprHiuPXVwOnEtgBCZ7xaqaH9KJRGciTY5Ddx
kQ6fr495wWXYWOiVQKUL77Y5c5m+U5s61LPAKUO52OpaFh0gPgq23nRpuW7qgmWEbTalYVjjzZ8U
c/qWk9Doh6YmtZUUOIO3GyVoL1M0NMcXN27BOr00cY/a5R3i3rd+PE21kyBp1u/1JNzlkXgUmg+l
+8swjlp3XPmwha2JvoIKPhJ0Oh85m4SxHHg6UHXuv6lkylCRhmRRVloh6YjIWHIfDVmgA+4uUTkN
BL2pD1kmax/9WBa2YlA27iEJTM+/KTkZBpvcT9mgSCc/dsjftZuyHXJxJ3E9ujXFIFUdKULbkuJf
B3VYkRTKV2oOCLUhIxA2m+tDu3RpQttEfPje0j1tqPM5LzUXvfo0ipwQnVFF2ki+M+pHiHHacTfd
RosGhFm59dMVwwt+hV2VnqHpeUadF4zHwk9dIUeQDwl2R4m0TVYJG8+QttfHd/F+P4VuzgZAjeTC
3PtnPqVXvaUlZQoBVcxi5T6UbY+W+VkttxHS8ZQN62BbuDeKRzn3Bdn43nwuRcdvf+T5rToJvW37
5gHuueufteBQ5OVImEybaqJYOJ91NNMLLUDRFMntPfq8tkTYum7hokT+PvATE9MnnGympi9oFagw
kb/CF66mkIrY7c3wtfvZf1vj6FwITADWRaI+jY8K59K5LWssJrojbJlA3waURKuHWlbtrNpUa9zh
S34DHlpkeNw5YCU6N+XRZeEFFgc+aqcH9K83XqQdzWytmHiRFPLjyZlgVMQ9OZMv0hm57QWx5FUb
RtU7OA7HTd651BbHVjxIgaevnMyL9qhJTehRKH3mh39Ujq1U6ejAWX58I9ffvECmZXonqiuX0IXp
mzrFptcu5DouGCmDGI1nL6gY11B84MR6rd1i7wlrbUlLw5n4zrk9UXWhiH2+SsTB0Sd1Dp04/C5p
b22705W33F9JAZat0LkPJ48+VULOrfBoJ/lNIIeOJx7r8W3E+bz+Y9C+Xd9KS3NGqDLo2OeOS1Jz
biaMa5Jb1wqckEx6LwRacpMUahDYFsQ2K+/WS/HqXT6DbJ2r+8UZGMIgnhkBiHXZ78SXPjGs1k79
UHrsB14P7QHRTABcgiz+rNLO2KWoJn6OA2+8SxA2NT6WfZwnxG5uynvEGERI4sTKfaug7fg0+l78
ahgVpA5miq7n0JrGNzXMpB9/P18Ae0VSFWhq4Ac4n6+i4ZzqRDdwGnXYuD60VFZ2sFxrJYYurf6p
mVmWmcpuBAYcM+j/7Yb+4NWio0XRZnRfro9n0ZDK8wUofOL1HBxvqYWcjyr5fpMYqNqkvap+kSAC
eKJoo7yOuk9icN3igsfRRUIthfiDbsH8vpGLiTSYOUxJhh4dBaRHYeHauXWwv27mIoWeyBmnQrRI
MFCJeOcLpcDmotY19GiuWqLx3CDuKcs3g9VYNj1Pm7yoN03zz7+xiRbB1PwPeexs1Wq3dAeIVmLH
CuA3b3HbYy49lhmXxuRjtAYZWjiYIKyb7iLgQCai3/MRwl6u6ZkSQdVo6rciSWLSGhu9+SeoUWQy
1rjnlpaNygrZuQlB4wXpRuGaSElqqLd6o3kjatCFmtpWrlZCxII7UsaXqODQp8HtajYmAC2RYAlp
DOxK309FhDDJ7S7xKzvtVk6LhenD37n2Tm3G8J7NHKSyQoWA0of0/EYtcvatcE8Q+dmnVY0MuZhu
O2iHV+ojC8P7jzgRBI105L8nrCd5i+CaQkGDI4qonXIXTkA5UUCzMDm4XbJSs1gzNUtbzBE63YK2
eLKwl9z0bURwkf796q+1EC74xdmQZtMYiGKtKSl20JPdeFW1Nerg0Izq30cNLin8oqANedc8ZxED
sVRLxJCZOXPTSOWHCf6bBuXu+g5eyF1VGGUggTTpQWBg53tKacssDJsqcrLwS6eXXPCfrxtYmK5J
jcGcOkPgzZxjE3I3j3w9ayJH9zt2arLLAP4gpPv3zj2pwwD/4ZSlsWoWiUStMn1B96i3xNkdHMzQ
14s3TfqGGIQdBGvdIQuDOtu1ky+euHWgCiH5M7tWKa1PcZkrkJtp47Ap9aH8fn3+FhYIU4QHaCG5
+MzZ24I2C4gfmNLoQjIH42GQ1oRF10zMRjNofuvlLibKvLeeRq8MKSt63tP1gSzsz7OBzDzNH2B8
GC2smJ1gj8QelReMJ0VYuysthDnsTPJRCI7A2zLLVrvSEMcUaVknKNTnSaehtdzDKPvbYojuFcFc
q+Msnbsn9oxZgsTjuh9DY8EZmKOMXpUwQGWtBy+MXHxzXbiSAm/vZ9HKvl20Cj3sVHjmYjO/c3ax
p1VeUMTOmMU3vAvl8S8ZCUtEehNFchpzxdzSBZTk5Y+9yYdOPF7uUqMSCux5rewM5WALEHHwLu94
w3OnPSTUibVhCynJdae5oBPkZnhmd9qJJ3ZVmpdE3tBjnrrGveLv1OJxUD516r5mtKgNZNVAB2K6
a6qjvlZuWPSkkzHP9oXuCuCqEmzzqoTn6Jot8ug9xN69pHVIgyd/X5g+G+tsh6i9xcGfTWOV7zwp
sYvK3+nd38Ik5zM6edbJjI556DXl5DmDZW17rf4O2wBqux7I5WDcrCzf4qafeHPhyJlOmNmQ4jr2
2kqllFtrQs7DZWnnhfGaTrW+wP0UHrLGVoe7tAxsRTyK2t4Pf7i6Tqfa1zZbiT8LrkTyiAgBCDkF
MuF5sUE0syaM3U7j6dlSntJREqfXE+2218YSPSertptsjJ3IlTlF0sSHl89t7LAJu22lBOa/WWzT
Uqe3aljA5+diK6OC0uQ1Naqg+pWYwQ2nMKgV01s5GBdX4MTOzIkVuM0pNbMCgjwRtcqOUMtkgN+D
f/XkwU6gGEGNBe6KWWLkFWR6ed+wXQQaBpTMKuwEYM51j1o6eadqDgzZcOpfFO2p8vSJ6Hcx1PO8
qXj5nRa7d01tvlw3szRrXGksnj14bTfnPV1G3go+r/l4Q6inn3RxiI+lCz7Ch/HhRUuiL9fNLRVu
p+bmCS3F3ebCN4HV8QQSDLETC9EGrirKIFn7TecyN9w0QgzP+H3cbSp3d93udBaePbsQXamDTLeq
iWt0Tq2bdaneNp7IWSkEd2adq/uoGkRbzLTqo1nf+PFL32T0fq1qxlyGVqDMcN8CPoEgD6LT8yBU
WONQB0qj2V5Fg7o11sad4PdfIYuRtxGVdjtpzC8CMmVf6i4fNnU4qE4VBU+eonzvJO9FMcvog6AP
4z5Cv9n2QCKuPHtdJkV8HzMDVpTTXZy/RcaCWAlwBPN8rXyq8y9d+vX61F8e4Oc/fxaG06Ty1cSn
jyGT9pHwYsifetoik71mbnJvTeP6ctecG5vlRGqYqmNOOcx2443o+TbEWzsgVisAraUICxyN/7ih
U5Kcg0fkqm6nFknVhnjbVo0XLfquKJ+FtLcL7S6SP0MZUrU70b2XV0G2FyzRaK1NNV7wlZOwOYW9
c49KafuMCwVWaFn6JkWb2GXTtFtD/cfQHAAzZdU5Gt0jVvfZjaqda92vviu/0zOd76bpE4CZ8DrP
49rcZQQ9082+xamNId9K+SZyC7sIbmoVuTUUA4WHhn7lNmQb605fSE6a7Xp5OzZbYdx06kcZaL9/
KMjAB9eO5M6pw31rfEr7567cKKLviELkFJoPcYjqDO7UXv+slochDezeLO20+oEM6yYS7uv8e6L+
qspny3xQrX04iHsP5AsFxjh5boybNF275C2kh+dDn3lzEBjumMYMvQCV5+ux3XMF8wbbVxGy3yhN
vhnCJ61Zg0UtbKKzGZ8tetj3ghB3mG2HXdPxeMs8PlODw9m8O0ps9vU9exkuz0Y5b3Mcuy4yKw9z
GWzT9TDYYnwT9RCotY4MY5c+vInmGrp7YeueDnH+/B7kdasLaauB2NUdL6dHZ8Jcj2sCF/JUHrl0
XoMLE1foSRXyfP+4w+DqUYOdYeyd2EqQ/n5O41+WdiM1j4Yh2JG1GaNNPnzpymijSztZeaNsQZ+u
bstJB0OmZefKfdfvK7ooBGGN2eb9yL32gbMbiJt4qpZJTL5GX0ht3oQjPq8mmGPPG0BTfsUDIONY
3hpwCQbfsxzFrMSuxXST9pYzQEInWo+IH6JK+GDCwFwaH+RKXymXX7Sgv8ehkyxzdrJRhxSHoWIe
vVHeCIZjRQDKjwVALfBIoeVtVOPJ5AmWSrpVfOE9tunf1MzcXvfURa85+YrZfpQLtzcil68Q0dpT
3bcC2GDaJCvJ2CXebQq6dADCNjQB3uakha1o0WYo9RokjY+JvPPLo6LG9AvBb2RtGuurkX0TmXBu
xvz+ofXZVrS+dSX4kU/Xx/seWy+84+RLZgNGghFweMWXVDAxh8WhAY6ZRsWtKd9YLklvuZGUKQd+
EKsnUdx544d++KwK7sYLDw0PkGE42HJzU/J+XZlb5FCcMFDsXq0RSUWHBx6+LN9f/+aFpG+aPWiU
yGQnJPe0JU9uYkIUd4bVDRqgzq+uvDeMb4Li22Wl7ntwA247OjV4AoTZpDXi0kX3YMnQM+Fh7wJo
5cEtn7XBqNlN3GV2U9ORlwjtm1rzZn59kJeJ9DTGP5Zm6+KZrqsqJZZ48eNigCyiDztMf9QbfSU4
r1manQVywqK5EZY8Rdy4HJUj/LJK/FFtVpLmd5Tdpa/9HtP8GFDTwjQGn7ATFO7GVO1R5n/jm7wZ
N0nw2AjhViY2eZIzCh8kcS8rN15wq1qkIS+x9VXJXwxz5C9Q+d1Tdkdz/CG1Erpbtpn8Qqo5WI/X
12A5Jk0VRLRZKfW+b+MTR9OV2OWlkA/WBfdD70PsXRqPnoToVd0ruwhOgF4cqeQYm8Syvkfua1kK
YHPdYD9a7Sar11R6lz3/5INmQXL01aIHQqvZqT7usoFWVLG2feuu8mVYVSZOqdtK/NjVum0EKyWJ
BdcHQkL30lQFkJBfP990iZwIXZAQKNLap14l3LttvK3jfOXhY2mI7wxfwHOBAF5AnIUqQhLOIAL3
mgBntOd3djj4+SYZajCzbiXsaBVz9y5qyLDtcqQl0cDjcGvG/2bAE+CJGgxhev7C5BZouqa8RNvI
Cx5jVMaCMd1m9RoIZikBp2P0j51ZAhEr7hD6CXbCsvrRe8oms6QXpdY3MkSWVqY9u153NMXozhJb
J1H9R72THgJV3WlttPKotjz5J98yyxWayIrpMWSRm6nYoe3b8ijq99lo2Jb3oHROKSY3hnbXJCs7
bfq5s8gAYd00C4Q8sEAzv4556pCCyW4U3uiTHFW98hqwPLITC7N4KrXqENDwp1Fa+eAZX3rlWCWH
qPui9I/IKYBeU+W7LltxoaX0/mxcs03D2zw9zSbj0ozP0vjFFdx9LN4I6ccy+CeuQVGAbfn7Z3O6
WZUJdqCj8s4T7PlG1WpurfrASFWdfeGqh0So7Sy1Vi6t04RdLNmJmdmElmLpD/SCsk8hrMq7Pcz8
brpV+qdMQZekWakqvIMLr5mbzSRZtlwLOadUlH2Ukp0Q3gMaD7xfsY+YnLJNUk5GWA/fJFWCSmQl
41iMfb/Hasz55uIwiaU6Juwqlb/tLPGhVbL7NjZXdsGaGel85cY4osYVM8Zce6rqh1D/OrpP14+0
xY12MpJZ6pQFoi82PasWjYItdoXTCisW1gYxC2c08Ika6AZCiO/vlZ7LZe/dWFm1vT6QyYvn/gAq
DawdTdMTFvl8rryiFxKY5clbS2UbwArpmvdSUQNsvBX0NRzcUpZMDjAhDSiS0Cs1DfokEfBUM9eq
kJUppJt2+Efz5UNaw0PUO3oYcgA/iGPjFD05iRGjPYxyQ7U3+2erOTTam6V+EJW3zHiDb0CVP1p1
uqmybKN2t4Lxw9RL9GPklZxuKdydffCU9J18cBby8plPrhRGcvUghwMVkKx+VSxkkPmHCHB2Erx4
Xpje+sMYOEInPpg+bZHXV2lp2xKDyBum2zEY1NkyGU0muaovaXbd58nWN61iIyuleCe5mW+3mmfZ
cdp1jmqFz36cJI7ejXTMBJrMUQ+QTTLWNsBSSKbJzBK5ek3glPeZO5kZgUUrjVrR7DH+ZsWiraVf
PQjVjOKzbh6LvnIM41lQhb9317P1mM0DJTbutxnr4ReUQGS9FrlsNe0xgvjFBlKS214drqnTTzFx
tkfOjM5CtJfIZlALGE3G7UT516WDDaf8FnyY04SqLSqfTWNVkWaKUhdWyZXfq3myNEc9qlmvpHrP
ztS60q5uwtgkyIDo3JgfYuMhHcp/VD15KnXhuOJrU+y6YticPSh7rRLHzPJ0qf7UdN8k+R/PQvDS
/JSVxzqkV2V8zI3bAnmjRls5DBeC3pmbz2bal5uKAiamdQTsk/ZbR2tMm65E1gVUpHlmZXYGgswv
WnfASsgR20bVPhhe0FHntN0o5g+61CUIz6mRGggnpjAZIRg1piFFt+c8rDdRsMuQYbOolMb2OH5d
mf3lZZ8e9CcBcWteb6tS1LvygZ2eNZ/74RamfyXetbS99OPBG8Be3iYqek8ri75UfmNO/pidnOJk
O0cjfS5WykWysygmRtuIuBLEwbamdQhZQPquncz90YZ7yS/RzuY1yHBAj9qDt4+Fp0TeyAb0rujt
+tTGbqu175sW/sInJzZsmZLBxK9z/nkZ2tKFLzArutptQojkorq1reajaxyr6NswrriItGZv5ohC
5sVZUDEdYdAfqOFIQWf70i7Pj7FwE+Sf4T7UtPu6OyBnQOnxfkAoJPR+hT0iR496vkYUsfSyQbT9
M/6Zy+qjnkhtOC2P9jVtxmMJy4BEyGuCz7IAR+zLoMoUUz5B5Ov3KzH3f4T638bnCBPUWrQeRgCa
z8mAc+0udvOd7t67PHwlXJ/yN8t/DdcU9OahQJ4ujLQ0gtubmkrmrRYZNDOtr/gV/HnTZiwcTflS
R2uNI/N1nluZne9xmapi1GNFDF8raVs1m8J/1aLtEBV2uKYKdJFNzK3NvFgTaM+FTbpCeL6CSs/R
6o+isQnaZtNUGz/bNFq+M+qXwFsrXq9N5syd5aYQBQ1Qp1M3ezm87eNfvb+G4lqbypmL1sqQSUmB
DUu2u/FrlxyTcW9ylykNeTfqK/WN6aedBoTZVL53f53EK20og6adFg5hHKHZwtsppm+CGx5HuQVZ
ctsL++uB+eLUmFuc3SpyMxeCoGTx4qOLst9NAuburkbcLLaD+2oX2pXiPA27z/G+velsHuFWLsHz
K8fc/ixCa9YId3/EiIWo3nqG4dRrUg6T+13OqcYLKQQX4LpmV462EQA9yGHlmNlL4x8N67YuXvx4
a6zxe60ZmoZ6ung92WPiYigfdoX/Noo3KW8+3aZZJYKZF2X/M2l/hjRtjBNLeguiqVexBKtk1tm6
4ZBB2tma8OPy2kCoAswUAfY5inUIaTGK9ahyQt45EiB+prpyQC/vrj8WZjt4EH15NPWJT0IK7SEo
7C7IHNdQ79pMsAHjbarOWKn1aNN6X/rDH5uzHW1qvm8VIjaDtPgSyQbkonFabMGD+rtY7GuXahYQ
dTsIo+Fb0KiJE1VJcavHhtDZaSAoP+VmrF6bPhPuSso3d2LX599VegSeWiFU73m1pcpgWm1wSMaq
3oS5XtIiWJv/xHR8vDSDOPxUZcV38qJXN0NEhuIMNTS9ke55dGgY8BeBhc5sM7eie6P12nsqKR4y
eXr/Etb1fVVPN6AhU/sNXHzBK+IU+dGMLO0wGpX6yxdpkZK7KCkcXdC2odI/i7mR7KNCe1Yg8Duo
9F1uSyH4mFnBWpq9uAfoa2GfaRY0d7OTR0hlo6SdvnI86Zta0IoT2IZiq9Fdb/zt+f2+CU5MTZ9y
ugnKzjIFISEyh/IRRVbbNw+59U1QIag1biM/h8N5G+vO9YC5FKFBYUxt2yrSAnOugKJBbS9V2RND
z2NuFe9oDHW6rDmWWgplYXgYEjr6avHLdbNL82qSJirU1uENmncZpCBum8GMEQ5FOCE2HlstjHCQ
6mcI5mJdH2LpZD01Nwtlrm9ogthjLhIfu7jaVubnsP5bmMG0gKdGZlHMKE1rzFqMeNkv2rYCIFrx
Y1EiCJ3dyu4aMeFFsvlujiPAoEeJVldtZi6Ixw4gdl45Ono+sfujA94LDbwCKqT71LD/aNiwuANb
Q42+5s/r67c4oSbUR1iHWWCO4osFNQ9h+qN+IL+B6ncCIFjFSmRbCqawlvy2MVu0IoFGIOpLFg2m
x2Dcd568MUIyiG9y86ZWKzXX5RHRvQhaEDj4/CJvKlHmaR07PVUUW/SNrfqz1/5ax2FyEUox/zUy
v7RHnSqqQpSRLmfVCwoiu7S0tv9mZf6YmCVAej4KaSMwjioPKEEJUOnXjr7WH/k/kuTfp858JIM7
GqVeceqk3lbI92o/2glKhJrytRBtS7gbs88GSO92bZMtLdN0gP/3DL/gohp8SW4yUoXUHW0JdKdL
SIzWGMPXrMyyOMGI0zGLiIroEGhawyv7znd/XV+o5SlEEHrCD7JH5ther7DUKB0w0oTP3rgXu8+j
to+4mrvePgl2QvWz9D9zo71udmlX0UD22+rsRFNRPK2gA5ki74+geAmkEOK9W6E9KtFzpCUr1hYn
8sTa7FCLjQBMg4I1QfgWKK8qBBLj6sk5L8b85+T8M6R51tVnoedaGAnzR7d5kK0PvQheIbsZ/E3l
UR3KnA7IWy6snJ1LhxgSTb+Tg2nwJyd27sPNMdac2Ebp7kcECZLA/9B03ofSGH4YVbK7vnJL5ijl
0rKCkCyg5pk5S6mtIODZ1GmllzqCaA7mojH8P9K+tDlqZdn2FylCKs1fS1O33e0BG9vwRQEGa55n
/fq7yvfuTXe1XlewH3DYxCGCVE1ZWZkr13KRrKfmKKoHb22TU2PcNlF7dSVVBmP2+BQaDwoQa9Ba
sPLK1c193P8lzJ2tIOYRfSoIBeDzOacVDmVthsrQOSqpg8hsofire2UmuLTYN/OR8qkV7lSncgql
5g6XVmXfhZCxN8wgIw9pLjCzFVKdmuEeaMM0r4u2wky0lru814JuHGirWmAsQfYHKehyvpeV3r2+
O7ZO2qlV7ra0szCyJ2B0nIh8s4cP0t8Q+/m6CdH8cRswgUpjh4YEOCwQP4P0f4lpbZFvgCHddsqX
67Y2hwPVOKg+Mt1CviWkNPOiH7WxcybsBHC1QX5R/9aiAf+6mc0h2SDjYFc+Gms5/1T3VboAwd85
Op5uIAKxH4Za+1CjKiiEEokb5xdVAlAx4ZIHJy4PsWjTRGvKrG0d3drdE/C8TuOdmoiKUGyduU1+
ZoU7uOWiVahAdS00gXb12tNWFJZtbG8YQHoXFHnQHedD98VYkiULYUDPOrdITboqml8Nz2sLHGEo
vcddQTsrFDSobPgjNAIQsBqC+Qv9CNxCQSHYUKO2b53GRNQkh3Q2tEcT3C5peegPtZ4+/vXGOLPH
3ykRdKlDCfak0VcHmnbVLi/2q5Db5AIQA9d3Zoh7vpexYeRdDENKs6+1vU6c3kB/hZfZL0DhECTv
82w3p4G+DrQfLDwCV8EZ2Dhqp1/AJ47xMNKnmuALluWYA65MrF1W7q5P50V2mhsmzwFQRANeR2z9
MmnxwrlwtNSmydwdOoDaMjP1BniTWJmeKjx5BAP8fxiH5C9IVgg4eLgzka3mukxkaB0VQSPorEDH
6efJa6k9dVJFUZ1ALZymksDs5kGx/1jltiyYjsgkm2PrmIMP7aySgI+o82Vwr1S0LjJfKFG5vZB/
DHJ7dgrVspBWDLPtjo11b88o0gsSuptTCR4ChdFWohOcx/IumhnWUQ1aVkVO+rvZjmdXbpbQg5Jt
4c52WVPVIAO1Y5JSXVtRudMqVRB3bY0TyBbA88ANis5L9vcncVdh9IuUTWjHi/C8DSMCXuG7WNR8
tOWtT41we0bK0Zm0jkvrlE3kzNlbTgI5dG3TmdpAcDZEpriN0st224Y5xmPMXoSmj/ox0V/j+mnu
AxtqZFPt5dkxzn+qcrAOO3S1rSq61VHL+3b9QzYuQ/Dq/JlXbv/0CbqxQIgNn1cA16m+lPLiIram
KRjAr1vaXEGdsekxlWV0w52vYMbUCeKGYMSQdIZixILyWC1SClA2x3NihQuJYruOcy2HlVQvXKVz
oe5jyTejfBs3Qajfjmbhh+SQZEfFhLT5Nz37CNef6Ka9PlY2a/yFjHanf8fK7VbwvMlTD2oGR008
E8q0U+VABpH2sUmNFnnL/r+cDiASQCypgW7F4i4UwzJD6D7B3rratZt3Ouo7Jvmh97rolaxuxRqA
bYOyCGZUrOP5MkJsByq1MSYY+BK38WYXACW6gAM2u0Ohdb/Sxpu85GaAiu0HWpD85JC+/q694p7c
Ja4S4DJ7zZ34IO/+th2G3TYnH8Zjr412AvBhwoc11lMWxqBa3mcigtCtU0tATw8/COJCdGOeD35V
pyXPS7V1ivalkeEj0l2/3OirpxBRYXlrnk9Ncb4oWWxlXlUMp+88GXWLjIjKgiILnAsqmj6fshUW
qmKhndLQTFRN2rw5TgfBeRd0YRWJNsJEku719jbWvKn4Ecu7VPMG6SbsDsr8lzgVtgsIkVGgBnUJ
FH+4QQ1tWSypwnaB5suW1yQHW2Tis4LJn24CFloIdqN9HYyZ57sAcC+8HECZ4wBjdtP5XWDbbvee
BK+LO/g1LdzQCSkqkYVJu13lSYL7eMvFnZrndoZUFTr6mdik1q0jw08jMja1m2T9L3YQ61uyjaYv
7PfzYVrGJKddgmEu831iuFr606judfJ03VVuXQvsRfGPFc5hy0SaGFMeHHYqowthZ0RodhQ1Zlyg
9Ni2gLC2CoAK2KHw5/OxTCQfWBsoUhtWcSfJQYvePOsljF6Glap6dZvZDwXsa5Zv554tOmlb5gla
mRkdN55QhM915IsRxUq1dA6Z7zvgZGbz0Yxf9fmdlM9SQ+PV7YwbcFAO6j0RUexvHHOWPgIiEDgR
kM1xJ6Iz8f4Ec3wHaLv0y6obMBPpIiWvLRvQnQD6kdEO48F2Pr1DNkJLxDaQO60B9FMW3dfNTPA6
27hTAYNFFh2hA6oPPOpbnhQja8e4d/TYomvirdBkb62PIfG6uaWJiNdk45SdmeNclxEvhZysMCdN
4GSTLNB8zLQdEdPr8+76Efi8mjiHQkDPBiJF0PgYSH2cT19saSNEMvPemW4qii5eJ3QrqL/TzB1u
qgDdgSutvJ+W21D9y+jE1HTQ2O6+F252UB2Zmt9E3E9bc33yQfxdKtm5Nq0aPgigX5L8XszYhcuO
25yO0bFuF8FDf+tBjAnQCIDOoHdEe8T5BIyRXmlmCXuKQm0qoQkE5LvOe/cW7+yMQj2TViYoORzB
vLN/9nLe/5jlfA9pR6QnO5h9KbxZplFDhwAdKTTcaw/JYd3Z/niLhmVIv9rfkaIv6A97/6PbhRFV
aeR3P++q1e39xQm96x+2FcViPkx0COHpql6ob0R9IqNWiQ8Lv0p+fYjc/n1oqOWGh8hTwJRCAXN1
ir2IAGbrGJ+aJefLEEa5pKwqzEadShV1pNbr9YFdtOpiec8Gxi20Kk/62JiwML+PrrrTPCbEnL51
XxMnfNKRA6bRk/YGQSwKOIJ7E3sZ/fj//ARu0Ys606M8KnpncTo6eP1P5aC51deH4vj+rT7qwfQa
OlhpyYUiobvcWoJNt4VWOpsCLnqwSRShtoopkHbH+b74AHxzp0Oea//+VgUA7kEJW/qOXvUnOzAf
F/rr+vA/WSwv9/yfrcVFD3MLHJGWYPj6/b3lGMH4U3FnCs7kx3fFgcClpzrtTAWF1os+w891h5wH
9C8gUoCc3vnOsrM6qYs1650h9LoaauIJsuNguDHAB+3I/VGKblA6lFPH6h35exJ7s6gQsHkHM3Yf
g/UNgWyCm/elNmvDnDDva4/HtdpD00+jcMqO1gSquq/se6uj0QCUUHm3Wne16P27daGAxkXD+HXV
lPk7UprJWmkD7INYyErRXbwv7Qj54JfrCywyw53hCU0KpJOxviGIW9amOhDFeJfa+IvSh4JY+6Jp
5HNVgUwGPxsaVDRevSwu417R2V6y70Ond+MgfLS8fD8/W89KoO7G2/mLdCw/nvRfiDp8XCV+5y50
drpX0ana9pgnn8INu007c4okzG624NiOeAPjaZr6hYPGmRn0Dw6hYyD76425vz7fW28cFvOAYUQB
Yz+SF+dbe14UGWQtKSahB+GYOQcgh3H6Fks7Fys63pd7JFh/9L0KitBJ4Ey2HDZS4xDkwdEC1RsX
2+VSqzYgr+sdEgH0+3sU9ZKwb+edhQE5EcZ3I+Mxxf378qLbU8QuSBIvywxe9cqM/FmJcvTCF1Hj
XZ9K9q9x1qC7gPgOqWkFKV9uJsEVFpemjJpuAcW9XrKfmtZyEh3qe8n3sRYxjDOXc80a5wjbUGlB
Mc6wV2XklPmxaJ0wNCEQ/iWbOpp1R00VbJVti0i8ACnPKtfc+IDZ0cqsg8ODtKDXtXgnaq8pRKGG
Qn2aho88jJwxExXVtmIrpqaE2BLFVuC9uCs31dKxN3SAQ5Te6XQQW0SUkJKCGV+e9iQHxQzkNCQU
zX/okPdqs32jCuLbjXUlp7uIC6XTqOmWZsYuyvt+X7aG33eqt1gj2qA0usTfru+izTOBLQu0J2hF
Afk8P4+dqUTTMDGVvT4BNLE7zHIueBlvzSlBwzQTiUGWD5nxcxtRWi2yrNa9U1ULBREnBUM05BMs
Lwur27Esb8IpQvNBsjNbkAB06NtUciSRoYanixpzyJbDB7bVRD0TPMsXtTkyFpE6Dm3vlJLl1XOP
VjN0oix5MIfzTsmJX5a5b05PSmWAY1cN8mHZl0ShjVXTVk8P6AaEUHC1H0CTM4Tf0/JHhmKlPoBT
NsuPS2KBwaXPUTg3Bc5r03Oi3xDvHlUHMTWfR8k0EkuRjC9XmjdzOig2BSN+bQVD/KDXdC5vDfT+
X98cWwg6RgT1r03u1Buh3spyB5sRo38F6qBUJSeavEKVfLm6n+2jkkM6cQA60R/+Q1r4zDi3beI8
JHO6wPgwSV/7Dp3g1nOn9F6aF3QGJZQmUhDcjPZOh8sfvdLSoWnLhlsDa4kcX1x+y5CQNjTXiAw6
Na7a7mQwPKoa0i49zeUgkeANf0/LrWn/Fkw+czWcyz0bP3OQJ0Uc1MXySJ7xNSY6Ae358IkY1kED
4K1h5pnhQ1O+ySAxKrPXJv8tWU8C+6w/7sI+krfgJNcgPcpntPRMaRt0smH+yXOLKFeLX5B9IWSv
G+hr9e0MWENRbX7rKW2e2OSeG1qiKPWsjfC9+VM8+qBzXCSD2qo/zjWtIoFn2nB+Z86esxYvkypF
Ni411azeyg5dUXZPWkHct+HPz4xw95iWTFIEgkCgz8doH0WJY+iPLcjxUUnye+0/gNdgDWU/JsjD
tg+3adLeLOYVt6adyJ5JVsdKXpUkee4ry19SBAiKSNGafT+3TU4t6lybJcI2JR0HhtgEnrcm+S6E
ikKW/4cMP8wAv8NUk9Gmy3kDCVTsU5UCzCvhSUZraf0uyz+u7/iNzXdmgjv+IVHriTDsqZyWOyRG
qTH7DHYANrgZWnFEertub3NngMYPGhoGKsV8HkedEwDIqgZDKukoqX4X3rdJYIENu1zc66a27mCw
/f+xxW31sbQXUPfBlrlW8sPS10c7MR6H1Q7qEeholUhPREs6qiCjTOcuXx5C5Hs80OTdDHmR3vdW
UXwVfNOGgzv7Ju5k2GM9jXaCbwqL9EWtuu+FXN/lefYeTi8FCoBZGLoTKDL0LKWrhs7VMHonRiTy
ORshgW0jHYvXLrgWQQN9fmTqSAVMvAG0DgySU/Nj6F07ey1AviYY7lZAe2qHS/sij9GEcgdNo94F
PVTkJbvQHVDMphrVgx/ScXG7+9Ur3OhJOhjedeNbh/TUNvfgG+0xXcyK2SZZoOcpVKzsfQG69etm
tqbydJdx8UJV6UNqMcR9V96NjPKuA1Xm/GIOu/9iB6JjYF0FpTvf4bV2ZYWSH+wkkWPJgRll+wot
bEJA6VZE8CmS8Y8h7tho+jgn6oAtOlrvcjwExtIjuxyaX6O43Kn5N8O2doo1U3Xp3aJ77cj4MOj2
a43NqpTZXbrIbmIX++uj3/RTUO7456O4c1MBCzGDyxt+ijH2HTSEZhB6LUxAldH0My+CRd3aOyiH
/GuOW1RJkgapJZjsYUEZoXchzlYBmnR9TNs7B6sJJCNaRPhK5CTPZTunQE5CYT02az+sSqoDx5Yp
gut4e/L+GGJ/fxJVVakRjkvaoWei/KXp64MJpjHLh0zgsLyroUgkTzQs7jpup7hLgNrFgVBVJAGo
bHeBBBEKEBFcn78t5wLS6H/mj7+FK4jw6JB065w4+dahAJHLbtEXTq+/NrFrWtntLCLB2cpSIsog
UNzGg1mDDND5TGYhQKCffRRrMe9myLMrQIaUSU1zrbrL1NmRjNq39F9Qy9HL3wSdyHh8Ubm0XWMo
guvD39qjp9/CreqqkwYklbi6uykF6wqgGO7UqLGrJXG2u25qa0lPTXFLWutVbqUaTGVTtM9HhUbJ
sE/XwllnInjzCUbFNwcvQz2TGd0Ijq5Ix6pB8UQlO8MUlAo3Y4OTEX3m4E+OBHZNXpkhzIRSHgyJ
9ipVAM/rvSdFKs3B/JUpAAVORjCbKG+PqWeC4L7TNJpMIr7NrdMJR0PA/KUbyDpzd6QlT4PU6NjG
XTQ5OSizjd50Ols/TP3PRAGDb7mK7qytKAz0LwCpWEhKqny1eULA18YWvKm6qF/tdkhoV6U5jJaN
26gE2jSRIjisF6NUgA0k0M4CfRDgF/zLapQnSBtLFrQt5L2eLs4EnQL9oCov7fhF2NN7ubyoIEDM
CggP6JWiSMZdF0zBa1ylKnbe/J/+/vfDu3f3FLkiauwLqglWqEDnFsjemUQNtFjP3UEk1eoQr0Xi
vOgUQtqUHiBdTR1vJ6iO2BcHkFVE2Awi+YnEp83dySQkeUWiOnHcIxS7347/+8P3j/6Rwix+4Yf3
f//DHwK6p/gFOe3/+zvqedQr6eHguLvHx93H4869fXx5fPn1InAVnySIZ28jFGeZ+DvKhCBBQZx/
PicADelaWA3QpnU6x/f9xPn8sYsFt+clyIYZAmQeoDbknrGvzg3JU1VkxYLJd29d13d9DNqjAm+0
tcLguIf0A3SYDTwtOYffqnZRNEmToN54e/ty6x6/+8Hru0ZfPcESXzZ+seGcWGIH6MQjyWWkhHYM
S7fHI5YNwu/XffjmwrAaBEEqUIWv4YaSVDY65BIQXd0eXfft6P+mAbaDsxMc9M8kPL8BTu1wA1HG
ooqzCnaO37//fH5+juhKn6HqjiASMAX28xmmvYPn7J4+aufp42mi7OfHgqJ1zP4jcPaftcPLLwIa
z7bQzQHKk/OpBbhFL2MmJ+yy47K/32N6mdy9s9s5jmD4n//YNWPsKJ+s42SWgM43zJiL3U/9LwFO
Jiy5O1dgymDu5cIUSjvIrMLHIct8bkqeu2jp7Y6ZOrIT4O/ZsWeOAMPD+Fz26/ou2p7LE5vk3GZk
Z/PQNT1sFsA44DcU4vH7C0abOYnzO3gNHg4Ph4MnWMTL0AvnA7XRfwfLXtYn8zo0I4nlDIbhASvq
+8/BN+dO5FQ2z/upFe3cihkpBGIabHjuEYyf8J4PAXbqV9E2uUwzc8Ph9qSR5C0Dy8PQm+vvA3on
sqCyCbnYHYamgYsKyiDQXj0fippWpZRBKoOt1K1J30Z/8Fw/eHivvfdPV+ns2BkQvDW2j/+JWe74
Z2pYID0Gs2x/ZPRtcN5eOm/CdbAgC9B5o+uaOBUUN6VGe/zM8cdXgGiALACTCDUoeuFwOl3BxWRf
5HbZjJ98GHdfWGUMCRvtf5eWXaPu8fM3HBx2eNiNimuUHVb2G37HjwP++3mYcJzww2XH+Pp5Mth5
ubJK/CNGasJmkM++6vPbfPd/b2/2Fexb8As3Avsh+oJLvDbmBRBcoNEhwok4hpuXqgLhrdZCZYIZ
RkTx+QMu8gt9xejvnBvmJt1HXxTUXMQ04GcFxwTa+Vgh7kLgVm27WB0t2B2HpaWDgR4jGz0ime6p
uUhA7rOT6GyaOWOcV+7TUkpjS8XlV9H7iEYUHHXOSH/jTyvwW+z/QeTmYbwUww4OD86X/Zdg73kY
/sfH4y9My95nB+nl8Xb36D6+vNw+7gb6EbkT/SVKm12E54iP2aQgIEBfEtR5z0+unk1FCYoMPEjQ
0wYQ8YKMqbcqKhLqzRwOZoDWpWQftWUucLIbSwLaCB2oDYDsUC/knBJ625pl1abMmRVwkwMtCnar
an3TFz29yUqQVgg2P7/3gbNB7IwzCX0vReMfYe1Qme24zuAJBJ6pgSK77RGbiaV61+1cYj+YIVQ+
QQuum2iF4sYVTYmMJi8YUtCOqBio7swgxonpCqUP1Y+ltyj82pX+XL4SM4BWxkKecsmzjEDwHez2
4Hbh2XfwuzCbbXkI8R1GGlKLhH5u+2bxALyvVqM5C8iugwnHqXhNCWgdkOmSgN2aOd9rH8DtrG5F
/9lC8AGaEgN/YkVUl6HuoEMSvpQzr4hCrwVvzvVhb2zns1FzN0Ko1oOeTjDaz7GX1jctSGXy2JfG
nTR/+w+mgDaCSBD6TwjfftGF9kAgd5+BCb4CcXpQEy9v0RQ1uqEI28T2zMVUIoVgQAncVPB8x9+f
xCNWVpla1ELvbbbv1x56wq+riLF72wQEkvGKBcCGR0+lsjaWDQGPZrw0wNi7i/KRR2/XZ+wyEGFn
A9rP/xjhArq4jcMV2qOZI3dQCIfgh9x5khoNb8UIpLuBvM8uylb5qZyRQs/rejr0NZhcvXmQkn2W
J7roIbR5SE4+iAv0UH9d6wTUfk4MZhfZaWPk0y1XD29NkA7Ej3ayb2w/GZBSM4+J7rSK6AMuAqfP
GTFRSwQa0MID83xlSZ9pq4liCCtCO73iFJKnantDPuqol+gJrSTXRv/mBCGmd03fC9bjIkzhrHPr
IS3aoi8NtnAlB3F/t5ohJclPa3Gn6VVGh2rrd61gxNv77M+AuRm3p6wZyxYDVsPvefZlqY+F9nF9
WJs+AFxZ/8wpF1dXjbwqNTMBdR25fUeRu7DuxxUiVSKlb9Fg2N+fnEutqFBlrjB/arrcVcN3yZZ9
Ev81+SS3SpwntzPwl7QjswJYXwxUrBZMlmOC+tZsPdMWuG0Wgl36mj+zx7ntyi4zHbAU+Jr1YZqo
Zt8ZxmEugwRCYf0N1EKuL9ZlCYgbHeexG+iVpoMEeyWYWd7Cj46qu/Vn/jPaV/v0C1BBQfaMDflT
F0TDW2unov0FMnBI7IP943ztDLXJ27CyM6dGt+v0I0qhsiHiBRfY+MQcneyPgWRKgRosyMCzEBJH
GSXonoWsxfUp3IqkTkbyme05sUKgUzMZDawUufpMJtVDiVUepwygecHh3brSEb9DMg7oLijbc4cX
ilpaa8fQrIFoVdT6BYQxlrchGeig305hcH1Ym5N3Yow7xkquG/OowNgUTp4RPaYahKvHn9eNbM7d
iRH2ESdzF8IDIiqEERPXHhmPheHnyLzLocjVbo4G4kmsCxdN6/zLx+rLaF06XOE14D3V+zxOdNEL
V1e8tiGeFT/lkANSKjwRSmdo3UW9j+cf7SD4jM3h/vmKzzznyXABNxgTqcZXlOmhmH7M+o2aP4WS
4GhtWWHt+ZCjNMDN+5ktOLFi27jDjQxS0/16p2Wubd1Js2uJVAK2ZhThNaN5hi4VEDnnS2fUY9xN
AOeiljHT0f7WQX90SgW8QJcpNrgnC7UEqNyA5O7i5bhMCiTUmRVFhj7OkDe5BrWmCgwVpIEmFfw/
eHygx9t6UWYNR8taa3QOTEt1nA2zQ8+1lVvN70lCrhSailVkE2dN48G1opz8lrtcT6FgF0FfsdJL
ufG7BQJenmYVfX8YR3WWg7zQZ0QmrVZrrqaWkaiyubVYaKAGFFdFau8C55wDfSkNCQR+G4W4ZegV
CuTELDosfwsGYxOpA6cKqJuCSJ+7V+paURvJxEQ2bYTG1NT8yGtdRLTBfAJ/eVkgCYDQAJMQ4iE/
4aDFEoRy8eiputsECqJRGQt84OZ82VDVYnKwTA+N23ZjPDTrmkCLFlgPd56/t+iBMmYdTAWNCFa0
NRzU69GryfABaNQ4txWi7tAsoJpAH0FBrepxzB+uu79NA8jYKUBHEaC/uMGAU1WX8hyDQXM+Lqd9
2r//FwPQGgK7FnwBz7piR+kc2VoMxojJ/GXnsmNBx0bwtP+84PhVR1cwOqyx9jrkls+nqWpJ0bQp
iopzFwZK4tkEL9rClQxX1V+idHIb6VBajBVQYHl7+v4YZn9/4ujGOgI/R57ljtmUP8Ao6mgRERyb
re12OjbuglK63IKQNMYGVi10Jrvq7EmW7i+64LZl3vJiDhnKQDNMBQ9Nbiegjdy0UGXPndZUQidu
3mfWNDK9tmP6YM8gBdHK/CBnoihsc3gQe0OnqYY9wlc1C5Qf+3CE2WU0YkCvVTdLzZ95Be4P6df1
rbi9TXBPMLJ41PH4opSMZHFpMN36sVYdIzyY1f1i3MXJnqi/q2an648SeTbH3XWz7IxeTKyBiwPl
aFnD+/18j2hJtSAowAiNNn4gaOgsfzUQH7WyQJv866Y2b0Sw23yyAWigDDo31cQaQVs3XLnU2HdT
QhxlUg99lHnXzWytGRL9/5rhIva804aqR6cqxH3VkaoTaAfB+ZxAsiwdcsHsiWxxl7yWgUcbLPhY
s/Kbld+W2TGv7waRyPUl+J9dTqi6AqEIEfULEZWoSJZOxW3s4DHye+hSp5EHauYxUsUaLeL2IStz
t2p+Jm0peP9suhDjU7wAWUmosZ2vWaWNsdkQbI+mx/OuU1o09Aph3yIj3Ds/lc0SOwNGkil7mUL5
2QQr/fVNsbnNcVehpZLFlzwtqrSY9rxKuEkWafjdRMm+nhZgie2dNX1v2lGw07ceIgBH/WuNG5Aq
45EPuHLuDMqKQFoePKRcaTT9sGLpNRztO0V/vT6+S5gHtgj6/KE8jL5/yJRzh0s3ValIJJis4vpx
Ah5JqZOvJijwQVJEJwiW66Xi9mVd01B9U+3FJYPmDlbtma2IRGF7rv98CncAQ4BN87zBtWPrk9NI
OHp3feMNQBTloj7RjYk2oQqJpDluBryUue3ZtWRtik/txxmC712Qmm6sAyMFGK31XRJ1EIqsccua
DFY/rkWJY4j3srF+baK3OSKo0+DJZN8YIk64DecCyhRALQAhAX7P4JxLV7f6SqYB17duBsj7DdIv
vf9irY17fe9s3K0mojg8IBjy8qIpSpvBDd8WY+5kUGVpn41pp0s3pYZ+qI624CobakFhdGsewaJF
wFaIkeFePXcqVjFA8TjETZevD3PjxOV8S7z9kHpj3wnYEjb2ItoFkAFH15dNMMRzU7JktJFc487p
But2RlxB5wHS6jqgiGFmPhja3+otAtAFg2h2U1U0EQI9fG5wjao5zCS46nQiwSBZtEdJY8I5u75m
W3vjxMxnhfcktGs7Uus9MxPiWZR2R+Bzw5r4MxF4sq2oBLT+gJBBtQ2dQJ9/f2KosfWhr1fGqVa3
UJVF23BG+5I0t0uuPUpzlzxayaK+h40BfGJZZX6cGkOMbiGjbAR30dY1iLKsjXIg1pLhqs7nVoot
UvQWugPX9FCjAV2f0KAestidqqovyXBoqKfYzY/rc725XU/MsuvrZAqgg1fMY0wQv8/SY1PhIMbG
SxVbgWSvD42ZQklNKBXKhsKFZWdD5eJqPZxDtSvV3KnJ77n25jEg2j6yD6a9N7V7u/86FH6Dbl89
3U+h4Am55Q9Op5lzqmgqU0zQQeI6nr8n8veJ+PnK9JVvdNmJ7I4moiSraII5v7p2YZNUBgxWiwT5
p9dm/VqAN4RUqTMV35V4d309N32CZRgALKpQXufRIMPUr1XEmkx7GY2n3a430WBmOfIY0akTpKsv
mRSYP0BOAQ3haNdGK+X55smiORylBGNTjVpGbjwBAGRaoEhWaGhmVsJ3LUprL4sncgMmwCcJPJHu
ZPaGgwSwjUs8FrUPbI0eIAMo46Cojac156DsqW5SvdSws0LLM/X6VkuDtPMtKQsaSB1dn2rClo7f
xyfW+IweFM+ivkZbOtqo7gcFbB1NC+KY/hHOy4krzZ2K1C1bcmxiv1Zc4ph7I3mu0wOctFR8kcE6
+jC7kqukgg/bCDlNrAzq4EifMYXc82WR1E5CSg2zMKMumjX1Pa6G/fWxb7losCKh6wr5BQtdjecm
QDgdg7yQeassMTN3QaNVC7ks9JG3a5P4yWz3T39vEeBbgBpBtoaUDLfXxgYVM6uEft2atOn9EHXI
k8lrdmxGJXHDqO/odXtsBPzi4jUC6AowEqBt5iYRjw9dApIZj/JOcsNhv2LHxr+v29i8gE6NcN4X
wgmdPMUwMkq2Tec6deZI8nJddft0otU4BysyKWVqP86mnYDs6pfgAzaqkGDq+rOObJ1P3L829BlB
PI9g3k6dqvkxDl+N1ZsUgCVeZ3IsYjwkvl23ubk74ZiwA3FINZ5+pZClKEtbbJ18AsFS0R2mUNQK
v7k7AX1FYhVpKQB6z0elhEq2AliDTvvuIOe3JthHSGBPj9cHsuls0EEMNL8Cxg+TOwNWpbaNUTFn
E5UPmSrdNHHztFiJFw3DXRy17nVzm/NmIqoEaR16YXisu9xHU19ANNlhTVu3nVHZB2O1Xq4b2dr1
2A7/GuH2A3RdIOY0woiuz+gVbKiUZm5Dfly3shnsfDK7A+9gkgtyxhzBbJlmBva9Vjy2k+Kkdr1P
pngnhTVcirYbavt20n+b9n+Ks5BuNeEhsflUizvXIMCI7TCx8fAYcMqSbwqasOOW+GMcgge2CAr9
+1TNAVDaAq98iTkFodmnTdZvhriTncWTs6bMA9gV9ZWFHvauKkEuMJtulLyoC9lJknHT1c9tFN+i
tOLaGpgjiQYtLXQZpghQevOrlsY7bdAA6Xm/vhrqRYjy+WFIdSssh4sKwfmHtVE6VoAz5xCVkzpX
GqLsJtYrmTi5naQvJJTXb5ad23u0C05g7Fwytx161KfBG545Ub+GtIEA62vZ1vJDGZI0dEF6q7Nu
6WzQaDXNPcTj0BIMeVZDdU0S17+GdIwml0jF/CsvU+h8hW3id9oMbpkpMchPMATo+3JastslsobZ
CaN2/TLYrfJc93L2LewaBoyLOx/azl1xgOqNfczksRLk6LdmRkH20MTrYAtQBsjmWHTYpybEvwLJ
WImHau++rtt2r6pV4S6WFTL1slHwirw47IzempFUaSY6TwBoO1+S2YrNdF0hN9/Xz2GJNIMqAh9e
nHTOAnefTqDdWdIiLpCwrBH1HozhJhTp9Vx4SGZDQ70aSTY0sfM8N8UCPLs9pRiFcpBndxi/jaav
ZvtlEritzy16dlt/WkIRDfwyMoi1OI8/qKkZLSGigwGEcr3LoOqmD/dFyVOyX536EVxTgpfEZVaK
s8k2z8l5tkrSjwbejM7sax/Z7eRZ7hpUh/yu2YNmw9f3oiW7eLtwBrnoNtf71jBHGJSD6EvxNTlk
+9mrHfnLdX+wsemxav/OJR/W6nUSG1PLghLf9EHf3Pk6hjMKwgCRFW7/pWWM3DyLr+b31Y0ewwP4
TiX3r5mWzqfsM4Q/XaOIhCA3hpX0EILRMX7t3NFLfFNQKbq80Dg73K0yKFqPchvsaI+KP+7629aD
X3jLA1HQsXlsTxaHOY6TAa3ELBAfwJAh79bQjdp9SL5eX//LqBQBL6qGCp6Q8Ho4wuc2UGEY5X5N
kGbNv9VgZ0YoU43eYnwJTd+yIZvzYcp+ZQqyWRdB26dV9phk59fmu3f0eAgNyJoXTsjkrZOeJuGu
wSVQic4t21mcr8DwQL/LuP+Qx+J2npIPeUfQU+Z0xuBVagPY4Wslv+HWp9Ah8qwRnOGdNARAOLjR
KqQf3FhBBD0WqD4goAKeXM58rYWprVUIsaCYNnm1X+6qg5o69W24Y/nWAIxHZaA8Ra/XV3Vjes/M
cnmIPO0VLa7ZY7W7WUdHUn8BJwGZaMGz6RJThmACHQZoNGCDA5/J+eZB0nfsUQ1Dgnxsocwex/F4
RHgwfSQD0hGyNgCMbGT1/NMqteGunKcaintjhjQBdMluJnNuv+ToW43A+7YWX9tEyx6aXBp+1rb0
P6R92XLjOLDsFzGCIMEFr1y02PIq2237hdGbue8kuHz9SXacOy1BvELMnIjpeXQJYKFQqMrKnCW3
+2X9Ar8VdUyCByWY2C4aJ3FeGQv6JHO1p/6NObmva07kqfv5ptyU3FFf2t31j7ByrZ8ZFD4CFKiW
sjEMsvZJByGhJSPDWPvKpysS4lBHw85WkKy5RPdBY10qaInEqptQ7/pC1pwYRWCgSizUnS+GSZSa
131MkJ/YJroffXpf6Kil80YCAVrZLzyPkaYvLICgVRSu9SLndTJgTMLt7cGLFSSeo3t9IWspCiZ7
wbOhL7Of4iNuAGPjwBssRJsAMfa1wue95rTA5TdEJl2y8nFQK1lQUwTdLNTtz48GV2mVcQyiozjk
8OKzGR+60k9SmVevLunEjHBF8GGoQS6GXGjasiMoZTS3fLZus4fgMXa7ryJ00tjRIIateLUktF5W
xHAN2hCDBzQHb3tQ4p2vkOppF6QpVkiOxpHeUF/xkx/06Ydxj/ojaP72duH0UJV13Hivu9Muga6n
JACtuMzZTxCOWGqwWLOnZZOLD9O+S2SCSWu345kB4SsmasyNmMGA8VOPHSgsxw53qBdrEA71+x+m
rMi6liid7qnwOaM4i3gSwUOjfX9XYmwO5M/zlvbOfFM45EnZTt8gUeW+6S+dJEVbzXBPTS9R4CTZ
UJRMz6iGpTbvIKndx7bHv1GnLh2yOJLbPaebfx8gzzZ3OUInFiMgQnkWL3FlLBxV8cPxXzf9BRcV
Qgp0AM0uX9ZUaOne5MmurCRrWD/mfw/B8kFP1lBDeKaeJ6yhLsIN00GnN34zMQFJNtdD16odEOAv
E32LspXgiAZHAR20I5hwI0+zgRa8/b3T71kSSULkSqyHaMBfO4IDmhDXhAYJXoqh8jjxu3b4pvQy
T1sCg5CTndkQPC01A61FHwpMI+FzEqALl/sFmk/hsOvmO615iou9yr5P/+G6PDMruBvK50yJ7SVY
ULfH2Edfq5AiutVln0q2haLTRSUGuHssL7CPRvXQADWrp951d5DZENxuKucg1zrYaMLn2d6VIPGk
0rnp1eiKYU4QPuDpflGE7DHHGVKgfd0alNW94TEwfYGCPitcS32FfByN35rs2IK6PCBQYc1eFFnm
sfrUwtQA8EKgnwB/t+D2ZVvnLS/h9n290SEenm8KAi7iGlRrDCREg6OOh0wqJ7W2u2gUA32Pk7A8
H84PdWdEZjMtZcPGG71gX/2YMRJfOwyTzOGD4VZ36jP0iGVSRmsZ6tKf/ses8FETRU+wC+DNM7cW
3pXjJnSc5nZ0+/f6WN/KnrFrEeXUmvDws8x0nhpioUKZ7yp6h5lUuwXu37/uqMtvFs/6iRWRlK5h
uQ26cFgxmvei8uh8Z0MrBGzP7bgJ8vfrxlZTklNrQkpClHqcaw3WwOm+Hb0Qnyx5sO6RAiVOvsX7
R3sPUS+Kno/6DXQzEw/ydlymp7BW+z39jn/Gw0/uhHLsqy6AZLA7P3zGTno370BndWT+b23fbgIM
2lToHN7eyuYk170WuCkToGnwggteO1ckLW0VqWDWeE3ToIzsWsrz9R3+//joXyOCjw4zQN/NhLV1
G+4Zu/4eNcXv+WHwAjCtD7teluGtZmCIQf+sSnDTHkQfWktgUNuSbBNsx5fwqXwfZ5eYjurIipir
ewiMPkHqDmIYsVyAcQLK6iXfiwskz4cu2Q2yZ866iX+qvaL8fDk0yRCPCGk0TxwAtsc0dFouucZX
QvdZ2UNIjHmaqoodo+xRxqNT2PdElv2vRA+UX5fmuwboMKQAzkNkZkH7Z7BRwGkRhFPla0TbLbqL
ZBfAymadmRHW0UV6FzcMZvTwECYHHu2MYHPdpVe36mQlwhUza4pdh2meu5Bq8IZWdarw5boF2SKW
X3ASD5QmbFCPwCLQdwG+7ivinWNUn9eNrJ1MEyR2GL4HKnSRfDq3MgPpjIkjWElC6kB4wwmiDDzX
TlHcozQDe6Phza1fla9j/xrIJjSXYyjE+TPrQnKVKjpPMFyI/JQn25ZZR5UDWQUJ7FA3fRCzeQkA
TYXdbq+veolp18wKMS/OkhCvbyx61p/b4JAZdyP50JtPfZYcqMtviMKBBeIxUEijhylCGHNwzpqt
akGIvVQh0dTX97mpgDg7khRGL/cROA5gwigEO1A0uMjzu77uisnEjGGBue3+rgJXXA1mNX2vdhis
fSwGSfNpbWGYeF+GAihOgQjzG6vcxAC4lboZ4OzkNY2elfbj+keSmBAhfkZvFiwoYaIy+m1D3/Xe
9FrZCM/K+9U2wX8HKigoVALnIPh/QFiHJxJGkmaIuXzZlZt/Mae6haZR1zjWp3JnHlOv3F1f2mXw
ODcquP2kVNYwjDBaW5idBL/5IIvkKzkNTNgLZBHqBpi1FiJt3XVhFNcBTPjFC99kbr5JtsWeHbJ9
C7iuC/7W4s3aVu7T4LBDsmUH2fj6Zaw//wVCEM6pYhZqjF9gcRBW7w3N5zrHnfV2fS9XzICpZikw
QsBhCSbnAQzHC+wEfYwF9q8Gu9XHjaW+9DKI3h9Y2HnIAFUaPIRBkBbzoX+yt5NorLYaq/MsR0bq
5M/pG+FO6CfERVnHiW/ibeBljh66yR33w01+ZNLscOU0nNkXEpo6m7UWSlDoXt7MG+JlG/pB7qeN
5mSv9t0va/v91/VtXbkYzhYstvgAnGryxIbB4NMgzqC66Ru/heKab9z144Z8AfbpSExehmU0PBgA
Y4C0L7VP4U5N1ElpDMCH8YBSjsljfc+PALSbB7NC+Wzesk/iAmkSuNAEljU017zIXige0MpfKr1C
GDCUySQpNM0wpB1kzlwHz5na3w+z0u4JROsl539toafWll9z4kypZSSzomNwsIjr1KHV97HIXrTw
w5613dR9Xd/WFc+BogtmMXBBGJiIFHc1qaKgrvEhWQkRWvX7OPWOWR2vG1mJaPZyBAkIGKFZJdbI
RzJ2pcV65KULGspBc9B6QgpoS7xyzYypI1sBIxHw5RefKbbzxFIGPLFR6IcgTGX/+1TeRuECNMwg
R8SooogSiFms5FoKoMtctJ5mvWG42IlkY3VrnwQUoUChLrYwCnb+/amVxdVgo9Gm2E+83WS9Bzjf
9Q+ykhHYFBQAYHXF9NJFg3aKWE5q3gGWEmzS+T1qBifB1A/atGSD2TE0F3LZ8f2jDiTESNw46JJg
WAurEvt60azkLAoxH6IDnT47Kg0mNw/U4HHULfi5FaGShs2sqGvZvPfYEA1OTWxgV1D6grgGdl5p
XTooqPjHczvsh0Ghb3nQ4jUSq7zaJZWezh7XkVCpUHmPtv2QgeuYI7k6tM3QH9BubO5rMoX9bWXF
9NGcTdw88zRvtG6Kbk0tVz+1qcQoRGy3+x4HMXYJwQSnQ2dKagy2pErj1CEzv3K1HDcztacfsTIZ
T2Ub5MdIadNvFQbJbynIDzcGbDxVdmjeVkWhRV4+Mn5DM9N858D5bbV0ipZ5i6GbPBIqxX0Z29yb
1QwKEVOj8u/Iu4E81kICQR0T/uY0AyighqLp5ltg04bgkSmq/pCMDPpHA9NZB6GbqNxbRjS9VX0T
bayYs9ApSYchiCE1t1GszzGa1WUF4t5+AkB0hm7OQwb2sPe0noOnsmtj4MYsowZNkZJ4VjUNzQ2n
4BNDOToqbosqLW/wGfXQ11k6/dZqrcydeUjzl7jXKpTPDFXdFG0bf7VdDcUgxWoKFIEsq09RbgNZ
kEaH7qOcQx45PLKTHyRsdB9D5RTKgUWmH2jUoqremYFs3HcpIojuB+MElUcM6mGC9PxUxchVI6Uu
8ebPZ5dCMUVTuu2cQKWmq1xMsf5OFFmdQVsLSBiuQasOCT4ChmCT53UdhR3innJEgao4vJeQmHDy
Owqy03t+C7mTo3Gf+rXXP+Y/It9GGqYtiqDXD/vqr8AQOshpQXSMAdrzlRtBaNEix2HX040J1up+
lOYfKxekDSaWf0wIV5Y+BGNpdzDBgo3RO9rd5P5AHdlytEdWePpTvY8PjcP2sotZtjQhvauKzCq7
AXZDHeCfDLN8xf7/tnlCbaqbSA+WkSVS4ny18f2oPV03sJZKIaVAXgEA8B9g+vnn6fD+KItuQu5Y
asqnxS3ro4hCFBFru0DXh81ttskDBj4Empt8drooiDUPsOv8VxPqCfw3bm+reOCyybe1zT29ToXU
IAuDcQgprtOhf1WQ0pqRpDm/5jWnBpYfcJLo2E2Xlhrk3Nx60N5SrdjWDHTuU3VTaP/B0umVKrw2
WF4goiSAYbbjZ2qYXtJXXlMMALHIqApll7ewaWrZl9Wg4PJupx1pblo8tWXM9yv5IQYmKPJRjE0Y
F2P3MZ80jmiGbDQtNrlRbvKteQS7uE8Dsr3unDJTwr6NpZqnk4Lad1DFO1D6FxlgiZ3XqXfRv547
okitTlYlbNxIrJCnARoVGBH0OhOCe9TLyjeq1l6hmO71da1dBhDcg1A0ZFlNqKiee14dlrxvGbZw
qNy4jZ0qcnW6Y43uGON+SGROsebop+YER29JSqcCUtjulKPbz71J/Qq4w7O366taaRIschNobEEe
gJqGOLYAVZkmGiqOZ6Df+9aOHX+jh/wTV06DXlPs6Ft1N9yyXfU+ME+GLV1zfCT5KNsuyrwXgB6z
H3sjM2A7UjoH2G4bOBEyl/71JUqsiO/OCRQ6ZjzhRk2iwrEjjKg+m/3muo21r3WyErE4ks+YQEon
rMSoDHM7gL8NDUJyB15VgrZykBz/b+aEMxZPtM7aDOZ0/Wdm/YTGIobPRidKvl2386dYK2ZAp+sS
nD6pc5soyyss/s5eVNQanfmAohkuz4Plo6EF3pV7exP/kJhdkOYXZpF2IA0COgq8qudnrUEIaYIe
szQcN2huYO79udeOZEIZN/aictNNcmTD2vleAJLGUinAJLWwVBaRaAiXyRq9LCq3mvXbsu+P/VDl
ED2/52gyK0yCmloLldBeMLFElVmAaJ0vE5nwoFvLXKgy0B7EmI9G2oO7NS7UfWXX71BAkPXSVy0u
2H600iH8Jgo9mX1H2zrFVVNOmQU8AInnXTrE5FNLAyVya1oH2TbHSIqkK7CSF2D+BBOSYP/Fs0JE
9+ITF6kJ0gS3iIx92d9ZQb297jMrpxzKvQAPQ+YAfTpxdE4B4NqmPfDDaprmvjGrkWc27QgkovX7
uqWLPQR7EhC0qH8sVAL47/yrYUBuIgPrC5d2naNB5bT/1dAnI/5pyshtL6LKYmlR7Mb7F9ND4tfq
k76zSMkLl4NCNVE7T493JipmgeQSuHB9wY6woqRlPSqiWJFuQay1T3/amKwFEdomzdiHEdCbKpUB
BmUml895ksdZxYCK1QyTeGSAEM2Loud2ggJxCc6EnxE0ba9/s/WdBE4QREDaJZnHhMnNTLOGAk0p
dEv4fTUkDo+fjPRfJ1rLVhrwjKXUg5aPUIiZIYalqTkMtdk3I79Tsk2D2kLB/HqIJWta3cITU8Il
UFQjs0YdpiYFRE2ao+W9n2U3ITiH0vRg/GsMm7AyIT7qsR6prFm2ELR1aRTchsOwu/6VLpMRwYbg
iDm03WLaL7s3fRbm80RAvjI69nTTJTfNvEkH0Dg5WbVDP1wxJteMXwf2bHaPaFQBPf8i+TXLBp7d
QsKvEXw00fqyVCl+TcNB0XgL8ToHFUmHAydembcsaBxN3WAsMip8qVjvJd5gMY6aJGYfMeWOZur5
AVHMOg3tdiqA3tI+UqQRoB+8V0AEYZN0OzGIPhdABTWfBcuQiwa57FMsf/9i8SB0RH1Xg8qReB3i
tTANsbKQUxITY2eAJoNusehfVRMdilzfKcB58Tz4Ts3mnaqSi/GyiYbVQ1UelRdcVRpGXc9XX+o9
NzMbq+fDt6EwvUADRaadu0ZYvwVM21ul5VcjRIWn0Q+N9H0YCj8wu0OTQ+fuuhushY7TnyIcMyMw
dKiHYyPAV1uFka+y33p0p9bhf9nxU0PCAYMiqIonOQzVVuVm6ZtubzW1gnrWi4napoKnLm+dpHrU
I6ku9UW+9We7l6sTfN0qSgrn281AVctrhu1eaiJ65RvmL119Ald8Mhp+mjxE032u+f9lX//aXMLb
yQ0wU5ysvoZNUFXMta+B9CTzzCQftk0Wjx+cVcPzdYtrFzcW+r+rvKC843PTZxRJJOjOoYke1Li5
rbsiPuascFHS9a5buyQ//7OpGECEAAWyHlFDKgPhStmrKv52ZDvR7Krqk0Ezp7JebPNHssixQb2d
vpfBQ/+viY7OTYtTv+2oGKk9wXRXjxvQjeR97+U6auCpLEaues4iL2dC7x5JguA5VjMqc6PBUl6+
RcGmmVwtvEOlGVzEN8C1WbM7ywj2VkMjGlD/2BQ8x5rnrCAlbJpQ2k2tTaZSVwkOdrJRjFuz3s6B
bypeTL5LPuhyAMWQeGpX6JjG3Fb6jMAuRkTchu2b7t4wEQjdbjjkPZDjnRdkGzxPMMwRmLIZgNU4
hLcYelQgbgUByvl5IW0ypSynxSLj99oPCUisIXwTvWWKTCh++UsX6zyxtPySk5PZjTxTxwGWSrCc
VVHk6TzeVMq/prGGky4pOwiDF1GQCwAa4SN4XAgWpKDEbiVJ6NghYk5B6WdKeslIw9r2ocahQxka
/6joqHbd5ERRlcJVtMIFF5DDugjs+/VTQGXSfWv7d2pK8E8dXZhQR3sGZY288VIdVKuQuDS9ypSR
eF6+z5c9PFmV4JIWiAU4z2GqLG5b7VNjjyboEutDVP1EX0uHqDd5I8FO49/K9JmMAOpvrx+KtZh6
8gPE4koxAo6E6S+kCeWvPL9R7QOhiWtrj3ks6+Yv2ya65akpISfgdUBbFoal287WVxq9pQWG+03u
VWjC2FW04TSTLG7NIjb4n2tR2N1ojqucLxeGQX8lym1aOUpQOtHo6updkskO+Jrb/LWGeHp+7AJS
T4lW4f63ivImLttd1QZIOH9f/2BrVqBrixOHYVQDuJNzK0piKmnLAzhnYexZ27/2VeTVPPCvm1k9
bidmhKxJt6MsJhRmkEXediXdzDARj8auyTUJVG3lK2H8HlOVAC+aJsZShBXF2f+6oMWG1s8CyrxB
zRuMJFiPSaeontGMkQOgaCPJJ5bXiOCQBkSUwHGtwb4pksoUVW9GeR6V6MLEyrPe5xaIUW0uccLF
yUQrUHHGexJh38a44Pny5loPylzHwziv36CZpMaHaXba4NNmk4PJZYfIgMGXLUiwrKPODYg/eHMX
kq1zi3XJQfJXq6Ub25WjY4gu67nTz5Y79SjFDcaOabMfa9RJDWWv98SxrNA3unjbzSA3D4f7uAAO
2xz82bRe1JI4tp1tM5ZuEpZ6VcHcFETa191txQdMfAMdXo0kBLnB+U+eU9QTMoVAl8dCmpw5te2b
gV/3H6FeQ09AYu1yHGSBpQDail4ACtfg8Ts319goKGiLOSvHXM2PAfPcaEeZxpM178jgD/1WMdzr
K1wJtIhDFkhA0dzDnKPwOjBK26bZTEsXjAxeHKLJZ/lleN/Yh5rGkvWtHF44AMM1CTajBX1zvrxp
HLJ6rLA8dOW9KkC+mjhZ8ivvnq6vaeWrGRiGR9cBY9uYeV7WfJJoWLxQ4pRjTWO3NTTU6qJ9OLxo
KV6Y3c5CpP+/mVt+zom5kjSzai1bOIavJYscwu4T/hAFr8XAnfy/PKqwOgylL60NqAMKu5hXdTy2
qlm6IJ3JbIhod06SEq/V3mLbaY39XN6VgXN9iWtfzsJnwxnAUQBt7fkSQ603xigbSpc3XgeywyL7
XUwvg9pItnLFG0Fm8NeOEN7DnEGBhCAoGfaOg6nVdAyFonfjZpUUBbR4thgAcU+BV0sDCAidt/M1
TeHYNDSGLYs8jvRRGV0N5Qho+/Uddwy2sYhXVpsGwK1E39r89/UdXTvrcE6YBhsw/hMF83LTSsx8
Gv84aaf+TOtPy9hofFcxVzUAZOm32Sg5F0u0uljxiUnBUaMuGIvWxFc0ISgxz+yY67IBmtUPeGJC
iGCRqU+DwWFCqaNDbTQbJaw3vInvjDT7xqNJgu5ee7Od7qKIvdbMrK3sDrto1cOvJnqwMhU6beED
Koo3ELo+KqG9YSj7dvS9tWWZ1dpT/My6cCxYybqpYlht1O7T2q8TMD5Vz0r/Kwjf7OhQVkfoAjb6
S0Ulr45LpAbu0hPvYcJBiRVNKyYblps68ZQG/bMuOhhm8tCY5WtbZZtpeJ70aKuEHEz4x0kHEDiT
hHPp5gt3R6qbUzlU2Py0/pUFT309eB1z8+SB127G98WM1/q3VgZ8XI1FS1cZoQggKjFxmaZQHQsK
qxHxiu5otY/BsEkKSRK2doeAgen/WaFC1pwmQV8qBqwYFBlSj1xlM5OdZnxqC/rt5XowWMnFUDaC
cspC4oLxC+HUxNZUUALGL5fZr0qRbs3qbWLKsVHBw1mah8QAetqQCZBIjIrFHDDYEGXoYJSXoMR5
hVhdgpJDBP0O9WCFsWPK9MeWgCqEH4y4ohEKtjzwkIlPBAxZsVBrkP9hxrvqNEdr9hOwd9e3csU7
zowIB8PIzTzowOvuzuNjhzoOmC4hfYLtk9xUssUIvh8rNimtarFj/wBmFZ0FdFhlvJ0r0RTpJyZX
UMXAgLLo6kWNScQUrToXnVWavbHSt2cfwqYo18o+zuq+nWS6wnqYhgGIUoWpKniY+e96OFrh0egk
b6o1nwORDj4+IDYLgv38zrXbqNQCG6lSmUdOme4ZeY3Kd3scHaP7OQN9iZjx7/0BqTsAPbjiATkU
jtZUmxmUW2ARiFtH6QJoCYQHArYpLfvX0Bpk7yemxJoFeg6pUaeLKRDagwFop2jfwJHozKX9eH1R
l+Kwf0zhCbUIzqEnKGS4LajAqjE0SnfqmuxXEYTlD7siyvugtdWxtbTA8KcyC0E7GWWHbJ6tgzmB
kntLCIv2NQRVc0ejc0kega4mvR/PUc09Vc+5JONYiaJoZGsQqwe+G+0mYfcrYxzbfrJK5FQQ1dI2
ZvtogIwow0yoXkbO0Hxc35i1AwPUA6AAGrJUNOzP/Ss0+4pXLexFXe2kJZDBHyMSSFN9tONIcv2t
rg1tXzTtUYm/aG4otCl7fVnbXDcEBLPR5GtWddeEFeYs5+o+zcp4h8VLIA9rz2ioKqKFt0h9Xr7Y
okyvYxQ1K4ycm8GbDdmIZyuk5DjHo0ZcnWfdx2Dq6U6jufFVGz37zsaI+y0HsaAzouezB4jaeMeD
JZwc8IfYz3aSGulWKekweGbNo8hvuJl+MyLIreWm3nqJ0pCvcNZR7yAkJNJUfKXaD4ZnzLRBbwvq
USIgOqjAozKkAD9X5YdG7zQGFQzzqdKeNG30ovGmpT5aktddZeXzndlcAuLJq41ac8Op3VaukqHp
mc1ePn1f6qpGljkd4Lsd2vnXLa51H89MCqd2nIZwtOhisvFVsHLRLXi8lx4ssXYVAUlctWfhHepM
Xb0pqqeKvV3/AetLBpkZVJIQM8Q0A5ctOJuyHiyL6l1Vem33bHfoy4EjGb0HOMN1a2s5Kpb7jzkx
wUgxMlQFBF81UYFp1HYlu5/4vq9dBdNpiwBAYL5VYP5Dk8f8NTYyDbe1F9aZfeGygaYq2BlCLDec
9wnko+Nv4KQOVXeKXyN9NxrvVZhI1rySFZyZFOIPNLvRlFh2WNOeIv5bhW5h/3V9W1eu0DMTwkVd
cZ7No4pdjSAyXAKfoZKNgfYqy3f57DXLl/WvW1wJqmC/AlWIDoY00OEJ+6gMhA2zPoPMmN1MNiRB
bYc1P+Jga0m/2ZopvP8hcEJBtYoexPmhZE2OUZwQSNhR+SwLz4AYj52CyS53xlkGqVnJeDD5g9km
5FWEXdQ0aAc2HRD1QAc3RxezOCA39ZPkJ69317dvzQ8xVYK3BGLbgiwWjj3hqhnwjFQu7Q3glwuL
9plDMxp5Q9uVszO1qhY5kFkvDqZid4OXJxgX8upwzCXY8zX3JCCvhUABpC4vRlB5GAV2MSXwnRpD
PiH4XTFAH9iWJDde+YrQxCDQbcC4K4HLn39Flap2R+a0QiPVycCorGpHNE5Z+kOXMYiuHQYQZOgq
JsdQohf5c3iBKSMK6kPXBvNl8VZNiaO2NyDWy5Vxm5fRHhef5Gsu3i68YhbKO7B6Mgg3onRzvjhb
aZqqJiWuX/VLTbdIaR3Sxw5m9PmYblL2UZZvof6WFDJa1tVd/WvYEl6kY9WnaqfDMFW4W/cgO1C8
hD0awXct4049bOLghtVbY97FzG3pY2O9x+HHXN63UiaflULS6R6IEWHsppz3Jn6KojSuAecdCIBE
UKFVvydW6+rNTssP4ewVkxMqwC67QTH+h0iLlzLFuAous4vJA0sP9JDqNf60zfzEeIgi8KWUH5KP
vZaYANe30LhayEFE9gDN6rQ8MGGFoxsxbDLte5Bv7cWRm00y3TQJd02rlyztsq6yCF6Qv3INyzE+
SU1KSCcrWQ6WllDJN7TYWvNHGNzTadu1od83T5r6Yutf0Ai/vtqLryqYXQLmidm26XQ71wGmNZJy
o6DmaY7/NmVeLAB3BakEsKoCDH1uoQlJqLct5osWeKFOfMJfE2VLlV2fJm4Wy6bNLiI8zKHVgOld
HFbgj4SLy5hBO29HgHsTcsAd5iYdddvks1RiSVBY27lTQ8K131ZGEbYWZnFpVRz7uXjRpe/Yi9C9
rAWk9hZ6kWBy+zPSevJxYhpkus2B6Y66dxsCqzWoMiRh+yI9FEwsqzwxYahdVud/5ISGV6hmWDEo
Ganh9iHgPo+1DPay+nFOFiQ4OUuZWscBPs6U3hAgIRWrcgYbLxQZlEBmSHDrUQHgkqfYuSS4IfYr
z+6a9tmK9tcPz9r3gW4qZueWSEFFzP2YzPZsLjNDYWaDEVX5qKoaY0rF03Uza562QE3AIavhn1hD
CyLVmKmF0GCnCb1VA9I7YUeS1+tWLl8qcAUA0Rla3xSE9yIoSO0SqwBeFvMZvfLZ1/pWU3RHAfnu
ZKTOMEaHoUUMtL16ajasD/0QR8quQjfr7f8SDDEgrqNFgqTlgiJPr8wBU0Z4MTRzR50i5qOTYmq0
oSUkGEp3UBhIoEBeV8VOm8xuOZuSX7AEpbML/89e/P0BwrEwWZ3l1jIKY0I+pOg3qXVbgKcE8uth
rvrA8kKMSnIS11z2dM3C2TCCAe/7EOgl1oybuPvRxtty0L25+yH5zktgurY24WwYBZtii2BtkwFJ
iwI8pdUAIguruQnBAe/gCelZ3Q99TrcLEjbRkOfoMiDs6nV3ulohP6Yp1+xh2eAWI2mZtqVD7lD7
92z8rM0fU3TXAVaZ0m3bS5pHa/EONSIUpsDyCxSEsMu2PkUplNARUkmyCy3msBLM/cmxs70ESEru
Xd/si/ztjx/9NSfsdV1CnUWB+rEbRvO3Yqp9Ts2bqkc7YRE5JOzrurlVHzKQtyx005jnFZJwjOIm
DOUNiEX2tjfV6GXez+o2mWTJ4OqyMC4JQpIF1S0m+1E8lz2NYafOj8uh4PV2JKFn13e2TKNt1RQD
lRNQOSrgA8J9XjV5ZDZJjVCgElcNd7ri5eVmCr7HuqTAuuYay3i6YWjotCNnOb8K48keux6S3C7p
/M7wTPLE0wfVHNArPrSd5LSvXR2nxpYfc3LvkjgF/tuCsYK3xZYnRHUwc9TttV7vJD4oMyUkYGk6
1zQnMKUP99b0M1MeITsmsbHmeCBwQYYHvAwmg4WvRFoAzssEDlH1qMH26DaDxaPSFCAjJZZWV3Ni
aYluJxuXQHtoZiUshZiYUnRgloJ7zj+un6O18H+6HOEcJTWnKib3kBXT2KlBw1bHDjFQSX/Jp9pp
x4e69q9bXN1ARgEQBAUNHuuC8+GyCftiwpz/GN3TclOp+xikO4nE62RWBK/DC471Yw0roARhDmg/
PlEEvYmJ9pBFMvjIZaMcSqA4sXisYT0ISMuXPPlSEXCDJLExv58jWWgKUDKxyjHrzOnpl5Upe5Ct
a7h+jJuw5xABIcB/NJJrfOVIL2Mn6gIvQbNVPNJjhTZgtfwEi35plg8gS2Xsedk4qvUTRPYS11wJ
Vcs4GMB1UC1Ei0Y4aKgrlYCTqliwwVFwVDYoQL1Qc9wxpbzNQ0zbXfcZig0ULvJlYynuM8hZX4wp
zqQZe13H15xV0x9M24cs53ULK4fN1jQKTZOlDgjy0PNPCMhWNjXoLgB9/FmF94CuOEkm4dyX2RB8
kmaxauXA2UEptgGb4mdqKQdij5vrK1nx/LOVCN9miFNDDyt4QpOg+t26GShB9CPpLMmOXbeDcY3z
HQOxDOpjoIB3VcqdUn2IYkgnoxoto3z7c5WLHx81AcAG8T9miaSKGiSca73Bs3puQPvq9M1UpU5E
CfMUBYpfy+QxSO3yvmZ+AKqnfTSMwz4ZLHYY7WVEPxui1JvtetjOUZRsYKP/XaipGjsNCoWPdseC
3E+bBPKD8TiHlpNPaTD4Hc6ateshfqtCba3V/TSrNAC25vFbMMzqRxK24YHF1fQ5hpkVPKW9pn9Q
dMS8MlIgsTmoVri1M2L+CuJ0frQyLdc8xebFtqqqYnDMMRwS9PGbPtg2QWfxA2tSBUTZbUqiLQnD
6FsDrNE3pal13S3KMvqoJpvEjhIGeeHaHdBU0FouNkPSJExywNfCCbCzC3EDgAsYOBA+boXLLycY
6w4KkFAY2wZJa0V3Y32oqI+e2nWXXTsYp9a0c2th0scAccMaYE4OkNXoZGNiDyWN62bWPPbUjHDX
tSm4pdgEM0T/RfKnNHjm/c9aqpm87I3or+g/gecNmSlDlnW+miYwIqZHJhL++mele1q+1elDGiWg
47pVkq1VPrD60TSfri9u7Z0B4ti/ZpfVn1xCQxeFGV4BmP7Xf3FuOGX+nLWpY3LfwAimSh9axe9i
V+n3EsMrX48t1XAETRAKA/58btiu505htAPLuxX/pOXnzEHJZTyF/LWHTJAZTr6NZ0CYGvuxu59T
wH1NwDij8mbSre3137JyL539FGEPusbOIHWLn0IHYqIHb3iKAdpyvQMDPvAYoNCSnJOV9AkLx71E
gPtWMWB0vvbADIqY5kOO8SLzWGZAsNhV6hp5cN8r5RfURXft1B4rKiPg+8OHKjjZqWFRddDISTqA
Kghl+XLeB2qGFMcGkr5TaHeHYdNxQOKTJrf/Q9qXNbfNA8v+IlZxAbdXcNNiWfIaOy+sxI657zt/
/W361jmRIJZQ+U5eU+XRgANgMNPTHc+AC+ySUPD3ItjuIgv4gfDLnxRRsNpEkyCtmfUnUZ7iTQzS
ioISIUllOnV++x4m6vjaB5DgpjEJq1049OpuEsX0JMa4hvOAJ+G4FsLIRdFbAZEouAtZzGoczE0b
9iPUzIS+R+m7O4hGo+JUIO9A+CdOXSfPqMOc1NQDcYhCodP5dTuArmepMVeFxzK4akR8TpAvXH5Q
PVD1ZjS7zNKmF7UU3VDKXs0hp32cPplohgSGiMmr3pKamkrheIoA9G/V6KmVn0gXH3zpecQcqqDw
WFxX1gYqXeBa1LHPwFXIrg30lBVSixWkPXJQzVVKK1uRPh9RUaJ+ETrlLNJ4+j1CYyFtPvxKfbq9
MGubHHw30NcEKaiIZ/7lupBQB1NmJELaRsh+KIBemo3+qknpvycVoPZYamEovuCFwN47QzxqaoWw
noaZapB6XZQ+Qi/DBPdtf1Y+9FJnBL0kuCgwGsA2eRoJfV/JmEDbI7+PeG+TNwAFa8nO5l0vvpDO
9TsK6iWlGmkKDRDw/6XRNgw2omKBSYvza65Xd6nfo5gBSVdcuhqTGYopeEixsVCEU0H6HgJXg/k+
nn7WypmBL4fDFc0tA4Vcbcmyz24IITWR1oZQtbXdw/F5+ffoUWrtrKeJbkK62XDy3ev7FgpqKiYv
wAWIfc1yOndhrytjhRspgCwupL9HwEvl17HlQF2uHweXZphDH0mjUjWLSh8YWOhA7ieTx7h0fa0s
FvDaWQisRPS4LxdOTadIylRYwIS9M4kv+WwnOYZzZsf/Zxa87/MHj0n0/YC7YntImjb7CAWcP4kZ
t6c2jyC63Wb/DkmCmfPThFkz8HmovdbWkHutTLev0GCdhAnENuH97H/VTeROABLSGa+IkVe5W1tM
dK1wXeLSxCHPXJlF4UsKSDZxwuKhHPUHNFaX5Mgf93Pyz/DIxc2/tljMYjQAYxZCddhS5haUDAYo
z/ZKtDd4b5RVn1QF9TQg5YjMViOTUENFG2Az8LK0VBILCkaYbrpP25+54HEOruv0Ej6d2WJ28diT
BoSpsIUnK3LyP6KEnHyj+YVF9N8zytoRcQvF7cfn24ZXfMQDzASzBlQj4CKT5smmETU6KXJryL4C
cMXKOW5mQsV4p5ux8x9sobiw0EoBNPd9GZ6fVEOd5WAOzC0TeHSJeLLsiaWKOYSOtv/eRpUw0YGO
NHIOAOLZ9LVsp0oOpgq2Gk8D+VhiouwlYUKFs34rXadLQ8yeK5Wp1tIRhrpsn4SHufRG5VM2HNAy
5uiy9/kenRZRfi2KrdE4XcJ5IFynqjBP0MHDrYfxNLZClKtmGiAZBTWKOth4OFttpFnD0gXVn3Kg
9mTlM+FNWq/cABc2mXtNwWkmZwQ2Z5K6ZuxKmb/RlZ3a8vpoPOeYQ6WsWjUuxxptd6BAwYcPpyYK
SiZJBcUh6a1IdCPj/XaQXr+RLxaUnaHAXQ5JcRnO5Toqbbu2sWfyc24IHvnWGNfbf7eGtFQEDRie
WOC1uryDplHsaxTP8fAvIkeZKiup7wTU9xJwVVTdQAGg4SQlaxv+3CLz8VS1w0SqDuIGQSq9ZgR8
NLEGQ3OjMAMDLC87WbUm4wWLJosEOhUm8wM8JQ6TGv5h3Mmecp2qUOiIpsKWg9dc4D3Sr74dQHFQ
vcR42pJkIum6XE1/kIe+6yQBTVYLXNcSOA5DTQaU82DED3ix3f52VxnKYg2iLhCCQHp3dT2EkZo3
qQ9rgvmryQJrIJwU6Psiu3gOMhaYS8EPSVsVMboQmjd/RJt0686bP4on7MrXyPrd08QCfsjG4rr/
LHkCy5qOIwVIQyRH3wIYZ0d1XzR6VKW6QHMRLyFUH9r7pniNAVVLMPeQYR5/+Ge1GsYk8/HSDITl
vYzwCKafKXqbmCMqYpqnbin96g0MW/ucvXeVnjMGmdWVu7ntc1Rr6TjeG7KrQP9cirzbMXJ1VDI2
mOvVn4M500PYCHEk+1CjHDoKgHpFOL6sxSIeV6jUoNCJaGTOEYD9m1COYKcun1MF1NE8KaP1xfpr
gDk2tKSd5qxYDIxPqEhI0kM4ctIDng/m5e5t1UmJkxYmjBAsuSB/nAkvxjgm2MnLQgKlUrYsUwPk
HQleRZPzHdaXCTwBYEGA3BthsgF/lLUeo7PwIW4W8F1dP8ra4+2Y+j7G2GNBw0gzqiMGqCvZ3GbQ
Qk3QenihvcjeG2YlX1OQ+XuSl2xzr9lwscCrQXxmj3GqytVOlEvY613pSXrr32TrMbF8KDic7oY7
+U63RU+3OU7K+Nq3nGQimrRzEgJWhpUMEjuoVKuu7dnc9x20tHWq6cdw0RIAiDVpbJFHoLkaJ0BX
A4Knog7IEgFLQaIleg2Pdf9QZUej+dc39HIsnP19ZjcFfd/HoMjA1TFpFlF6ZzKoOB9SnhQGzw9m
S1WaEqjTcsQVdUozaeOLPBzA9VTXpSsswrcmnRAPAUygzqEH9s/oYb7rNx+gxQ2/8n1KNTdzyxee
1B3XLJNYRL4ZzeMAs6ZsTY8P2ZdoRTRDRrgf3n9MdrZ9Me1M5eRO36/Yq6DEp5OgJYk0g33BdGIn
iOglCXQ2abVTP2Rv8oxD9dXaz6c4pdMxxF4I7JrGL+Kep5V7jclflvrM+rJlzi5lsLsDCeFjS0wq
nUOneIWmcU1H3xE8+UfIubm+SaCufQWpC0o9wK2wSKMii6RiXlKA+K76ql5lC+XwvbaVvPERWo+7
mgI9s09EyovZVTcXHDEU1PEPwseXbhrxPM7DCDfHpKCaapdoM8T3tWIp07ZU7di/r3hdz1VnwS6L
Qw7EIqjHMjabxO+7UoCzWQbqb9HJO1p5+V59xATg3eRiHv9h2Ixe7PwzogHf9Nwwc7ZqTdVWvQjD
iXnfinSSngnQipW6uX2crh0E52aY0xTfEn0CGWZE+R1Ta+gf/bltYDVXPbfAHGmC7vuyD5QnxtKs
isq70iWnltLgrglsjRr0pdnk3oOyVU+8fbFyPSloZ4oEjDAoZLCjKvJYhupcTwKtmhcJvZoK1Pfb
kTeHtnKzwwougwUggUk05sBR4sxU03rGOUecHM2TsE7QtOZJfa98JxQtMAwuoioJ7AlzYIt+rStd
DiHj2Hwx9Qcx5IzzfQ8rX+xqVCDB/IuJfSgkLXpCl5urlyoV88xZaO1H27CCjXlUqOHFtu9WtHWj
feK0++yBWIEzWq01v54GT73X8NLIaXZqjjhr9r5D7u9nDzxrW5kG9ktq3Q6lq5VmfuKyRmfHXGhE
rQAYb4iZkftk2Ceao/j/uh1gAt8QD24QCGFUnVnmPsBMMeh7Q6uM78T0kSicv79sJ3aVNfR0NMDx
NB3gk0sXhF4MomwoQqtVvqT6aWh3Q+iCCCqMOIauYn9x5MwQs1aB6WNfBJBfkDGTNfi7SP9JUodL
cSMvu5d16DsXUhRktVd7LJ1RllSKDg7Z2utIQTh7hxG3+5+lDWCFFXjtXbTrrWwb0vhefUgfzW1m
IwPwhOfC4TXNrvYIgOoiOmCo2mMmH12Iy8VVshyMZvkQWpL81UZ2hzGX2wG4sqgXBpbFOAvArI0l
bYpgQNWPs++G2bYEDpWHW1iJEXTdEHsq2gIQcmdiMPEzyVfbxUp1SP2G5vJmIbYwUnRU7NsOreyo
c1Os4Lc0moUijTA1zidSeF2z6w1ORrvmDaoh3zqRGPBmL+20CMnQtQo+CvkgJdQr9n4DzTG0VBNO
yK99/nNLzI2Zy9oMVBEsFVDCi3N0sblDuFdvD0TYuQkmwszcEMWiJFgvV5dp1FDZ8e3SaQJvAh8D
zs358/YHun7SMRaZkAvMsZHSERZrwV3EFSixKivfB3cVUi3yoRoWDwJ9XbhmTDLx1wozrggCk90u
Fw4lWqbWH9MaLfENwgHqRKXMFuzJu+3oSiSiUo14B5YR4BK2edgOQ5+QRgXbKCp0yQvRnLjmwKC/
m2nMWQUbmDcC2wBRcWpdbl9F0OY+H7XQ6u3qPqA6NXb6MXuEyp0Fzp0vzYamm9XS5C6//1Kcgd4D
7Abpjoz+Gmjw+7a/1y8GzI2e/xgmWo06a1SIN4bWZMVQNzVDm2BM357viBX+bh3fzelYWYXtWzLV
Cupz7vuVo+zCPBPJmMryjdbHWqTKH4PQoFRpFT8WYG2/7ed1F5rxkwngeFGiamYYmhyFZrS5r13Z
SZ/Bm/PYbqTN7L30FnEh4+oQu703PXPXbdCc4cybrrqrgI0BryRk8jpz7xrGYILgxgwx42nHCgQO
bM04zjyGm5UTCN1ioJxBBwQuNHaAt4sUOdLmLrLUFpiW5yh7ub2Y168RLOa5geUHnF1AdYB6XtTC
QPvR4JAzabqN9oFjbMPf8714VL3AykLHMbfSlmN5bX+eW77aO1ElVz0sN06R0v6NfHXefIRIJ9DN
B+FndddEuNd5GTxvQZlN0stdHoLSJbLKxG2yU1t+3XbrOiyWkW60pr+L2VfpXhRC3rGpA2BNY7nd
mH57b5C52bYF4LPVGPLgY9dvITQElp4AesY4gYA3uvx+aTqXSdejIBIq1uAA44/Zt9Yefs3UsNvM
qenkxvQ1eUbJILA+RXR5ONtxObsvj0D8AIzu4PzG5CohzGckxihAfRM/oI9w2CynHTkGp4FyiwTX
X+7SEONpReI0lSMYUp/SOx0LTIGPL/fRNrN+yB+ya5iUR6X2jYm65RxzpiVZPquNBpsArz6LO9Ei
7x3W849xjCwAdGn2myf3sbac34KykGDC1mOpXnpdhjDuMnGmViolsZOH9mieAIEUYxv6idTnAXVX
IwjXpAnaMSDWruh0xanXYmEOMf95p9jxNnMGx3Rwc6A7Ahmy+Ct41g+9YU1Ut8ePDkxFnABauUQX
uN7fH8B82MjUMFWt4wdkVHGFDXRPpTvjq717+zTcaTfawX7cYybBAXK7oPk+eSbAE1ri7r6drcqn
wGVwftHqHj77QcxXxxtonM04QnFhcrQG3Im1GyFVxqj+7bNi+TtsdAGOh16lgSxWZjspTTp3ftdB
Jjsaj1LYAO7rDuWpkxu3HH7dNrUWVmCWBR0TnqLga2Zuq6RSgcAkMGUUnfmQ5OL4MKTNfp6SelP0
TWTJ0/BbaaZxn0Tjx23bqxtX1EwdvNdQNGGHW4ZAGYXawHKqOJt8PXca3qz0cuOzCwkCwOUxjwEW
wC8vD8EgBotZrsWAV6kQ0xOQ++gtaMOjH60+WT2QOzo4y/+DU2fnLnPsxUoXhWWLkyGqTjH4mtt/
RiIDYXfOisJkOU3aErFXRIgehuNDM38U0VsLTYcpAav9zMvQryJ+MWYqGKDHMKSIwbTLBURfNqjj
DhQseH0jM9QFgpm+/K0w9TchBRz19tqtWFs0dsGVs+RPwJNcWhMjHexkRVxZo5H9MMq238iRUTsh
rrKH3p94wIerRAPEiWAhWwpdAElebbMw6COjMpPKEjGETrsqgWaNJCd0bPEi+XfPQEm+TIQvwCOW
dy5Kg94MxbrCgEDphXXu5H2/HSN903YNJ/+82lXwahk2wsWLiEfkXy5iNwygVm9gyojbTaaPXqg3
9m1v1hYOk0w4LtCaX3r0lyb8UBDR1skrEEOADLAPmk89FDpbnvU/tw1d1+HhDLJorBk2MS6i5fg6
y0IrZL9lWQ8VVEug7yZ2e0hhOGbvb0tR98S2vk/kaiclpSv5PCD81cmIuTDMWOD6IeAlwBuOMW0q
UzAXoDkSO+VeSA1HKt7N8VGXX+W5y6jagcmp+veZbjiM6R+CNFFEvLDXPCicuxiI6MqS/clp/dkp
2nQrZb2rVfUBXVcQnTU0ExQ7y1Qvn8KY82mvrp7FPtoPgAwDcqiwVcm6y1ulUsTKKgcN+ORx0jHy
2t+D8zl0SCxkmPrrJOf2V14LpzObLN9ZJ/TYCagKg5nLhvLdTxH0R3kKFe3bZtZOFx0eLXUugAwJ
c3Bmep+iQyBXVhSZnjiMH5WkblC136Ci5N42dY2pxzICUYXGOA5NvASZTCGqzZTMQA9bBaSDlzlR
0hM7gHCWFLV2AjV6o6vsrH9NQKvW94H3fzTPuGqMEBcKKphvulF3sgy85iQakEQQSJFA7d7CDXJE
3jLhJR781tX4zjfq35wfscIBBDQ4UGXYO2gnsI3KCJ0KKECoqCGF8UlTIVU/gJXB9Ktf0iTvYl/x
OujidSGGDnBmcXBLax8bGo0qEAoStOJFZvfmRj0ZtalXFpiQDkMzPpbB/CgE4ls1m++3HV0L3zNT
32fY2Rm1TMdC+sSAqbbs7GLKs2Pcowqh1YQndLB2tqNfgMkv1MBVPK4uzyR5ag0F0om4saA2oFTl
+0DUj9vefFcOLnImhK4JIOAygY4ODXu4Z5g5QfYnl+BU3lYEuAYkg59dsklThebNW9hqey14mcqt
Pz5V0mdsllaVHoTSzeaNnntkgnaXUwaeWrqDsr39466/KmZ1AdjDIA/yYoxzXPrfjGpAij4qLamy
ZWmmHSBvk/wRm4//wc53bwa0g+C4YC640eyVHgThpVWkPlXBUBwDM5UqO5LzVKxXPYJLSxIMCC3b
9A2FsvaHKC2tCZMM7fyok7fJP44ZJ82/DhwIpKKUCm5X8LsCS365cOaoksHwwSzXDqlmVUKrWb6P
rP/flw07AS1sTLiAsZoJz6YT1KYOQbHYl2O6By+fcChqWbNlyGJh2qvhkCJfb7yFIBdT6Ut3C8S1
zFeSgCQZZx8kY7XuI2nrPLXTLa3gJdxrawcgANJRNF2vYdzI5pUkXXDMo77J/E85fbu9asthfLnh
4AboqeALJt+RUl9+Gz0J+0nL+hIj77ZSUh8zGSTcS7KKtsKWdH9uW1v35q+15f/PTitJ8iMlTWAt
GlRnFoM7LeXhppZdeOXQ/2ZOV8JJSmpUGrpKJTiGNk3nhqo3iZYwZl6kQSQCcCnA7287tRIJsoKK
6zLFJqE6wpwLxhjGZj8q4MFFw8ecXWEWbTDf3DZyXfTBxjFBHbXwwiyk2Ey8+eNQTGCYAEe/mtla
MVq6IWACKcYbOf4xxdpzX7ziKWsn/gMIFT4msdxDErM2FbuSeeNs18wQzI+RL79jM4CS0l9ycNN8
EGacuK0TQIw7wW1EW+NH3hX7HtIK5iw46XAYx4lzoqwsOR6EAKfhHoIeMttelkfUDeICfYMsMJ7x
bgsssIU1VtKkvGRqOTWYcCLQ9IGQ0AKtQEpx6WlRSlGEmaEaGtkEY6ZCiwCaxVOlBx+q1h2TCsRS
t7/0N7SYNYkcXAWXF4YFUbG9NInGfG4Meltb+Z38c6mYRs7He2yDadhJrNCtHZBuON3mZaAqffj3
AUIDk5gSJkYAV0f6wiaPxBBCVR662mom2tQ0uM9PM8zaqhMcekt5VVKKV9199rxJqMDLXJe4YVwH
RxCG+ZYOO+pBzGoHSPsFpYDOiXwo74DL2BnbxPpRvBXbxOWJkq0FMUiJQMGA/YAnHtvFGBUfFEgt
1ll4aqx5Aw0MDxSk29kBsGMTc64LrjXm6AtTPZg1E65VjrYLdgBEH1M7gmDD8Z3sc95LauXtio1x
5hwTRLqZVpLUw7npAZwpGISjAC2ktu7F/Hr0ckdcfbUzW0uacXaqa1KMrdrB1rDrnN8o1nndGwTr
KRiR3PHIS8PWTsIL15iLXiIdZkEX19o3jC3+0vc97XcY4CK0pMFT69UvDxlvT14/Jy6Xk3nT5BAb
G6QCNo2HbBPaoP+yJyu8M6mL5kZltw5xR+8desBu7r3ePg+uW+MYrUABYimA4S0D0PPl8g6pKTRT
DdvSh/mZ/HL9g4x+RueiOjDvii23vbBy5F3YYyJVjToxKZfPSQ54ch+hTYvObftWAeUyB1Q+Qi/G
Sg+GlXOuuJWb+8IuE7LtMJmQ4ITdzipdcEr+flQ9UeSH67p/EDYAvHmBsDLxk0pyGUpmjxNuJ3vd
n+yg2KEN4KNlWrXT/4q2v8Jdt5+4w6kryQ/8+2uXiSEzxxAXiQdoEb4lv1BlCKh/V/+uHckanTyl
Lw886dFVg6irQ57ORBvsO7DO9qXaKmouL4EzCPMdxsX3bc5jvVJWT+wzG0yw9DMGsvMI18VkEXSz
G+cobSfr+PjmA1GHLgnV7+XtIXr5o9HpHfgvGrheuI9scm8+vxj/nompGOUkBghBUDRjC3ZDpEZG
LMvYKcVzOT2muTfxdsfKkwllP2R7JvC5izbJ5WacVSOp/EStrZSMNpgXJRmsHP4h6HlX4aqh74FU
vILxzGB2g1DEUpHkpEaj25p20Wam8juh6oMGCZaBNnZ1J6L3NZ86kbOIq1cHUky8dBUD2Am2dxqS
qquaCRC60e2NTXkKkHY42lHwMG14+2hb9fHM0vL/ZwEK3gUMoI+wtNAqWoB+UehB/gcTkONBTdEA
apXdA1GX9sGQ4ntV/UsIPhFf2VTR1uBlLqueLLwaaI8imWBziTpHwbqfEHmBcKflj3KFhqE18ZS8
r7uiuApQUcJulkDwiq11uWCJgalTX9dw9X2MNngNaeLpTkC1rXEXpnR22l1I7wdabPyDvuVJqy4R
x17zeHfI6GahOgM+i0vj5hSWY6UjInWjO02asela040Gwvli607+taMwDFzZLEG6a4SdaYch+l6x
wE8lWJKHM/Jx8ExnVmkoALZUOOHScjWh4GL3PE2I7+bStbegoUYtQUZOqlx62+VRKCUFAkc7NL+M
xwCPrjvQ5drTh+7Wm/CXMlPlZ+0Ez+IGbHwfEQTrOAuxGlN4cSxag0Ass1ieJCAZ5GnwC7J5O4wP
ul9hGMAxIKvwH7bImR3mCJ+yypiKEHb8THFDcBohwl66OMP44cRpD61d8QtLx/+4xBxqC4dbbHQw
NQn1QZN8d1BNu6gKS5b611r7SOsS046c5G01gTq3yuwaoc2Vua9hdV64UBJMzPyZJFph1hhtRZ1s
wTODtkIL6hlD3sqNc3t5V25hjMGZYNpYIKgY+78MpBo5fx7nPgJJjy3InEGu998/oI4OM5DAKA2g
ZcWEKmC0IH1fSP1zKaQTVAX1d9D6RLN925G1dUQlCrwjy8Ww0LleelLKASATXdRYGXiZ3PJItr6r
HsTP1ukdqFNAAYhncSXtvrDIfDldnjqzAVkI0FgpUDzyaTiZDQXYo9nUPMKEte907h2TFvZy0pXF
YiuqgI3UrQF1vdsLuHKAXnjDJIBy38xtFsBCaW5VsFwIDaQQeUu2hBNzbl0YYU7prBy1rjaB2xA9
7SG0OwdKk6kz2E+Tp3/e9mctU8AsCAgmoGq1xAUTeHPWpGJdxBg0/8BXweRLRnERjbT2tMP8zjG2
kmkiqzOAo8BUtkzY5uQYQdEhUNPGkj3zKDrz3ndNq8Sk2S8o63lcxP9qOJyZY0KvUkplULMcRJO9
YjeQjJAM3qdaqb1eeMREXOKTfIZKTgMmMHt4IF5Y0NitdSp5ht2ZtHWUh+VJUtLiLvpSnznryXOQ
iUbQNFbanMN6ZxVLaen+d++Kln+CVtBT8Vlb4Z/bBleeXRfeMoEpjJ04ViUWdDBPUeoIOZUVaCD7
NFc4mN81S2ACAbwC6EPoci6en6WVyjjitBeLxpqyfQ0qaB8l0M8islveFM01uBnTVueWmBNRFuRq
FmRY0g6xQIed5qnO8XQUS1puRhp4Kd1B6qmjvtPxGsorXd5L20yAznWty60J28VDTyVqWv4x8Xrn
qwOkc3P7060F6rmbTKBWSSCDbbRsLPIzvwuP7UY4CA8NxwjvqzHx2HZZGNUF/DFxiw3SMoioVJA7
gywfj5dsLbnDd1vmzMAkDxgz41ALhZhISqrFodkFZUyAWhUU7J1xW2/eQ7d4Mw/yc/g47WMUCZLf
ycRJ7dZqWBc/gHEWBK1NbQ74AYYPzH39VhX3y1hr8aFOdg76quGDkI+5uUcTV1FrCplwrkbD9UjT
d/D+XQRmQ9bZ3EG+almEQ7ydHjRP2hveiAlX8TPb9hTQJ7enIxD6EmZdI1fHwFvojUeTvurbfwZA
X/4WdkCnyupOnCb8lhnC6L32QAqOiNZ3VYe9F7VFckpDKQQEKcwnT+qomiOxbqweZQmkMF5Gu/sQ
OUwQoipKNpij2swn0ePtnbXCL3j2/xpmPnUuYLS4GWEYc6HzVsRbVwRKGAK3yxkflVxI8rLvbznK
fFYBvOdJncFeK8l0QOei9qksgZnZdG6fCssfumGIHXw3hAmMXQa+mThZumQ1/p5Eu6VXjT61Slwl
/Lht73pgZwmSvyvJtlwB9YpjcH831s9g11T0D24Q7NrZQtJri7SjBu+c4Hm4pCRnF0lRgIo00OBh
F2/y0q4J+j5upmLmgZbZl84zt5YfnvvHpFOGCilatV0iBXxgoj3Wv4P2xFnDtYz63AZzN6pjlXWq
BBuY+7S6P/5zuhd+xlS7V/5DW/TiazF3Y9MqDWklLF7bWWBczaT7tOdE4DUJAhMRzB2YaqQN/v+K
uVCNs+RdbmceID0tIiLZNi7Q8Bv5B3m8vYjf1ZzryAe9GiYLQIXAQkXVKk1aTYdr5pO20/fKDxPV
44aeetRiQB3nltYPnJxWitKuuBFt6f0/lJuwtn9/APMVhypOojzCV5Sg4FbdgZ4/VLyRR1e3liGi
2wwIswK4pfK9+mfhD5lDXZhRCwTtlwip+oya3EHDJaSvVpLoKKViXgRUC0zIh+aYip0BRzQPfTEr
/gwhzHcfnQQ7dVJv2Ab27U+3njWdGWRWrouN2A9NGFSRYNBpoD/eZdo8TZtiM3Cee+thcmaL3QEV
Snm1D1uFI/qOBl6FhIrWSMm2RceeahRy2if/9FE+Bk6L5lVyp0AghfMrVj4idF7ADoA+ACQXv6tt
Zx8xSWo/rWQQq2loXlO0Xe1eHXnSR8sdxnxGzGsZQBEBq4KrjvmMRE/mNjYJWkRVbQuaVydvgOTO
PQZUumPIUz1fc8lYtBxhU1w6xZfHcpUSba5DANG0VJyftLZ6mfBJeQ3blYc00INoJaB5CVYMlokA
xOPVjAcN7s/A9kc7bTI70GgjvsrtW5s6xngHtd+ZRyO6cgecW2Uv1WyGrlLTKWg0Fp9lqv6Qa9kx
mvzt9jZYsQKo1N8VZHKSDrxfRZECoDhE4Hsm8q7VCN5i2ua2mZWwAEsuKtYL6zRamEwqUsW+FOd9
iCVEJdOteh0SmAk0RPK8OFa1aTz6pKqeo5TL9rFycQM4hyQPqA1AN1iu+rYP/c6ALjTocLaB4XTm
qUZ6Gx+q5CeEgJLk4bafK0+XC3PMNUQCuK8TmKsn7HLRSYTSiasa9UVbQpjeNrYS/RjuBOmBhsgE
4og5VQJill22tC/natuDuzCF9PVtCysZ5IUFxh09TdUybEe4U0LlOk8gv/hIskPRjPZtQ2vrdu4K
s5HDAXdCEsOQJj40A8aogtKZq71UZKDc+w9l7guvmJgvtXoaCxHt124WqmMWJqPTCVXwUM7mg5i3
Mse3lS2GDbYgvUHls9ygl4fUlHWknFSY682HPNvW0Se3QbC2fKgs4wgkOHWBur000VfJmE3yjEZ2
cYpUOnSbIYEg+lOfcxKetTwLtOV/LTFrN/rQ45xLWJo838u+Zrfd/57RlNEd9ZE8BafSIwGqfrej
Y+30ODfKrCDYdKCtmcCoEW8yHE/iSe9t0tlT+Bj2nOfh2qb6awsFxsulNDoQKYQFbLXjUzTsDF6f
fO3Bj3N9SXEAghWhsXxpIMj12ZcSnOvzsTAs0ckOgzcuHPt4LeHiH/CAMW08YHg8YWtheG5XvrQ7
BeGIgjDsRsEimvQj9lNbFDgdlnUj/3tVsg+zoUjNMhtwVeK56SUlkvC02CkGT55pLSDAErvAwwEO
v9Kj8k1IrQUEvujiV5FuhuxxLhLa1yD0xr38+3b0rcb8uTXmFJQhxdMmEaxhqEP7acRjstVMSK0A
KevPYEZRFGdEdJ5aKVAtMKEWdzoklreYFWocKAFH1pj2zTaMM80e6tZw2qT8vP0T1zqlAMtDnxyT
HqD8YGUFokLJp0ybEFSJ7PTtjw6P7y6U7Tg23aH6kHWQtIEvECpaliT2h1aZCB0qVLy699k4pWG9
FSSyQ9foqIrg9zB56l2ra3j+A5noG+sCpP0mfqB2GN0YVErBJsULjbSWvyFP2TbfhdjYHiaabq/M
2nY+t8vko0Ooy5UfoydQJD9acsh4RZ21SDz/+4v9s6S6IDFJCMFxIWNXKcAMtr2th7s4Pvk9NTNO
13Rte51bW/7/zFpe9lDDxawQJn9/TvVSN39Veexea3f+uQ0m2rXOmIeqxIoJqRsnzwrqN4ktT4+3
v8taxwjDBmD2wngZeJTYlzMEvLIxS+HKLL+CNNGqq20ttbRARVH1tGZHACeoeEWPNd/OjTJfqzGV
yvBVROHQv6TJs5ritXzQeK+S1SMeRzt06qA8vkztXX4mAixLNEHTzaptbLzZPjZepDv4Wk558B0D
Nb+Bkkde23ItODCtraMhhrG5qyHZSO/6TDawokOZOFGFDlzTv865xumprEX8uRlmJxuZ4YtJhfgI
W28ubOxp2s+YdAcfuSgmlCicC3k9Us78YrawUGvNIH4H5NRaI9jrCQbF8Ji4y5TYHgpRB6NLeIQ2
ETWrnpN58NaUCRg5hEy9ImJNffEh6t6TzqtHjoztWu52vp5MsAiyXsxigmCJxvSxN6BNZIC6Vq+f
67B3gCTifL612ql5bo/Z3wAItIafwp7yZJNd6upvimn7T407W9MW/UW3mezbe31ZJKYmYOoK2Mkw
h4hZUhbAhsaYGjU+LGqp8GeKh995Sjgm1r4TYPLLhB+e6VcstUqUknYwAYci2WlI7lP9WRR5J9ba
hzq3sWyMs8NXQZLd9Dls6LI17jHv+yhYkaNth5jOD92230GZyBvfpU8ec9GqcwZwI2DcB9iKbVj0
RhoYSYb8Q50b1++TiBZNSTPf5xQ6rpmLUFjGSA7eWiomHDCgeunhpOrtpI0D+AieNK9wpA/h6GNH
W8F9GKFCZks2gOqeuDU6Ok+UvAEGvDM+xI/w1XAjzhddGX5YfgzkNwEsAJM3W0lqIz3QIKLWAr6g
ugVeGyBSge6m7kr3GCiNaQD6pOZO+SNtg5TmXuxpL7yj7nrhL3/CEthnXxxTXVMNansweMQ7U3Zk
oOt4T5vrGwkmMEiIWTiwdoJ04NJE1hCpEovFy/Kzq79M0tMIlaz+6/YWvI7dSzNM7Cbot4diBTMp
xD/63+Kw9YtDIY90Enl8KSv9tcUWXjgolqEqzw75JXMyzqEPW8EYe2n3ORNt38q/UJ+3tKGkEmSY
AW4Hw3zyp9UiW5/6g6lCW6IGyjw2XCE9jUHyfNv/lUvk8kcxpx6BNrnfi1Vr4e0C6ZHGEYDynrZT
ZCva21xtDPFe4QmiLOFxee7BprHQOoD96HpiT6zNqVBklJkyQ3xIMu0pjXVOent9GV+aYNxSwkQY
p6puLfn/kfZdS7Li2rZfRAQg7CsufWV590LUckJY4c3Xn8GKc09nqrhJ9N792BUrB3JTU9OMkRO/
it1e2ciJJ3G6G6V9BOre29O4eCAuRiTs1rq1GymqAQelNKdH916U1uCmL1dgFnfrBYywW3uDQ/gu
xMQZibKldVDESJ2QuXkPDSy7/2BIYMKAlVHR7CRWLtG+i+IO8iqugkSiXoILv/HRrH4bZHH72RC8
AlM2CC5lUZvGyKu0GTKMqFL+RKgiQqQOjjULXchUOVnsRoajqtvboEvbz0a1IzpSEfGH6si1aTGn
wSgtHYvFMzTcVuQu7asVZ2LJel1CqNcQUgmilJJhWBKLXQl9TFCpQGic8JfbQ1naEJc4ggvIygSz
yoGTmwnc2jMe1hNK7qPCb6SV/bAGJdj8Ui2UpNYAlai5F1kOr1SUcrtVc0zZz9ujUtdWaD5uF/dL
lSfGmMkNpm/bggpRdaxTs9N821XP6Nl0wRsLtmHFnzZ76xw9vsTuC/V07/ZHLFmQy6kVLAjKLfpW
buad2eZ+lvv9VAQ96hF05SBRCBD/ug23ZEEu4QQLUoJjYywswKHJ6VlSJ4T00E1ZcsQrbgMtbs25
vANViTgEInmVgugGkdq2cbUymAgUxE4W/ZrWdsvi7F2gCJbKtlmaoeG0cVm26a1uK4HciYWHoc58
bt3TNrg9qIUyM7S1XOAJkdC8LLkJfvYGTaiO9cekTvZOPPmBvOmZQzuHU1d6RQnEVr0rgwb9YfTp
9gcsLh8hCLuhkQIVU8KO7YguDdGI8UoxNHcoc5nmGmuSEIvH4gJE2JJ0NCLp76SGKNWT1TfWrl0w
C6U4c3vQ3Nc6c0YrYqH0lIAVZAgxj7l0Lov7nH5UdGMOP5n2q+rORrw3+IlKm0R+/g/m7wJ3HvrF
iQ/BFpFE84mvJ+opkFvVTXhE2eNtlHkXiI7H5eiEVZKqLuumEChlfqcVv7XxqCKwhsQe5TlEQlK/
MP41z8n1fApLNhS8tBGdwr6o93b8AdVDWn/oa3f1wpmeK35BhYHybHjMwjXQIQowNSpQeCi5sUmC
FKmixDp3Clu5BRZCOIC4gBIWikIkuDdzPIWglGc/KZ0zbdlp2kgn7b6qnGwHwo+D/aGsFOUsmBNk
wRAIRUAMSRaxR4nXUksgmt64DT9Z4eAYEHqBMqymFAio+22xEnpYOM1XcMIgG9KnUEAAHFePmfSo
xFtFWtmK32VowfdxOSRhLw4G761SBkalP0L+T6rAN3RqU6/LIdTHfKX702hBZR1k66HqDnp+X7Mz
dBJaGLZoZXaXnpT4FgtTq6FnwRSTwUotQ92+TzBej96Rc4uVLb4095Edu2OzjR7bIJOccDvTIRvO
Pnqp1yQuFpyLqw8QjkkeSsjkJ/iAIQzCIeCRF9kfnX3HI9O9bQJWxypctFUps5TpgCLUK+OtrKPL
VPsVBb+T4884iN8KxWM7CiLU/Ng67JlvQPl8+xPWBivcjZZVDGYJkVfIQXq95mlgDKsyn9FPEr/+
d0jCrZiaxdjk0OVywfrThYcy3Y/pYz0+hWzt4phPhGBZLxdQrE7VwIikxRWQKvVYaZ9NsuJQL1Ql
oWlQQzEZ2B6smWfi+oKoNQ7pEC1t3HE46+EZPS5DGpQkmPLDOHgYHKERxCbX5Hz+so4JA0NTOQ4F
AekaiqGFx0JE65qDdb1x7YZ4FezbAPrzeBM3tqP2fmqBeyhxqW1sM36g3UmKDtCIHvWDQe56/d3o
H1CF5qgjpP/oJgm9uOh8kE338iGZgr7wzAkvH+JAjSS2wkMbjg6zBr+D9nmTS24NGfaIo+/qS203
aWa4ZjY6PDmM1dls5GCIXBsPJgr++TULuLBHVSj6KGALgivwTbgQARmUdk46/ABYQFTIFvYpSVxb
9ku98m5v0gXbfgUlGNui16YmVWcodmSGV0dgtIOWLTj0Qc3NVyz7Ihi6FZFfwX/fiN/p1LdpRgCW
gjJ7yKZAlgynUd6l/li0dzFvgtuDW7iZZ6D/wxMMW1uPoB5TgJdIrzKaWIj6TGsjmFr/Ns7auASr
poBrhtfGPC49hPZiFljqz0LfkCnacNPaWdNaBcwCIJlpkebar1mhQnA5JDWyQtWwWlepfJnyHZs+
x+Yk5eWZKf6/bylHEEJFRx0CsIiVi9d/lpughaN266p66I78ZUR6OTKCPl/ZHQv3/hWOsBW5QiKt
BoOim9vnITmlyjPrVkzygqG8ghCufTIRmyHZ1rpNqEF5t3eNNZ3HxUGAYRQBRpgrVAFcW0p1IgbN
I0yWFrVvDRTLOx495vGKz7A4jguUeX9cOOydYkkGk4ECbj2HoPK1KLa3t/TaOASLH0uRraLyqHXL
7DcvoXyLWBfCpP8ViNhJrekFoTggqACApFaj73pLg+VdyU6vzJXI2WNlqOvTCoxEbvVz1Kke+ve8
2+NYCi6jxfD/Vv0vC8XFelRVUjY6OGbQUj+dmHGEpp/bF+CsG4nHWX7MGiQDoh6PcRk8dqZfQnB3
iBQv6nJH7+VN2D81yVqeYF4i4fK8+ijBSOQoGWpsCbObtS9W8VSOd5QeQF/d0ZOS+F27UmS4YGyv
4OZ1uJiDOJS7PFbnPcn6TcdsR2JvqboJk5XM69p6Cme47Wyr5vZ8hpP4vq3KQ5Y/317ONQTh2ihK
aluDDIReew/zjdooK/t+KfB6NVeClTBYOqEJBnOV6vKzFccQz556sCzb4/3QSb6dWMHACqepH22a
/LfggvGI6ISWgT7EgZCfs7ByIhzy9pxN97WxH2IbbCyHXFJXUBc3I6JeuPqRc0BL2/XuqCvLoJoU
QYIKFivMfabFKPVxzQHUkV/Go9z8vr2GS7vxr5I94syof9KEGbYGreaDDbzW7v5kVfE8IBbWKrkn
k9UJVRcO2iWWMKF9A86DMmFowT2iCLuiqJfjX+YpfHpRH6ufxUox20LREjqZoSCs/+/QBNNshVoK
QXLAdT/lO/ZqPiV34+/ShqoDeNuJ7+m7V/1htTFhrjAUrckFqshDzE0VOvYpUPE69fs/KJ3XT9oO
rB6Rw9fYwVYWT5TysxReyPkALCQ6vRyU51PuJvGjtUZauHTJXY5pXtgLkxXpMRplYuBkxN4ZqXaI
ekgQjWsBojUYwRC3SlSRrJlhdNm1+n2M6Npa1H6B/OBqV+iC+R2t0RzbGUQC8Z21qd7j5/yoePmh
eNeeYsNhK2Z48c67nDzhRIPNRu6SeZHq/JV+QfH3swHvmOSzTeeibFT6zQ/qM4of7Yf09fbZXptP
wT7DbqYVq4BMyM/eelVJ7ZTyy22M1eEJBqQbE0WS571hnAjKAT8VpzmwvZ57bY8hFe/TfrhPPJ07
6sZae26vGBRdMCi4tY1oKIGNvDgqppSzhkS8Y6DRnvofMsoKzBUfaaH8xgCruqrPFLh/yamuT0I4
ZszmjYJeW87wtj9n6T6J/ZR4aP/3WPw0lqc83Lbtphw9qbyLk83KdM8v+WvzMn8AirhRLY7EtPii
gaIstdNcQ8taXzlJhypMrruj7GBtwZEVowE4Mvwp9DPuryCb82zeghZOTmFRi6FgAPScxgElf02V
gUFom/Q7lpwk+5wVx6p8L8imMl9tiD2pzJEKn8i/FeXLwBtFd+QhebBn3hYq+6TxWX+yynA7dYlr
8mdESVTpPSsqz+axU4PqsKk+h0h2m+ZMQWus8S1RIyQod52GhkCEL+pjPSVI1HxaoCeVGs0dxkBR
tzFoTLOdXu4LKffLfpdLmzDeGfnkNCjwtDbGuKm6p2Q4heSs0xySvNTL8l8UwlQZaBzhVWSoi5vu
0/icq56hBig45KAByM9xtovHQG7gr+avGaq/w21sbi37teAPpEFEADLR40MKLRsl8axqa5ZPVhNk
CXF4d9SNfUwfjOIogcDKfLOR8J+OSXUoCJRgkp1ZPGbJJq+/wv4ZeZPcfjK7bWE45rhJyDnH+ZE7
EESxnzX01ppzPwUQ8/EZKNmzd7n+KEzmIiXiwClKjFNkuZryksdPUvFFxtqz0ZwOh6UxKKYLBG+l
tq8lz2Y/1UJ3Nfohj3dZfJY4iHWRSFE71OlbAbafGxcvYQm+4mBq/jRQarCPcnhGGKurX6zkR19B
iKk8dhAwaCAxDMJNe3CTLqCaX8v1TmrLY0PHja6eU9I7cmFtrOQd1UJBxvzMXss7LWTXwHWGqk10
r8lIC4nEIplOw0qP2rkYx1V25q4KGtCmMCc91mjDdeR7cjJfKh877AndeeOK47YEjx5SCPvYCkq4
UfB1bRrKVC/aSgV8fEw91e1dSM2eK/AeOm9PxpF6+f4nEkdvtb/WGrDQn4gQ/QWycDCNYjTMCpfa
3/Kg0Ff3pTO90dLJ4Lq6j6ZvniD5eBy30c70uBdvpMGRPejdrhiIBftw9RnzdXTpJXR10VBoZ7rq
TEUC6NAzNjDGPXgYXnIHN5xnHhPn3f51G/i7F3Q9fOGa63hijbKJfNlAvSj75Kpfc+60ZG188/cL
9u9qfMJNJydZX5o68leZk91pLjlEQYJxll63gf7hod627lpIaSGRdT024YbLIjDLNxbmNHstnWiX
B6UGQgfEH72v5nSXbnS3X3Gb10YpeM0pqUBTPm9j094TfRMOd0Ta3l6wpVv0YibRWijsFNBLG0kF
jNigP2R9O8n5jse1U/dfyDh5djp8Nb3qgNQ8caAp4Y4KZB9Y95Akay/Mv0x7//9FRdLu+lNsO1W5
Pafk4Qw+2BE0wvJd7CV3ofcj2Qze9IhbDVJsuVMHltNBd7Nxe2+vx87T7Tn5tomhjwShO3Alz0TG
hlh03kvRmMpqCDdqhOAkmg1LGNfaPK2W7n9bXwD9pd1F4T5MuCgqaqdTyg3oeCDwBjo+I3e45BM1
uD2a7yssoAhnUu3IlA41UCrmWGjsgX/mFPEm34ZPxY64+eAUSF6t0fuujU04oTm6Ekxaxr0rFQ9N
/Mz1oFfc2yObf+JqvwgDEw4kIpZSLbcYmBTL8i5NyuxNlYgR+0MxFiezjdM/UhsPK3HMpd0BfnRQ
zUDsG3Ubwi5NYpTJdFPaIx24kUF2J6Projqo5P324L4/mf+O7h8c4aE3aSp0MVDj7drw6zxlCIwN
3asfku3So/WUP/KDfkp2uluvVUJ+f5bNyOB6Qq0lmVm8haWj5mT3NktAUrzDqduZsvOGzgSfbOpd
7MNLW+PUXQUUFrKlZcuqFoDGCZrfiAxvbFd/MD97EEBHe+tuNRzxLTAgjFAwrJI+5r0ZAbDUwVxT
uB3YXJwKnlqQu6sytt8T99dofyNrF5dxm6dFN8pAGzzlbG26n1BBrcGw6c7vs2ljnGs4RlBB/8Ju
Grdr99biQcRbAEIUkKWXxVT9qBRFrk5Zj8IqlLR2236OYunGmsu1eCwI+J/ROAe9EDGJYDSWyW1M
K5ytFvquMvRcpWO55z/Ce9OHeNl0l93ToFkTPF/eO6DtQOpidvXESwM9Vi01LOAisfRTe0BhfRB6
6Q/1Gf2Ebnluf6wcy/nYfTM6F3jCsdQlNW2iqABRrIpKlqZxUH/qsk3tyV4Pwhy8/lZm9nv9wbx9
LhAFZ9Zsw9TIJIzQ+qTQd0KcOsgDqQOvHdSnIChwHkG2JO1i0Cz9gYTFJ99LxzWq/dlt/TZqtImC
D9PGTIs1gFXKa6sgszFKj5ryx1oTMVke5AWAYAJQWdZntIEtbwYDVd6FAxVYN5atx7xFeWrLbdS7
IJVfpU48aghBR044IMndR1vKY4jw6Y5qhFAKKc8973eJRRylr54svUOoT2JrD4zvbv68JhefKxiQ
LgFltazOt5uxMz5nEd7CCKInvn3k4NG0fmbB1HvxnuwHVzG8wR29p39dAXP9CbbguBFJG6pUx4yB
yraUP6X2wWKQeHqD0NrKDlxc/JlncI5y4DEn3Adxp5csrmG/JuS68onfDYO8WTlWi+YDbUeKBY2M
mSLk2vcbchPP09kig6dJB1HdXXsX6AcCOpmPxqHP+h4aBKiRDKrgNvAarvBei8MqIawBrs3Uncan
I7LULi1GP1qj2lqexX9GONvpi1ugi0d9aiiQLPuNsVeN+bdHMp8Q8YiiygUlLygegNMq+CVmzSPa
0xJbkuqbGkGP8B7qhn2+gcbwXbZW7rE0mks0wQxmBp+iOgXaaL+1NJgFi28PZw1A2BCGyfRBmQEM
60lTfkE69PbvLzmPf9nL8fpBoY4pnGBFHQkxuqp3O/NHrUNxeVOzAN0sNl3xUhf97wskSzioxQDu
XzMBEiNyB+28CBHnJD5l9BcNk4CqBMWlaePlnf3Wsxx0RXnzKnfoZtCt4i5M65Ud/71iF4YDDC5Q
pJm1PlHWfb0RR6qVpMvxPckfUJHYXoOiohp8qHcoUkJApJFXXrFLRwyMkOgnBOU3KmgE86ExollR
WfcuDUE0YR45ydBd4xe1d3tFvzk6s9qaMr+kTKg6QWfnelxdFoP+puRQHoa8zuQl5QNu49sQ3wNL
MwY0WA0dwq8y6p2uMcymlHgn11Cr/xzOMW6pTRcEpdNtUfNsu2i98kELPIJBPfPWyvCXsQ0L7GiQ
71VB932NbRnVoDCrSd1kG7fO8JSDqzeCFHyNIKQrIfZh/54MdzrRYJic+rDqpS/O7z/4Io0SEguc
aAPwEVt5QHN5hX5Gy5vcYtP7u8ntI09xn1bm+9spnef7AlNYUzZ0cYsKG4jeg8d3x5xkD53iwvmR
uOVPFLNB/MIHm+YbP63drt9Pyfz6gdCnhXeQCTlrYddytWgRn6WIKrE3M3Rltiu77QAVRIs6hXTf
tYkHTuvckFEGvrk96m8HRoAWfCHeDErDCKBVc9gNit8rhj90j9Mqr/V80q+uDAFI2FENU5UwnwAE
YahfVTC9Z3ttR07oftMhvsPgd60Y3e/sGteI4h6Km1qLUxmI4LfUPovt4MXn8UQfu23qZCc4S3Da
8wc5YC/wbM09X5nZ7xkyAV/YT3kMjUFmAD/aSWf7ib6mu/IVMaaj9TxSH3qXEKp1y2f1bpJWTMf3
03O1n0zhwlTSph8aJUrgRKWOkbxFOQ8aaWV884LdWFBTMO1VyPq47jG8CTyleYsonsofaxsRnkZ+
pSCFyOZIVr8mCPI9ViFM63yZX/g2A8aVoL8fy7rpjnK8RYjJZb9H20HicRY3GvbqwQpsjzzfPimL
kzoXE4IOzZYhoHeNy/s6kScNkxqmUFGKN1XxGuorc7p4GuFX4eJCt4Qtml21pJ3UzRilbeD1rNu/
k0k5N9LIt9APWLmcFwf0D5h4PjqbJCClAVhEfusgZEfhCV2rIPheyTOv1gWIcAjMCDWTBhpeXU06
hprXGcfY7PwcShWVuq/RJcd/Iv13e6VWZlHc/lE82aMSAhN+du5VaXzSOzDnJHYh+Wjt7f61L3A9
RGFjZHKYD2aBQmuZPEThfYmamjUPeG2phD0f2XE0mZRhqawfluYQ5EVNumIvlw8WhNLBdaeoIA2d
P+LiYOmoT9d6HePQ7ZOkgJ7uVGhOg9ufbMN0p7NnU6IuRdCBBqV+1lIPVRNqs5bbnzfEN7Ny8RXz
4l58BVS2+Gj2+Iqh2snEUSFHoFa+mXxFwxnUt06P7FIEFfc1d2tx01zgmte4EQqwFF4Dd4yfVMNV
k+3EmWewFSuyeCAAAzIxdZZoFENk9dTGeh4CR9IgZqphHIpRbcOw8CDaPjjRmLmlrHhSTfZRtRJO
nreJOLdgsgPZHDTMCeRMrsdYkpjBcS6wjeiI9E7pJ+laBHCepm8Qc/88RJahPiXqa5UMRD2KiuEl
pbXXTPDAysicDOQT0ro7unbHf2+8gHmBxOb/wkFk73pEAxqZi1FF8X8KxQzzNx8UjyI3Xj9yCNBV
eeVFRZDl/Q4O47+3MZfAwlSiurgeVQrgPIaWFzF2lFWBqYaPHV2V9Jyv629zipaAuTwQjDqie5i2
9QA5I2BZdUYdpFggAD85uZ56o4GXGx/8+f9XNblLlHSLzedN1grJyPJEX3yD4CeWbd/kaY9vkMw4
fK5MqT9kRi558VTgnSlzxeslOm3oYI17ztTqnA3VprGsfq0SZ3kydGgqKcQAZZJgpZQozaBngg+R
jdgNG69rUYzxU2qCREcBAkJjENbCJKHcZFizkEsmAjk0UABa6PQDW+71ZlNH2856o8QcsE8rQX3G
Lxv6uLp7e2ct2XrE+0AcY0E+DvGCa5RYGohU8Gr2M/R9axTbqEUQffxxG+V7pAAnx5BB5DWzmJiy
aAvMlDPFiuFGqR1M7BBar7kJuUi94Ujgt6n6EhISxE0WuqHV/xh48V7X5kOphbarZOQlbDSyYp0W
TSOa/NBACdYhlDgJJrhLJVxMFShREzRihyR8ZCai3lPpSn0DXWT2oLWZrw+ZT9dUtBd99ZnQTAMZ
kQJ8cWmR4++IlAKa31fGsGGV9iMdEydrHiel8RQa/bYSPAvtlw497x3/aGLcQn2l7mo9gaOmOob9
cXuF5hMlnnqsCyrOIHkAV1CwMKNZl2UzwlizId4n3UNGxk2qEydEar7IuyBM1phpl/b3JaLwbOCd
nY4jKBldHk+lQ+Cu1XL6wfTG1aVixX4u7fJLLGGXK1IzDWoPrATetN0zx+SvvF9xaZYuo0uQ+T68
8CUqHbQnig2QEfYxjkuH0Y1k70M85Neo7JdeQ5dQwgYq0qaNioiDa7dRUfHp26ljss8woZ6Kdx6U
v8GkvWKTlyE11A2A3R3sJPPfL0YX95wlnYHRyWEJpNitEnU32kgMGfZdaNSOnp0TaVqpa/3bdPJt
X0KMEbLcs+8uhqXSsDWQl4J90jbsTXNHB8/YY3EiTuoeJH90w519HDw0qnjZiXuTEz5DelbbDXv2
HL6Xv7SVNV7yaUx0cOqqoaJwXhc2Ekii9TFSYJQRLwJBqnXH6KrPtrhZwXtoqyBxgP8kGKYizyYd
ylUwyQ/aoxIUe+p3NjItaqBvaJB4vHcgsnv7+C/t3XlRQeAPclCQwVyvbsEROyjqBg6GYY78Phu7
PvMSWE3dYynv3Zg2+mNdF+Ya6efSYKEhrgMVfPPgQL4GrniGux6ly242nhMSNDnUfNa8xCVLYyEU
a4GaHSWtYr+s3Ax9zvQ+cdv2S5ruaPTC7BfDCm5P4eJIIHyAJVMQExYt6GQOY4rrFAfEYk9t273G
VeRY/eTfhlkM31m4R2fFWhUcjoKlbuwwpPKAlqbUPumRbySHPkf16KZq72XdLxSf4KFkHJXu+Tbw
4vgucAV7HQ1KG/XRNNtQxGeTeEfKxyJb06pYuocuRydsxJiyiWY9ZjEyNe5WxPw9g25tpuWuynMz
YLxVvDLPV8gplnF1vJRAP4g7WTBvep+XpG4wuollqCewDp1peOMEcjtIj+WKFBjGn9vzuWRKYEH+
H6ImPCbCJmMdyWWYkoKC4ebObtfy64suziWEsFXwwtNKgwLCQuqPtzhZfkTvaf/GDTQzb1XIq0Fh
8vawlu4JFGMokCGeecbFiQx1rtdTrGObdIVv6R99XoCQs/dI19wxEGM2WnaU+3H3X6GKk6nhfk+6
DqjWcJ74OW7v1ei1ku5rbYsKjVJb2S1LZ+FikGJCxiZ2m0gEcH38VKSHiGhgUl6xJ0s78hJDOG8F
6JANqgJDS5BWg5izFjmqlEI1wBsbf/pP4nOXcMLBGzMrGUsZcGb0lebg6Br8ql1Zpe8lLZoK5hLc
49j2M62OAEIS2pQ1HAm3HdOUoY6+ox+Q0zV+simxA7tQ8qehsJI7cGNXoBqtqHTOctlAOiSh/TEq
0/TQoFtuTWBtYTlxnSP/D2ZsXUZi5PoSsnKb8Qbv61kkIYRaFLSarG5Nz3PpNII9QJPxpIb7gE7x
a5QKRMYF6RAo7PtSP0pWqd7TTD+kA6j4keDbjJ3ae/DhTkgNjU4UF5N7+5AsDRNUgGgTQnbUQPmb
8AEmMulZisdsaD1Z2n1hbZXVoqWFXWtcYggmh3R8ym3EzN0GbG9JMvlaUzj9JHtmWPkNk45qYzpR
hw4oBYq6xHaTrHPkXHGg7LAd89QbiIo6+k8TMcHbo1/wAq6+TDhPlgkp9noOnFbUt8lr3+IM7ela
hmvBqmNzW4aGnnNI6IgBN6NLa4QR8KpUqz9J9RxVL7dHsfT7BLSZM0UgfADR8hgF3vCGid+HFijo
VnMXF/5thMV9Cj4DdIzh8/VvLhmdyrDRKR4XhXGwm+1Q+1bhpuaHhjYZ8G4PPUIuK4n0pfgA4k3/
YM7b6uJ1UUW6oXQ2xEPIk6046OZwFEf7QLXkHUhk49f6aHvaSux36TSAfgASfyC/wGzOf7+ATA10
AWrF/FyTjqmxkfBoW9XXXbgMjUuMeU9eYFSKHILIax5W6SkyYkTelJ1C9iJDi1112jUX9Hs9Juwr
8h+oFlTgGH7jhoJYlanUA54nrdt58svAnM5BGsS1IDPGjtZZRgZfOjTgIF4ralmczVlsF8TA8wtR
8OPreqSzcATiB8pei/Z8+LRWexxnMyy8BVG4/g+GsEmgVKi1OcXDSN6YDttSX/0Ij21gbyLHeARV
2kqEaHlIBiw24lZzVcn14mWlxqJowpAsBbfCzz47jc0KBKpxlsaE9zSUh/BywJm+BmmgZzMmTIrd
VGLli4z76QeE/bpXzcr4tuWh+pnWub0LWSzdmXnc7ONMyfwYSjLbsJCjHY2r5kMbQvmrjItwKyt0
CmJJR18OHnRkU3Q0DAaqtnvZmDrIH5r59JGMaGMz6JBiewyazB2ptEC5NcbtqWEp9khtcJfVrXqq
R1M6VyUKEh3ZGqdNqZT0S42V9GRkLX8IeT0ctZg196lUtYhKRdxGJUNmDwFrQdBFZfWHNSVt7KOX
MFQdFdfsc9syhluhY3e6WYHTl+ksnlxOUAUCVgaztpypGOvXxki0DSauf8SVQneKXio+OsyiyWlb
S9tGHHxySE2V1ZERMn8Z2u86y9Y9tWzzHCxCUYz+tqIPSkOvAjnvbXScoxx7i1RBvzPCjFFXniLy
QtPJ2vcGRDfROpgT5qOje+ToeJO1o8rRfUd7e4gdXss1ZKsxiUGfoRVTrybpY1BQv7rtWuh3tGja
sYPY6Ngmm2zjPWsi1BzIsvQc44r7nEIrPNe813xJiUgLqSmNpA5rzFHzSEq1zkcdtfJGJsiiD3Qw
DmnWKl9orVV/awWT73szjdFUpjC8KUM1Sz0pL9K3LDHQtk/tIv2Vh/qwj4mUvcZK1+2KXAGdUj9m
J/zzFr16Vu42qUlOoTQqSMCSaGcNanxSmV56VTFBWrREWujNLlXjoc+pHTt2WxFIE2tW2gdhRmm6
aXmk7gqwFT+gV6AM0Gdio7uGkHEv9Xn/aXaR7JtShaSSJRV00yuajFIapqf3oCev79KwjNE1a89u
jj3QJ5pk+WORT0bhxTziu7Yoyw+qGRGS7ErVf2ldLFVOqoyTvlejtHmPE1MKYrSW7MNWJs95y0m4
0/qEbdtEnR6UnuRohBx1Vwol80E3y3CHLlodqXsNOXy/bMtQcYwcyRNXi5Ox26R1PTykvBshwJja
4bHXpWxrhFK7DRmXQCQ+lMWPHIU6zwTzEjllVElPVNHr3MvNLn0uYm14UmmjfNrcjl2a2qDKjnmc
P+ekK7/0FJFHR81RQu5ESVS+FX1qP4Q2aI+cnBOyaSUtO1j9gAKNthuCtKj7Z7Uc1cqhUlX8Gbp+
8BVUPDyrBoP2dmohqexkajFwHy3C0RNJwviYMT2CLDDer8/qqEpBEbYkcuRCTsF+Gw79K6kouLzT
rLKdvDeMQw/+sDtKGhzgQtYHnCJwbkUZ7w59n8gfIKSGTmRSavh03Qozb+wK8y6rEPhyFOyyXRky
CabDqJJxw6DztNcqKbkf46mFvIIWlbsSjVdBrjeIq+sTBN3qRh+OEnyvX6jD7V84uFl2mZXaKGhD
sgB9p5Gf07GMPF4V1Re1wugO1rD1pCobf5iZCnZWjUh4QuZDhHYljvK0aRzpgXUMrzt7NMINiqqz
pwHmOpDjWp27HjS6K2xeBhaxkpPGi/hRCsdoa0REx3FIOA6SETU+JfmAhtqpC4rJSD7QMSo52hi1
fjYm5raXzQ4Ui1TvvKoaIYEnKWpdBiYoGANtNEErqZW9z+Jc84su0fsNN4zKdq1M06HgQZTadvqC
lY2noqY0QtyiQvmKzqHM4XQayf3WZA1xTWomvqEkKdhHCEKpeT1IE0yYXo3uVGsTB9tYnfyJjBxq
pUNRNq9lYYf+SCr+YWphs+2iNAlGLa0/CJWabQkqa7eS2savzIqDYgeTHuXS9KYprfyn1xLLMc2k
eECZmHmkDZpkTcuadgo24kubSahIu+1SLrrec2BMxv2Nd5boHOhyHY41btLM9ssSLdepM5aeBVa3
2zhLN7YOJXc8s1BsDSN2fZn2aoy3ZQLPlYR7VfoNpQ8rXQmDr0HM/vmFRyfrIzq/BkC01pPdMaet
PHlcyTquYcx/v8AokqoDZws8U6v4UyZ+UpwH/nh7ppZX5J+Z+uaYWi0uIwyDw1SU+ptVfIaoXa3W
wrtLz5XLFRFWnilqRA0dOHm718lL3P37QIxx+fuCSwhFvt4ONUzV/5D2Xcty48qyX8QIepCvNG2X
99ILQ0sa0YEO9Pz6m9S5M2KjeYiQzsPEnthropMACoVCoSqzyvwqom5tvCnW2/ZciZaDiwOTVNU6
WmIMTX1K2ndmP6fB4zaEYJp+XckWK24HOTEVBghV/4hoBav6UzY3XAwgt2oQ5Dfwb/ybwii36SiD
FsfNlFM8QNggduRAdIlbi8+XINxidBrtidwAxHzMvlV34d10kFzTa3d9h8668pt82J611VvjEpBb
mZSiZHUm+0FnloKz7WE6PHRnlF49aPtX25NvRJectWAd7J1z5yx0akAQe7kxZUtSK7uBHxsz1Hv0
D5b02Bq3oXWP6uTtoV13DM83ucW9gMtWaDodWJ/iXmA4KGHdsY/meN/7oeWa++TB9AhUFZz+ozmZ
jr0vf+YujohXXXEOPRIr/va3rFVjXHwLN+wolsZUs4LE7bSnKd7JKAdRyBfVfp977jB0CWLE407v
dtu4a5sCJco2Kt/xOnR1mQXXfFQoc8WgVO+rIXMoY4JZXr2eLxA4Zx62pRrac7mg3Y5fS+UHeMAc
Ww4cU8OLV/wdhKIPeiPSbV/Nr0B/C3IfqIgwFP7Jq05qrVaSX0urgnvTMZB4OEAuB2Io9/Hn9hwK
wbg9WdUkaQcJYKmF3Fp8NLpdi81vGbs4Ogzxe6D/SKqfAtDZOPmL+nKE3L4sWILkfwZQSAJpB/Yj
OyGt7OrfZQ8dzPv8VQA3j+EaDpcNA3zNeOfjDhldrqowkObikkd2o3n0+Bm74W3jkMyJXfUh2NVH
PEJYd+G96LVqzYBQl/UfMje7NpuiMJhNlNFdeaQ/wxv5O3tLhIxAvwQ/t4bIzWhup3HAIgCB1ReU
X2+7aR87oPN3dMf8kd0aT9Enrnt3aGE279irJdgnq1kKVPCA5Qy0wyjm47IUNS51ql5iQW+Lp+be
etBLkFpVCLNc9Gy7ydfiYTzjUm172fvfrO0CmfODhh0VdjSbUvNhGc49wmJlb3oacYrvVuSMO+bE
Xn2OP5N9l4OPRYC+asgLdM7zxZIm5QicE7dCJ7wTHu4V4tC33kMj6j7eifpQ1o4XFFhApxYx7Fxn
cXm8xHVE0eqJRS6Cuzh2enPXlPu+vg1ET0trEc0SiPN73chGu5sLfCX20rIPLTy2ssBk1pz3EmL+
hEVEk1Qw13h2rRM5DhkKFxTtL0IaPLPjPUnTbMjJc1uisJG1U+c6Rbs/9yOalHzbEKSI5yiY33WL
xwy+QF6ps1pWOjwZSJN101v01MSppxSxqyUiAei1tV+GFtySVLiGRnk0hxbyXkfrL7Mc3Xyc0n1h
ewKjnp95rkZlgOALZRdQ6OB11hOaGWaXASp4TO6J4uP86U5QJ1F97UfwtA22ZmkzT/H/x+IDW1Up
gyoHGbrbKZ6l3036ruv/JnYmGrL4eECY+YkuLY0NpkqVAMV00EMwbNB0ipQyVq3gNwDPtUjzpjCt
aH7S6V7zfmdG5yLYm5ogmF2dKZQwo5VQV/APt2GIHOdV3c5PBWTfhzupSh00YW+vxtpIQMiC7lZU
OYDInXMwRTlZ6KRF6UgU5U6GWiJzdCg0/BJ/G2etRsVcAnHWLEsJ07NmBqqb8gYJ4fSUIyHpk6au
HwhD1xnrINjSmWg2lJXaMydjR81Yc1s9FsVbazsLj3G49aACFWJz3NlFG20qJhWXBJLuZBWNWNFT
KJ8bdN4NiqBabc3pLaG4wyov1QrBAqDmpp1Ye+wjUSnTOoKJYnoEOqbChzoapRlJ5meWpt6XxZ3W
CTbTqoXggfrf3+cDmhySMWzA71f5j6RNvDBHptMmvhaXAje01jD3i9UCBIcyilT4ji4YIko2wNXs
Wp3poXEH0ai0M8LMKZFvBi0zaq2Jo4axH6bFDZqS7kbk7ae6RVYbDBHon9cm2Yl7+9Aqd21gI2kt
mIvZcfB+cqbd+PcDOSNuuqKd2nkuWundMh8i85RFfgQqruZUgSZQVGC5OvULOM4B4L0AwU6M160U
9R513IBhcnTV4hAiubu9PddczXJg85cszubcTgyJjhhYgo4F7bWR7mRZ4AFW7dSCBhTCcTyv8nba
S/ksD4V6wkS9iVIFb+7C4qb1+foNwZnqaBY6HjAwX+C4rtwoc9u7fBf6oPP2zPv2KHn5z/ilfRbS
gYqGxp033UQicBgCFx1s8V3zoEoOHl6cH/KN6kloFC5B8rW9Xqse7Pdk8nwYcU7tAtWZqPiLZZfW
LzXZ5fSD1jdSJuouW31BNhdYnLcM+qBJI9BngiFputHOmof8+p3tln58rKHiCro0UPwZCP+fJsFb
qGBebc55BrbJ+kqFyURxeSiS+MbU6V+cscvBcedfranjkASYSNts94XW4+UhdyihAuMXrRfnOKou
ZboC+g3os0iobXFI3jlV6undc59Qb9s21vfyf7uAJ1obS1kdOxOzpja6ZxavmZk6piWYt19V1teu
8DcK5zHQeavXMt573PTNvtEfB8/eBWin7r8052BHT93T6IjMYd37/oacJ3nhpAJZiYldY61CCBOh
v4bVt2N/W5lIvJleruxtbbc9k+uAqKpHYARedN5lKa0ZDwZtcWP56KEenN6kD9MJBEjv2zDrsZEN
IV8DxLr2VUtemYxpr+vAIdB4yU7BcE/RPaYq72Z/aFGmoTu64qJSzkF9kcCRrBrLXL6Ph1fNuuq5
zIcpxeMkoKP6lLeRK+OVN0r2ggGumv8ChTOWLiGpEc0otY8aq2fDmXbxqXzPSz80XXYej9Vz8irN
6vai+7pofJzNdHo+SuZ86tjWPiF7ltVoGf0bN7UYHXfsVHk8GZMBjCELUS0P598KtvSqI1wgcAdM
2JdlLElAwDI6gQQON1HT1zXJE7LLaEBCOQqU0FHzP0/kYnNlga1OeTOgksbt9/ET9YwdeMwO5tuu
QEanuzU/4l2EQ83a1TevIOI6CC4ia92/Fx/A2chgxBaqW/EBg3cbePb3+MyOUB0zj8md5kgeCCNP
hb9tl6v7ezFmzjgKA/wjRYYugNxKXhLEQE6W9fUN5MOhJaWNeJak4xPKFL6hG+G4DS0cLmc0mhoP
jVkBG6zJHZqpPfseHGf7+DF/N25J5Ep73XYUP94RgS2tehtIhyNHMisvQSL9cqWrtK8Ta17p2Agf
MwuMPPZLX1d4si5vupqAI1N+ZMPn1Lyhh9XXJZE20ryQ/MlBVHR4KGDYQskpd+T2UtarTMHIs0RJ
k51MRvmgd5Lxw6YluCmsQnndnus1HwDDNlH/Bo0ytB5fDniIe6WJOgwYNKtKCp72/H4Cudw2yJqL
W4Jw5gvsIS51gETa95igbuNAERO17KVu37aRVudvMRzOaoehGsOuxU26HCCS16OiA8VSoIF3tebL
NpJo4jgbRThkUtRb4GppfwtD8IU8E6HE9Rw9XlkDqIzQ8wjhOmTvLhdHRyFFLc3bviLedKODYji7
kf4xTv1Le4722+OZf+say8L7IKoOEPVxWKpaVaCGRUdHHnwjIMAiqGkrUeUEUXL7mybtqvBzG3B9
Av8D5HsQLNqikxFk8bi0ab45oNzTBC87Cqu2Yda3tPYbhwvRofKgKmM145xY577Uiaf+AMNnh5rO
sHGUxPtjJjmcFqhm/ncmdfVy1crCUJiazzaY7szc13Uvp8+aLnBVa8feEoXzFEauFllbAUVjHxnS
+aUgmSv6/fnvizOPxOY0hJmM5MzgJk3o9IkovFq1uDmsQ+UtyJ34RGGX1BSCjQoCH/LMmtFNhjcm
6yiJQjXXMR7xXBoLbGHVD6GxDQ3coOsFP9jlmMKmIKh+AKKt3MSgdc6TXR6CxbpVkEHYbdvd6vwt
sDgrUC0qGQbD/EVg2pHwxK8JXN3qc/7c6v7vaDgLyK0x19kAhAqtV8mpZM9F+MRAzFjtW5S5IYuQ
nJRw16MwT0EDUy4KSuYRXHkMvCGqoNVXravIPOgzU4HsJNL9kQLZxYx046seSyibY4lVgEgvyPEE
PlRPlJjZPbiW0sKdKylvFbCZMAcVZ6Kdt+pS0JyOvmwZUgN8nEbUsK/qQMMXdc8JGOf7U2P728sq
gpgPoMW20DJ7rGKqIxRMyF3a5pCDSu5ylgksdXVvLEbCnWM4XDorngBTd7Q5GwSizIGknJJhlrk0
kpNlU2gYJ+FZrwpRvms1/EJJ3X/TyB1tPSuVETzCqfsECRfjXvWDLxBryA/yWXuERJSvPsF5HkQ3
2NXNuUDlDqC+aWOjK+chazOX9o6lz0W0LyDNKmqlX92av5F+pVoXa5gkdWeFDEgRpH6YDlU7EdW6
wEp4R0O0ghBWAIHquFOVOxXV0nomqK0TDYPzMPaglKj9xTJ1yhuBNMjwvG3qqwtiaZByBwkFOlvm
QS6mKU+SfDAqPOfFSM/LhpuBo43eSsEDWo+2kVYb3XA9wz0b/gxtzdxQUqokFLqxODKt0Qm0c9f9
pAG46e8kRt0Gkl3agWRfxuC2NB7QCCVAXxsoHjrmvgUkUEw+9Mn1NJriAu8Q/aO90/fF03QoUkc/
Nv4NGJVRUeTcMLeF0LagcHEdFyUCFsSDEHzPf19McGBKeSIFKGPDUfiNRWiaHb6iJeB+MF40EJBu
j3LNo4CJB4wVaLrWkaS/BCsK5DesuT1D1WV3mM5Z8jlolmMUbpSfu9SrRSJ2q4DQypsl3038Ngco
lQhRSqRHUUpTnMf6S20hDTrcRRaofYPwZcpGLwQvwvYo5x/lzyQEDdZMP45WJf6VmyBfQ3IF/fGp
jiae9Kh257ETBS6rICD+RJkVmjN1nmwO+ootHpWQa2MQPaoDsC5H8r4OTX97LKuFZKghsTEc9Acb
fBkJ69XUTKEm72YxvYVw8zQicc/qO800fTRj7aIqetCJ8jQmUJ6i37bR17wLqJss3IGhm4vnwEt7
Me0pNyt7vnuAdlsabrrixzbA6ixac4YB+x1tpBxAqurVIGsIH0gw7eea11KSdyFK9rZh1m6E1gKG
O7BljVqgYUCUpBKQb6hoI8t2bfKs/wXnlLnE4TazUih9Bw56xMuIYWPU36Uo6lTAziKqdVzdV4sB
cadzbAVmW06Yt0KVwXnzDcVFOn1u9PuWeHkRH2rrLypHEOLhGLBmJRS+rKPsW1tmFdxjmJ7G6UM2
Dwr7i7pksBCj2B20JQY0vS+NTdISZKol5EDtJIGsJigIcTaLnsDWLHoJwh0yZjolepQDJDOtB9ls
H+38advWRAja5TA0Lc+KMYP3qUDarEBtngqWYvUyi6oNyPHqSEOiqPYSIZXHOOwZdmVtvcsFSBDO
o/osta9J9AhV3uhWukUWfBLdodf20AKVv6lFiLWpMedv+nRCN/Rbw4hTWh5E3LbnbzZd3nsvcTgz
CJncDzkE6VylMvN9rI6P3fDOJvvBnL5nICqB+NDnNuKaE1oi8jaRp1qRFthMKdQtzTpztfYprfxt
ENH0cWaRqbUasgDD6uz9lEbOZDoVcbRIcGMXwczWuQgnClL32kAAU+LGSYfRyczPpj+UIhrv1SLZ
5aRxnlsfFUpUlCO4BnL64fhtCrBgt0H5xCCIG6YltNZVRHJ/UcyB5yaI6uA1CDxgfDm5nYRoVZqP
Q9rJpyYnd137sr1Qa9trftGybfwzuzvOiQdG0Q/omgQEqe6qOS1QTk4ctU6WaGgfr5AOOxEt93rj
Ywg/1PIvSOxQSwI5CbRYg3uH588zu1bJYhWHiIzX8r7YJ+hvkL8asWCfrVj9BQx3JuKFI9RTApim
QeteM9w3evWzyUXK4ivb+QKGm82mnaounkliaJ3c6iDKI+h2fRyIfcsKSHQgPbC9fCsnI8G9H/UT
oBS6rqJIoHlaJTWO+sSs3nS18KP2ZxSAVax/hkmhE+zThrr3NubqGBeY3Gks6VJvVI06uyyPTc8s
fXQcDTKkSSMollpdM9wTENeC9x18IJe7u6xZFsYzUD8W+9aKdt2UnaopFNxJRDDceLSBhaSXATM0
+8p8SOodjQ7bUzZ/KefliWxB2gMFp9jMfCVTE1RlnqLl0e16dKHEvs2QtUJrdeY0osfV1dGA/AFE
jQjO8MRxOWm2DGWHdoYaot5rzYM2QLVclC9ZBzEs/BpUUUDQewlSZxqaWw0LWSfwS4CbcQTVhBEK
Tv41O1NkVO8iFMe08ZwrYTioUthKqGhPlH0Q4WUj0UE8r4+e3UFElA5InMaFYKXWRqaAG8HCTQo+
ib/CJb2Ji3EZgnS/sWTXZlnlEbvrd7E2CYa3cnaBk/Y3EueRpomYaCfF8CJbB/WSfgMRjGOYRx5O
muO2+a0NSkWlFVoe8a5ydREGkWVA7RRJ4HIw/V4GV3hi+iOzBafxmpWrJu6hsHUTtzju0K9Ia9Mi
RgrITnMnHvc6ZtE6m8QZk932gNbmbonEnfuRlE2grsKAcmkH3kbHJJ+d7Xfa8zbMSnBLljDzvC7C
C0VS5RDDBYwx3ZPe3hdFKXDg6yMhuLZjK0FmiNtJNKMET6LIaGX5zxHcV/Y7af3e+BsDAFPvvyic
i4tTRauiOUvclg9FC21mfxj223O11o9GQFSKzA54m7D43GSVQ5el8kzrlaGVj/4ob+Kn8fQiufQ8
HIwdO8dHcsJ77j3I+e9QvXx+nKlGRN0ga5a+/AhuU8VZZrf9/BHNeDcYb1Ibu3ItWDIRBrdkbOgZ
TlxgWPpODz96BSzZooK+Nd+HB3mbgModLLB86mqgagouaZxJYL74LLPoptOyc6olO0qpa1SWYymQ
0tlewbVYYm6UmLNzYCDiIzEDTVl9E2JccVeCi+YuwbFRZYVTs9A1Sx/sHb0od7XmMZaQ3HJ1pUrD
UobHqDJyh4o4V+2z712pQJbZ2nUkEzh30Qi5ldMZKqMDE7M6FmXhNvrwLSil+ki7+qPo5C+yHRZ+
ENt3GeqRBZO79nSFDgEZ7JIzhwv+59KXJF2UVOWI2UUJ2U6L4yO4tV2ly/2ONAccNshGJh6IlZ66
TtuhftS3wm+yFD7QSOALrj0OqF8MyDlAyQeRFZ8v7Cl4HGLIp7m0tUExcIzLr4n1YZLdtjWtW/Bv
a+JcjoR+4oGWGO9ElGEvl8gXguKz8zIifRuK4ItcKLeRIXpRuR4cXmnQVTSXroHKhSfLCadMHUtp
PoL6M25r2pA6U+yy4Of24NbylMAxiWLOLUyoB7xcTR2sHwOYtuDsVPNWTk13pKYHAah9JSXnLP3S
WJB+B2mHEY6H0Gi/b8Ovbps5f4jENSjyNO0S3ey6joHiCXem4nuTZtgp8U4NO0QS39AIJ7Dc1Sld
gHFnrWbIcQCqbeTCwCZfmm/plB7tOtwZ0t9cZvBz/w2Lm1QDtBWJyTCsMQL7kGydSU4QjpNDOxT3
SSN7LGocaxL2oohGOP99cczn+CQQwwM3SsoDqITdxIAQH2goQEB9O4yji/r0hxDdg2oiH4K2ec5K
857EfeNIDd1XaesokE34iyX+7S54ljhQz1DWt/P2wYMBjXZ26Jm6B9o1Z/zcRlrdqAskbvQ9YWBV
jDB6ffiqa05GDxSPXygSCeZe0U5guquH5wKNc8HFCHowbR4XlNEcefwIkJ5WQpHNilA45xP1qSEZ
dLYkAw0gPmhSHATBgiVaPU0WQ5n/vjAbrTHaSJk9+tQ2H5rd3ESt6XXBG/oafd2M/Tj6lqM5Znu1
BCMzuesdNNjMAN2Sc85d9SCdDQ2GeF9KjSDGWYt8IVqHWxC47yH+w8EQWpeGDaFPNyQQr07MAziV
9n8zkt8Q6uX0obEnHkIJfqXuwlNCIlTzR2/BNAlgVjf3YiScryy0prCaESPRx/DI6vJW6Z6U3EKN
j1AGeP4p/paPaA0koeg0RFEZN2m63dSSFtkIPkGvPgzOZDxRsJ5rb0T/GKZdG9wbUHDXQXXR+rWo
Y3ftQRm1ur/RufmMEJbXOsNAVSTSCv3RjE6R5fblGXI1tP0EaRB2ARQCOxUlgr2/vZirTmQBzs1y
TfqqZXNCoIjBM524EwS749YLs9fcdnQRi89aOvZirNyZFIZRGWW40rrRdGd0fomaf6PbTzFD+Pak
SU9U9QaRDPCqIc210POG0K54OyWb9rJdALMMomPOOgiZ1X5uSfsWQ9yezdXzfaZlBgeVjtQsZ0jd
aGRjoCI1YEQdShIVX2r1PcVFZtI/EFv+cUAI5nxEM7ZMZDB68m+uYxHqhqQXuFdopHZYSn80ld25
amjGzqQar9tjW004I/xEByG4GCCoy5lKWNhWLRuAQ+GjDrHW8qapq8IzmnA4gtbW3Lem9r2Jq9oZ
rLbwtAGig2UwPUN2VSRvdj3PCIVnmn4EUXhr5p1pXzCtRUUhdXWr99WBgp8g9aJad6j2JRx0d3vk
1677Eo3boFOndknCgNZM4CdXVZ+Sh2r442TmDALWfZQEzFnh+SMWh5IapUNI7Bitq1n/vR/M4cEi
3WuRNIUg2bMyGhgLXupNDY0qBv9+aehSNCAMpq4tfa1BOtbGvimiCLg+YbW5jAJEyDJKGyw+zai0
Q0/Ra4Ztbn7S4DhRSOkcGQFNSXouivfh7Y8XaK77geYKMi7IOHIHutzISMOFI0RGR1+yDob1PP15
lZS2hODrsEq1N2RSAoJVtzT8UkEoPt/96ShUgqgElUU6ttiVXo+aNdqAgJ26CbVPeguti4rcUmGG
YsUH4+16nqq5fmiWt720tCYJO6hydHgGiJ+s/FvZPRaQOho7F5WXUe7XkjQ/+W2P7doHAxPJbfQr
aKCP5wsoJEuN4iIAZpK5Sv0cWwwCS8eiFzFxi3Dmvy92EVHbJAQhKOJH4jbt85jvyHTP9Pf/22hm
97RAKZMecocWRmOA4yey0HCvPOsyaltetnFWtipmDT53ZvyFWgjncas4ggRmM4+GPvfdYy7fVyJd
xRVPegHBHciRUU62PUMM5DMkR4V5YYGCpJ+T6B3vOjDF/pQhaoG+OBTg8gVkDYgipXFu3hjKx5DZ
T7LVCl6dVhEsXK2RKcfpxJfGaUoSBXGAJ7WWuU3yrmuCGsY124IUnQlFTSQp8HhyueptVI718Ov5
jLzW2k4LCicN7nO0c2+vugiHuwOpQ45y1x7JazPzQkqdkIDIFs+5umA8a/OFx2M83yLzCzJwLlhp
G9xGShO5ZWbfq8U/tFcF5+avzPFlXI2sABKTYDMAsxDqci5nzJRIKQ8dbnPlDXqijl/V0CFe5Qdf
6/3oZ47svN2qJ21n+Og4nZz3DN0O3Sn0kCtwkA1Bnfa3wA9RKQK9qv32HK/QHuHTsIizatn8wsId
twz9kfmY4zrWGqVTDy9yGzgRWKXQxuKw4ta2f+pm8tho7S5NHuWuPuD19KVVNU9WGAiWC7ivSnT5
XdmLyO1BXgZHDWhC+O3OWhrUYNjEFdGk52BqzyxW9lpl7EZsy3EScfqtwUGGFrsSDwywaG4KigJ6
AT2BnbF6Kr+MJAB3aDZZRHULSmvqJKOigyytrYxDLmXoWtX1jjjTQPpTCH1Z324najkgGilyqHta
M8ly0tWvAXLDD0bR6Ya3vWYr3hBHMKTSUaaJ9Dr/rAju2qnRpJ668XQY9Xc5uWGioqhVCLgPUwYZ
BgomuS0edarCJoJTvhue8Zg3pjeIp7dHsXb8ouXmNwa3vUcDRNvgVEf8xT6mrzpWF9W6xj9q/LXt
HmnIHKPNBJjrw9Lgem10+mi8sVdl0+oFElOuwY5h+DOGULb2bXtY1/dIGC2kQP+F4A7eQJGtDIsO
ms7A76VD+rM2vCS/m2xfrf8igF1CcYtkjyGN9BZQNkSpQ+XQx1/xyrc9nJW9cTEcbpHSduxrRQZG
FY9OTB2dvI1W5tjKWRN5yRV3fwHFhWMKqViglIDqi++KdKL1z3Jw+3C/PaBrs7PgiOegT8ELEbwL
BxPLUS21kIPEzZsOGFIDNS7II1hx/E8aoWSXRKWHgy/3ET6FXkV69nP7C66MEB+AH0CjKvjPcRzM
f18ETcU4qCVt8AFK1YUO/mM82Yz9ZyDVIgm9K1v8hYSXTFRG4SbOszDOOf4EVULMtfXgPadd59pg
J/cbJC4HA8XyqBB1mEFGgX+6shkOlrOZBE9TgaYAtkLJIVjfY+LpKXWiPHDCPybQ5LC41cwZQ2eN
hMmMa9DW5VjQ8vA3y/XfJF5deBge2BLguLF1BzJtp+/PTFTReGX6l6Pgr6JWK9tT0GDGQhC6MAnV
a6pTyOF9U3UCnzHPx0UkMiOhZANBiKLOJz5nfOqY0lbHaFJUiJN2wOMdjiv7bdJGt47Th4yVzlhX
gkoRESrnFGUzjoxAr2ERyamH+kJp3qBHxRkVd5hJjspd1GS77WVbNcLFQOe/L3aZHPVExrMoWPA7
1SsLBZyx7XOaV55sSOhOEcVRqyu4gONsPm7BZ23ZgKPGCKHPo9k9VvXoaqKDeRVHxdKh5wbdezo3
LNSR5co4IrA37eIcBcQ1usyXShCi5KIWm9UZXEBxQwLLit0ZXQM/VYNP4Js5HOJ0wBtL7jJTlPtd
x8KtGHU3CJT5q3irWn2Z5dgAhtZazlh8IxE9IcMUecixHZgubF6aY/qrfTBfw/8H8Jcm58I8DCK1
eSfDb6DF6CiX+smM63Mdyse8/Wii6h6dJA7elG6qTMY2ocdt41w9AuaHQnA6IjXEO+ZqoEVAkW+G
IkrpJRUkaKfPwAgEfnjVVhYo3AIWEFFomwQochR7Utsd5SjZtRDdpUYh2OCrpyr4PFAAhGYAcpXX
sMC0zsIMWFLjqx2FribKKamnhtA70B0rhOCH5ugivovVeQTnHR6ycZBfneVqa1YZ7Xv4lRESMGZf
OoqWeKbUCHKSq/7rNw5fSz9GUh9kUsfcIrVdqn2FHG2fQ7UYFCzoSDbYd8PW/W0TmRfnykAXkNyl
dLDU3JA0QFIsmB15OK+7zK2rr4mSO7IpWD8RGp/ZtUp0XluYSL131OA5lJ5M+zbSn5EGC0XXbdFk
cpfh3sxNPZeBZXaVP0keclPNhGDkLe/Qt6R4Ke6723MpQpwTAIvNnkLmBCV/QFRQx9dA5yKxQ79H
DjvEzsZj5CuNh3s06PzYhp1/dmsJubNWyZW4swrAhqhVySrqRWA23oa45jKbz3OEkmAu1lHJwRdS
qDmKuUk8IjqRbqLujVUfTX3WIBSlHqAgwvJDpu+miTpB8mjJ0JBCG6FxJu1Rg/BoGP/p9Yr7GG6e
GfRbupFiwJ35lLWjX6ZnZPQEIKuzuhgxN6tUQ3VcX2HEaXrS2OBXY+NtT+qq30SH/Px0BZ5SvouO
YKlo003wZZhCpftR68FMcWZVovfWVfe1AJo/ZGmXuhaUSQWgvmycooO4jvammALfdQ0CBSa0YKCj
E4oaMh9bMqqoFAXAcCRIYkiQbipafQdm4T9elksYzoNIJA61VMPagyuxw6uiDO2WuBFRwV0vzSUK
5zskEBs0XYPBWJPqZckbg75XFXz2xtc/NYEZB0l6NIoiSuDbVqyhNBJqIvbRG3MPKeQDswmkuPpm
35uqKBNy7Z4ANrcxw9gUWDbn6lUrnUq8RKFdGWYQjc9a4lrEi2Y91MTH3QO7VuA2rvfQJSK3WFmk
mWlIZZxn5nRHauY0dvi4PYOrZjdXX/xPSs3mbLsjAzo4RwxK0uhnnvf6e6qTYB+k0JDaRrqOHfGg
jcYbNFig8RXdiJe7iJbSNCijjqKntICG1qFrtDu9Vp3qC9Ks21DXLAvo+oaewVxeiqbKq57Hti7U
1MpMhI2jq3zs5OfBUR8Ltzyjdi51Kq//CN32UxH18v1K2V8eJZe43IIpuJpZo2kwlzgv1oneTA+1
P913u0cFMunEaZ183+L/JqFjOy+GP7jde72XfMszfEiSHpI3xTUd2bPd4qbwGr9/135sz4w6f8HW
F3I70yoKBqmy+Qvvo330Ur4TP3Itz/bxBefS75HMnk6Woz6B9izaa46Q8O06hLmcotnmF850kkEt
3Q74AKgzMvaumC9KctSzh1HDSSEw7pVw9xKMO4RiWQ0LaQKYSj1Fv9UMP4RcmIySX7YLymcW+FMp
cEmrZr4wPW5DjX2X5HEM05vf2rQWlQ0EwuiF0wUHIjoB1+ZSMxUZb27YvxB7vZxLtAwEXSERbKnC
GSTNQX+dM3agzws7r2VnUc37dTEqttUSjzPvPIYQegL2DTdPXxsUL8h3WfkVtz/XLm6lEZVIO6t1
axFL/JrfRS4QfR64OYAsnHMcQzlIUUoDWMxwD2VFKbYdGvoKpPlSVFHKr5aoTmXNJ+pzfQoyj3j9
5Z/n7RjMWSNUA9wm3fXsKynehkCwD6+LqDCVCww+XVUZaqk2TMLJxdjzlE9e237r0virDu1XNioP
SqmfS4N6stWjVyz00+kd7RsCl3xdIsN9BWdACY0jfAZG2velWxqfVZA/ZkOxU9A/GKtvUx/iKnMj
SfGedS2eUuifpq05fM6g0kIxMjvHLJjoqqlAiTbp75NyYyQPZBCQZa5Z0XLCOcdX5F1ZkRpDlZHt
ZCUkNIintT+0eodgO60PpPsb57NE5DxdYWgJqScgpuNLUu2HzA2LzMEbo9d0rzUJfYgYM/nPM62X
hsW5vAFcJ/o0ow7ktQCVoy6KuUQTyTk4K1OMui4BUOdT5IQg4ZHAgl7nMVpHCl/Tgrdcyp0pN562
j641Z7ecTs4NSHVQlhax4QY0CBUNz3oKWZ2GuGX0T5Ic4z/PyszziBwJQRUetGY4e5katLtSGaYZ
Zj/7pkMyxskhKvPHHJG/dsBvGM5I1CroFDLvgGZKDkE93uqN7stqJbhdrAXky9FwVmHETSjXGmDk
+inv50NJ2+WlS1Bwu71K/4tL+T0gzjy0KhiTUAISi0p3oI1vxO/m5KlkDyUraCvMV3jDnSJPM0TV
jKvn09zGa4FNVgGrMOfOrKFWikkPa7enRv9PlurDfmamOOYlgahVmwXdk1Tq9TuUcyuvY21x0o2y
91mSidSY1qIAXVHRU6ro4NyQZ2NeRDkaNduYsKh2s073ouSlBLkDbgm67pNY8FTw6y2AD+mWWPOG
XWAFg9HFaY1RE9Z6oJkEJsCm5LVCuwizv2Ta6GGY58ZI95VqfiHQG5VR49kN/Y3c/ZSsbAfzP1L5
u61ELtqj99og7ZM4eKpYAnUKKK7bokZR0fxwu0uKyhRF3/hmSf5nyI8925XSuUASVxbdBURI3Aaz
IZ2XRBmQLDt0C+Ln5Ushf4RV5Bfgxdk2/lXXuFh1bpeFSGDpECZGHp7uGgbuEBdNxGBmLp3MiF2p
fVfit23E1Qh3ufjcdkP0IpHJxHYzyD4xjlLroxtfSkw3YFCteLRH5JdaRwA6r86WxXGu2IbqbtsQ
zKlWPpIW1mScaf1OJ8WvQYqYs8Zp55Th42g5zD5BkE+AvxqggVLXwOMw+sv43ulKGwNSN3HtGsoN
Djy3N1sHSkVTcodtXrKvVlij5/1JGVyzf+ntkymj2VWkJKuuW9bvr+CmXk/HtuxVfAW5vze//D/O
vmw5bpxp9okYAe7ALcletcuSJfsGIVsj7gtIgNvT/0nHOTPdbEYz/M3YczMRXcRWKFRVZgK8s6uD
5IDGZuJZvkT05nUBOZT+78qLvC+UC8k2DbRttmHB+OP6jCzejScTMlsQXYxtDY/T+L0G0n2j+4kk
BvTuiiFQRBxsqwl6Za/1SC6+Ja0TqzMnl4UhixodVuvA9YptFHn//GT3scc/Izwj0fyPCYB2iAdY
J1BcB23frz241zbCzPXFRp6WGZRK/LT2ADz2uygoqzXVHnOKQi+3+78LzWaIyhIJ8CSzYQVMZPlG
7Q0I3jmHX9Cp/2V75ufgh5vqjWseDeJDcWw30kNDxA/z+bfux9vygE6JIA3WD+HKos/zUaqRJm2n
z6pUin76KAIaEaF6s+dppPtlWPevWkv1Zx2MBp3vdpE8NioGmjfJY/WPpScW9En5wH6BEia5aRud
3RGZU+mFBbOGp7Hn8kfZpuJWbxsOjJprN8/o01bbIUqAKjG6lAUlw/NWxr0GzciqYgpfIXi4gaK2
OIaJLfdgLjVvSsife0Ro+lNPlPMNKYgYGVvXtfY8quhb3nT8mNbhEHrosFUBzhXS3mY33hcuy3aJ
1rNdUzTlpuFogEOJid/lQOsFyDCjzyyv5WtWDt2ROwwvUYN3X4PVVUdWNcVjCSjuBxTu6F2uxkpB
sZsaQL9GOUpDsnLFWwMAxiYTzN4W6Dv1IPxjIc3bmD9imarHEts7DyAQX6EWPRbBKPPoRUtaxwO4
lT7KrB1ANmTVqvGccdT3sqI20HtycH4TzN9NJMJCIkuoSOh3rCKmJ1jU79F5yA8QvnHBXptAw0cx
Vn+nYzu8gH5PPNK+jx4aAkow9OzqB4EE6CbrWvIVCwPNz2VNfrTSYIe2iPCLnNb5thpcAYHuQZeH
GgWpY5ha5InwLjQDVKjoa0taeReJwakCIUjxyUfI1/PIUXwCXpl7neYVGhzDrLaOCo10jmdEkhVb
pLMs5dWc2zkKTqnqPZSEjMGjiQFuvL4JnyxuQFa9rDJ+3zDHeMRjPTI9R9D8p1uHvAHTZAjOlsat
NTTfCZftiVVYj4Sn8hjlpnbHHJlJvyLgfK8dPnw5jWP55ZgUcnfdSf5JoV87x7PXpjUiW5gSHBjj
Ln5GPPgzCR7TIw9+g0RiZzyUhzh4627cw7CNPAjJrlifvMQ167OQJ4+akrWTt6S7XwqJtX30DZwm
41PhGT/GDd0kTwB+urfuA793J9+5hvRfDE4YcMRQX0Yhdl6CGjKcaitMMXpZWp4cxJ1jjXTDVfeR
J/R3Wqtbt8Ci2eVwuD705bh8ooWmE7kU6LvPI9RYmG5e9WCKz/Rmy02wO5aUfaSRsLa12eJ2cDQE
nhpSsyQTsafpSCaVZbGSbJju44sFOPmK2X3tyrqkBLUvH3Wpe671O0s7jPkOIurB9fEuBgYnhma3
cYv2VQ0FtsZXQiHlq9LWqxJ+axPth4qp165yyC1GgWgPhqo9GEjRCTp7+GhZyuzeAlWl7G5M3DoD
DWr3mw7XLEM8b4K2v0vWGPSXRgl6gokzByEvnsnni2rJwVDZRI9J6l+Fi7vefnNq26PqzV7rplke
H7JxjmFSMGbOH+NhBDHvpsaMOuQl7IG2v7EBmNZUQNGw5lrbWASxviY2vRRcgMlcB8zfRKfEvGDR
sjisWlk0cEYFmlyTm0jGmwpP9Ou7ZdEMILAQpfiDBpr5hVANuWg5guly3Ncp8xztzpBf121Mj5z5
1rdPbMweQXj/Qu3RgI3QrcRWr2V7EGnIN9etLB2wUyuzY86HwVRCh5W2AwA0FV4HyElnBHUfrjy0
ljeEicQMyuYo/83RZ7FTVImmwZTd1ZuxQ6iNO4SK0RdNeQBpmOMVyLVFNQ2sylxz5UsrBhwf2q0n
Ijl9Dg7CCzlEL7YEMSyaIQAFjYnjmWG7vz6bS/4aJ/rfIc7c1aizVIkOj8lUu8VhC0Dn+g70wmui
ZT91jkOeWV4l16p0yzNrOVPRDHhF7P/zY22neDEA5oqost5z00v1XQviZsMfDd8Ze0/o0LJeY2Rf
mlD00EBwFLQlqNfNHKalBg0YEgyVmc829ks+QPd85RJatIGmNQdgQvw7V3/pczGyssK4Mie8EcbO
aKt9Vf1zfc0Wbzpoe/5rZXbQEknrTHawEgN3qg8RrrH0WUBYq7GoDyG21s/rGvJrXdDV9gurC+1/
uHtOP2CahtNkUAXwaZkjypDp8O70SMGN8W/NrPYEIqe1XHsELx75k/HONqmd623Xcoy3iHay/R73
bzL+3qqVo7DQPoPkJbD1QEQzlKDc2abkeZTrpULsMqr0cyT0E+wrG9tNPbMJb1vrdysgvg0+Jk+Z
8dEyco/maexBxbbzmBMlXtV/VlS/iyFlbcm1uGLpHXbycXT2PCxcR8Yhx5R3oyfim5HuFKSr7MZP
CARQ1rhLlvcx0KOALrgUiMjzBTaA/efhNBXQqPCqQg9qrTxYRbGSMF70PhOC9P+ZmW3k3tI7qFTB
TNK+yepBjUkwWFuaUVAagaMBmeM1EvW1gc127iB1LqIWFkk++pKGmUfReFzKXqxE4muGZns2jJzK
0ptpBt3X1L7voVJSgYL0uidYnD80WE4t/ej/nRM7W25axZNoN/R38fhJ37rkPhySoOEfQCrigvIa
PMWum1w8i2D4pzqg0sg5zwKyrFLK4UYJ32NvqaCQa4eU192g9O11O4vzh45YGzR/0E6aU4alCPxG
EPvi7kXn9GgdIuT9wJ64uW5lMbw8sTJbpZxOJFojJlDY1W0B/NE2lNoPV9LRMwz1VIZgFrxu8ZI5
C7WY03t9ZrKXLO2cssULTfstlSfc2wgFNMqFr+koOZkeYmqnDkiyMaKfoehB8O+uNHgureHpJ8xu
wt6MsiyJ8AmuyAMS2dvUeh6s/rFWT9cHezG96GMC1AS3ITi6IIs7LfLpPTG2HAyKwO4NoAbzeEoC
tOccaVze9pr8LGL11xHbH4PYNFMHMHA9s90JvI7bh3RiDdFqeOGGBJ2pbqG0GrjjENSCgUkrh9Z4
t4N6yBp0cPrxs/h3Mg6gokWB40ED8sw4xCYBJhrBc9G3LKg7stcI27oEmjm2vdWU+TrGHfgvIJxj
vLRVuFJ6nnzlhXW0KE5fAEr+OZijAERghM4h4Nfhry5Cc02z1qF4sW0wPrQrAKXn4n0ED3C+mlkb
9sJsOZgC+caKDkK/6YuNKt6v75nL2HBmZpZAgVSthoooppF8r4xN+Gr+Ij+GAMRkVugNu+vGLrzM
zNbsnuuLSJd2CFute8ADwovFA6NrJ376kfnK4OGF1w/a39CVOzsFTT3GY92AhLWw+y0QN5WHnLbu
u1IfdvAGqVfYXRpkZYrG+ET29xB0QCIUV+OxydVTK8dh7YumKZx9EdID0HxFN6PtXEhDjEmHF7AC
2nIQ6QbUa6jU6h5X7Y0rUNMx6r3LqnvghnaDze8iN3yKxN82ME0Tb4MOEhgB/HcOWzVj3lmQ+gBz
hPEFzlAvp/ecaI+KdWAl7VfurMuA+Y81BHUTpw+eHLNlNtsGBNYTn0+l47UBNcFbxk30pIlS/Ghj
J9mCUeBBhqN7b5jkLqGaGyRjunJA/6zzbNanpxYe4Dr8E9QYzs8Pt2nUtzwCmUnldHhItrlJkJXK
rReNJUaAVHCNlr0+LaIbqDXgkMVJiuQdWsfHg+sm9Utvpmr0pOZaH7RF0jXVzBE3iJWnRyKGIkL/
Dn7Ja6TTvJQs1oOKV0ibNoUcNuHo5K+GI4FylaX+QqSlfYmiETuWaMZ3m3Oxz+SQB0lkjbdRbOVg
G+UcrRfIsj8qpPn/+n2Lci/K1tNMgHIFKaXz2SCxS9pBj3H0jDEApAKNXT/5uCYYd3nAz63MIkzO
ityuMliJzZso+abQlZAO/nUncukXYQP3HBSAKBiA5jCsqs5LPjLYEOjeGCEiC4ofMM9HoDO7bujy
Oj03NL0RTq7TlBWSo8EfF4wB7TDtdyjumLkZa0+s9fdcBJZTygE0OKZr6EjkzkH3GlcZai5wWaCb
s4uHNg6k+60t73FU0jJw85V3wMXjBudzimJB8QIuDLQJzwbWo0XOaIsM/eIQbTXcx8L+LUHbmuq1
p6i57dekaxY9Aoh+zAnlPzULzyyiuGJ1ysXzGcgERp8AkijUW+G+RO2HYk8xyOhw3zRrbQKXuxHj
xE7Bk2rqHJmTC3SZMdhuBtYylMn2vc4RoaQPTm2tTOfy6ChjSB2B8PkiU5tAFaDuJg6skneQsfnV
DCDrvxmZh7QmtTaGe2whFV2txeyXuwbDY0hjArUHqtT5c4Ra0uUOABO+I19H9a2vUJ27lZqXaq+k
3utr5CmXXUDYNmiCJcjYWtAvnLNNq1JVOYQ5QHglX/M26E2fpAGPNzL13OTdzIC12evOPa1218/h
Uqh1and2DhMjKrSOYpy0kbvY7ffdsKZQdXnUMTTAADCZQPJcMBbWspNGVmAFoQZfNQfR7QeRT1JE
aNJfeUQubcpTU7N4Ky1DpADAe+HTUAJi7+ypnXkkz7bXJ21tRDN/HyaQcK0jmOE6Uor9Y5++s7z0
+fAZrXZNLPkTyBMg18fgUFCLOvcnE5NlU3QSNy1k59gzS5jH7Keaf1OAOThrJJbG0n5w4EnwSgXD
lzN3JrrQkBoypwAP0jBS91j1zRixchtNPDX8O8TZNetOhR9D6ed0b4IGorqPACHRkx1tb4j1WWvC
y6tv2bgvnCAu8ue/n/rT75vtV0c0ZmqHCDzQDZ8Qrx22tftkNr9kvBLiXBY/cSLhTiF1jvoJXNzs
iWDWtNEjGzNR44Yq4l02gPHZExFAJemTcIYg0pHtlcUmK+HZs58Vyvbcz8Rv2zym/feC9p7T+8R5
Wk/mT/trHn2dftpsmysDgIR+mgSR3wwkx+RvUDhA2cpkL0m+dVC/SvelFmRhHhT/A1EaMs8wDwkG
JL3njzMhwMKEMnuGlkSCpgnI3KMBgKwc5CX3e2pkilNOw4OmYgU0WnG76D+k9Gy5c/OtGb109j7n
D8ZaEv8y7MFan4xpdoUKMdhhDAYB37GBUXI8y7zvIfzJ1p6dS44DBD9IzTqIrlCLOR8W0vbYciW8
rZm2EG091ONzhGeLpX9ka4iyBb+B6/KPNBEEMy4KPtAWRteKBVNx8s0JayjiooO7fAh1LzUB910J
5xbW68zabL26xAgzbeIcTJPDKErIdEcge7A8x/By66cJ4V+oNl/3BAu+/szkbM0SaDkXdguTRm1u
iFRBV96RtY2xsGBnRmbuZuyShNcTM2TY5Z7IjoiDMa0eRa/gWsexsbhiOE+oSYF7DE3U55sjLxIr
s4ZpDrNvcX/o4ntZmGijCexwYxUvcWL5EUCbxWfs3PJx75p10FkopJEJRALaehluaw7YjtpArBGd
xOgtareIKFLLK6OHjv39JYjK0H+fO5sa+EdVGDF+v0YbBkPLml7vXPGr0+jG/by+1JflDEjmnNqa
tt+JO6gpZP/GKUrh4ldpB432FoOfjUkvjQ5k2NTxtjJvmb4xykfpHPOh8IXxzOz3LI921doVdAlF
OfsalMbOv6YhGe8IwdcwTDPoi8M7G2D5lHhNe3CK0OPdu6r7nW0/FnnQ9f8DBSIm419+z3nBUUNO
oEF1bpqMx569GCMaqMpjH61cgIvn6z8zc8CNNnKNNTHMFM17XHdBWO0LUawc4iW/cZq9mfmNCkIE
0D9G9sakh3b4x2lfDBPUjkcR/irpNia7lY00OdjZzQlNNTwGwfNHEdrPIreWjVHf6TbeSnXsoxE3
i1/dcpPxY2+NQIO9mUipSIQ4K8P8syYXdiEEi4QjqsQoE59vGTfXhpqXDuDyXvNdfeQb85cZRJ8l
Wue8+FCnXviJ0uebvKM3w4rthXWE6g+0atANAlXhP3HOydlJaym4C2rWiVWN0iCXu7bfXJ/WhVVE
37QO1AdxoWZPZsezyt2qF7GG61PEqEQBILRDSxto6Tw7DuCLkjWK24X7+tTgn7zryZgco6j1qufY
NlbiZQlgUPFhVLeJuZIHX5q7k4H9eZye2GkJJGCtnOE9oYXoSkQyqQdw539YoFMjxmxvVMouCnhu
P4IEGeO+yd66eqVMsnCPQbQXtMMTJSx2wuxuSR1tzM0U+w98gbdNqXxTAKnQxZtyUk1sk5V5W7jK
zszN7oZYwxNCI9hzmfGZokEtNnQv0zaCHinmck2Lcc3abPvVtkJZtoA1wwnq5AOCLp5V7/s0sI2n
VH1d3+sL1zQyVxMjEthZcFHPU5+unTGBLrHUvwHp5a7dZi/lbjjWh2ZDD8zXXmPfeghvIYl2r/0E
Ce6m2iW3ARyO12zC4Pq3XG7P80+ZTTMh3CmUq0GlthF4bByl1aKNZ+WevzxrMAKuACQE0dp1gRGy
xxyVoB7jNUAZaalAABCcu8+udrg+mEsnAjsT0w4E5VBHn4c/yRiWpIphR9e/UneDNNYo3owi8Vrn
KXc7P7JXLrjLNvUpbXticTZ9eFcnOuewaD78jH3zvdl8Ay5upzYvv5k3vsfPv/NmE/toz4rROORZ
QXxbedmx/BZux425QWpvt1ZguTyn558028oZ6Up9yKfJ5huQnLTs2MgfzA6KNST0Qmnq1BIaiWZe
h5GqK6ZtPKLDCElezuOtK3l4B6ahZBuz3EbkVJefVuSEz5FOo52jWPpyfc0veQfOlgCKFudfQQY9
7DoHX9H5NV4NgNazjfyVEe9xCCrwDsQ4Njfa3l05OIvTbEE7hk5oDPCNnZvlNavNnCD7LMVdAyWQ
zHii7o/eDkS94gkXd/WJpel0ndwguZ2Qupjy3GkH+kXAt0C2QqBAUVr7qHtrrSdLrsDbFs/ricWZ
q6cWhyauCYumuyu7zWi4KEc88Op/qERhB/1X9ZjTMVt9VPTDVI8grh87gBYBQwTiR+QCavXFrWcS
v/TsHnI11/fM8tr9V2yZbVwekiR0iml8egAida/WHh22KdiGdCu550X3+t8A50VwPawhwlzCkmZt
0D7bjY/68H59MMvH8MTG7PLXNa0CICyC1sqk0l1uciSz5dhsGI8hnPHaJp42HNo11eSFkTlgZEEC
Hwku5LdmeySJ0H1J0xixfXLr6o+Z/Z7/fcSB7OGJiZlzjdG2mHQDclRp8SiNx7p9FSXwFg+GWnHj
CynLc0szn9kLdN2gRIiH6Hv6Yfl14WVe+x34kW14a957ovMtL/o4IuZ5aI5m4n19kZ/ZSv7jTwvr
eYA/JUtRAMQ9CdK2eWF8AIML7RWKwLoOEgvP2tEj+RCZl34vd9lNEfnjsf/qm62xEjwunIYzuzP/
IhSSlG4Lu5Q/ZuRbInxKfQsOPRn2f79Vz0zNNg24oalbOZhnmn1J7d35J+oAYxm8Rt3p4rue3IV8
DbO14MvOTM42UaZZVkETjA7ppE5/H8muZrfFWq1n+pVrazfbQO2QNuNAMTCmfw7th6kFnD2L6DmL
99xY8SmLI6JgKAXH9ZRDnT1AieqaqOuQabSQKGhRlUMbZJjdmmsdoIsn/MSOdX7vpF1rmKmEnXB8
MOyAVy/tWqwy/cR82rDh4UGmPLk9D9gKSaPS4JCzQA8dWF2/zLVM87IBSqDPTNAANX9WmhTZAXeE
rGaom6CEMb6Nq/yOiybAND5VptDYNW+yAu7P7jDoyUt9ltWzA3mo66dmab0nKvP/b2Dm3yOpG/1Y
5GDmzp8IiulG+uBmz9FaOLe03KdmZtuqTkSLmwrjiJrDWHx3hZfwlfO/5GlOTcx2VBQ2YdSnGAkt
v2vxD7A7Uw0JuCH1sjWG1sVVATsPpWjPMvR5yy5NrU5vCOprdoxO/spv8rWW1jULs8GkCFbKcqoq
S1wJyANV9koUtrggJ0OY/v9J3FfLCjk8hjYALXqNrRdz6P2kW1mRRRtQE5pUzZD0m5cGQz4WIu1R
gi/7B00LaHlr5l/Xt+9C+DpJbf9rYtreJ8PI6rBJrQomquFeUk+xwEI/V3UntL2qRAC46cp5WfLF
BkXHIWoX0BCZ36PobtBRlkfWMRq2wmkCo8STawg05xb+WawyaC5u6hNzs/FJm0VQmIc5Wt92+j52
v7tmMNR7MDxen8jltfpvXLPLs2upaOMRhlT/00l2ApT21sqWWxwLiliTNtlUKZ5dY1SwHEIzSMib
1UtXvcbRwQrRivctSVYirhVD7iwCF6pTeS7g+Mmwb/MXRK1Z5bfoy3L+FumF1h3jvxHNEXOhQdFY
iIY334netAy0n3W8YWuN54semkE3ARrsUK6Z7zgCNYsEusrY4iDyhVwWIFBEQSpyJUJc9DgnZmY7
TZdJokchzBjkSdPexRqOZeklMQnOYokpOlcQ2J8f1TJxkoJPjQJizDdCi25okgZmbOwBZ78h3X1f
FOglMQoBWp5mBSm6UBJBlsBGd7s7xcAQnjo3nhRm7FI5whXd6zf5DinfgGgeCregRvFAGpd4/YrJ
P/WHefhxanLyJCeuCZ5CgXEIJo1dcYifX4oDSCz0N+aLoPpC9mAX3etP+k/T14D48LTP6+d5adeA
2c1kNnTQ8Gc229LMmTkWOGw9fSiBqbSTfaeh5+tw3cyS20AfxhQ/IDMLNPD5ICPZmmNDcQJKfWfw
f9rhYQDW+bqNhRarCUT2rxF7dp6BHlNQ+YYRVflooQkA/ufuD8vdMdsH1+BYPCfgE8hWDvfSgTi1
Okv9hIOJou1ktSluYuCsKuvt+rgWl8jFQcDZBqpknp+oDeCGxwoHQoLkQ/kWEDg7EKEYwhdu6kjf
hjpBHly3uXRfmuic1NE5D+3CeeTSmyPIB4HP97m0isGDemECqq9KE74bS7qzOwOk/U0V32mSI7c3
5Pru+gcsbpj/Bm3N1hIF5Cal06BF+ZG7B0F/KLW9bmLZ05zYmK2cAIBNVCNs6M4BfCYekHloPnnM
5OOIFHHDg1IDI9fmutWlSwdAeEjn4U6YSuTnJyHLNGqqDEYthFKZuRE4dJxlnpZ9N4qVwGpx50wV
QmT4keUn0ySfuBaSm6plTKFkVscBiBVAgimFF2UG4sRVVpjFFTsxNn3MibGxLDLeC8jDkOpxsALZ
vaZ0ZcUW546Bn3GifUbpYuZFNMDBsyLrsGCigCq25rn0Aw9r9OBB4SyyV/zJ4hn4z9qc/UU4QqIH
BgMaYhCt0x9j/R6y8SkvyA0pKGIFoASstSbDyxsI1/dElwv9KPSu2fZsjGUCcD2iktIvhm1vPQDh
3IJdBTw/fguWBHUHX6boF61rD5KrgW6vvSgulnGyD+kKOpV3dYPN7HOtgHSVbNEWZxy7+LclnqJw
5c65bBI9s3GRsx9cm9tODRsNs54A6vJyZfk9+Z3Y0LFKjL0ZFz9lOPxIlOYZSj9U6Zr69EV4PvuC
2dEHuZR0MoovmJosGVobmua+iuSNI/vARnQ+xKsa8NNNenbPw6TugKgBU7sAeBDZhBTQrdLXKjT+
7zQA2N/VOBGlkKGTz5HdVk+CaHa+NewKvDLcdsPwVg+tdO9WZWtuVWaRY8Jot/bovrjB8GVTxIVk
ztTYOgd+OH1b9qVpFSCqs3faSLdV/NdR42TCAQgLYI2F7s/WydPBxZUPqGx4EAb1jbZZubIunN1k
ApQADrJFU/w7i2SIGgQbUYL2qzzfGyL0tP62jg1oM/w93QGuRR1qsWhLw+P3Yr7KJEuhXQym1ASy
cxChKtnRLp/CtatiaURI54DlAHETuhFmVwUwt1aDXgysS05udPKbCLFvegLBO1tbuZUWjySibQRQ
6G+e+izOvbcBpLgVuenUDXvPu9feHj0S7fUs9fPyQStfHXWj7GPevkbOynNv6SieWp7Fv21h1HFU
ZyVeYXeuuNOLg6Frvm3eu9GrPq7ciJcxInbJRN+A54UJ8ONckDmxojAfSAlKcDQQWKXxPLQvrK02
YVhuq0R60uzuCElvqUaPjc5/XL/8l8YKPhFmQDcRvcl/VuHkjgR5nq1EX5Q+6sbfBzvyjNLcsoT6
UU3esVlvZGitHIvlEVOcPsNBpwoEc89XVusHM+IhRtyn9ktvkKM26EGvS5TynPDW0TtvSNmRVKZv
88/c+h/AtXB7mGt0a6BM6c4vFJNHuttKnJayuaWVJ5sD7QDuBYgdiSTKNpTtGN9mJuQCoH0BLMva
kk+h4tzxogV86gLHq9iYv75rFvNGETiGLjnoOfjKbMBQta8IvsHR9tlwAK1Y3/l/v9JQZDEBQELL
NaK981mHUDyYJqcLBoC/5DaVdQ5JN1ndIbfxbVTxvZtw0D4zudIfs+QyGJAD0E1G/+WFmIRu1kUW
g+fJtwSyAAoSYs7wEPedR/RwpQJwEYwhOphIWNB6YENpdk6GwiurJm4JKG1r/2aN2gG+GMiy8Zis
Dy6K4Nfn8zJYn8yhIAVpPhhFvft8QiE5qlQ6oRMQ+nzrwWBHjdwvSbrRqQDi/bFlxG8V34b6mjrN
wpyeWZ4tpVY6ieg0WG74Y8cTXxY1ovVwC4jI2lk1LrcqTOHyssAeMInRng9SG8BUxnL4BzmaRytO
PNz8t5EWBmZVb9LcAiIh2pb0eXSim7Fzdg1ZIwtbHOzU2j0BNSa49vkXFCOo5qICgx21n9K+azRg
kuQzRC7+/nygc9xBhg/NOJBLm41U0Zw3OJMIc3V1rGm7gatG253+WyvkXsv7Ax4Tu5UttLhj0bqI
Ny1ggWSeWbIq1y2oBptpfLDLfWwf9XBXZ3uLQA9lH41B7r7Z2m3BtkbyquHZK7u97T6otRTXwi0A
YmAQ28MhT3DfWYitTNZH2oDvSCCflu4s88W172jN/TS6YZm9vT7sxRX9z9o8K9L2g4gTAf9flK0v
yZtooqDvgfdZc3lL02tQBHh/iLOQ0jrfOhxIuk6pERQoBLR+WuwnTD0XenUTmelzz+qn6+NaClnw
FAThBfJ1QL/P/XpDehJDpL5EL+AAedXKq5otSIw8q7orch86mjx+5sX3mMY+WjiuG7cWDuqp7ekg
n1zkadvppIZ+G5DAoT/y5FaP1lgLFx5iqB4AWO6ghmCh5fXcRNtUVUQ5BQkzOtFponybDIgC48P1
kSyQX4CYAJfzxF0ECcR5ddJWlt2CZgrurWblLg4jC2T8OTCfNGRBa/fZDmAwsMg5MI5mtmZAq2oU
DggMQ/tVw2VzaMt8WPGEC3tpYjLBX7Slw9vP3BC6qa18cPFYKtNGOT4eQfyWRimYOJmRIbZ3azO9
sTWerHGpTGdvFiyg4oAQDURexCHzmoATp44qkV6A+tbGqO87RwTG6KAxsfIz+pE3oPBfW4AFp39m
crbQsSpY1/Yw6dI+ENUrq4lP+nxjaekjwBEAPUACF5FN72UG2WWM+R03Vso6lygxXK/29EefZG/R
Wn6+2/IBQVqicJhqM/baDMkw6GgL+7M15Y1Fcp+nuPCsDxY7yB3VO0tBrE0v9nH+WFNnn9rS46B2
TZz4hlNnFxma11erCd6lU2dD8cQy8cRDimS2K9pGJeHAcOqKliKaO6r0PeEeKl28CV8TqzpY8bve
oPUd7M8G0JJJUoOUeQ3yvXQwcRwnMC0yNfb86sIBAER+ROATm5r0Y0vv97WdF77Z1CtPo2VLeGdS
9DvjDTjbGTraYTM1pQwSy9hTPdo3bbZxMnflYly6IVxAn6fGd3BLzT1AT0wNhLp55dMImcEGMqKf
cVlurTW2t0WPjQYiJD8BKwclymyTFUNsJzIRlV8Kzo1NFJN8a5NaInDT0CNGB/dNV7q+z4HEvG3c
Rr+lTq3fWEUF5UGQ763cIAvjxlNXB54A9Uz8MzmhEyeOt1hbJyOIurJ4eI8z1OS0+k5q5ECbNcDc
YvgKEBvue+T0JoqPc1ulVqHXiqMw0dReG9/y8lNpX4bcuNa7beyQzkRx+LpjvywsTem7E5PT8E+G
FyeqbN0UJiGFFdRvSIg8/wI3I962nroBFNR7PEb/gN/Dd4N8xZ0szOyZ6dnMDlFVNyxpKz8pfgiC
7vkM2jYPnSlXXgUL18SZnSnSOhkizzkpGwU7mpGBQkjzU9b7Wt8cICDumVq0MqVLgdvpjM4Ct84E
biLuMKOZfB/r3hurb138TLSg5OgcWgOmAdeAz59dRshRIMgBmB6qZvNbcEzyxC1MhG7IrLkKDIJ9
X+8agULaBp7BOdbSEOYmZC7bDrmsv5OqNh41mw3mUbo5ur27Su+3TmoCmKOQfwu31jgMT8ZQotXV
HE0ze4STFTt0UFvuPuZp/5HqfYke2CE0N9EYwtuHNExvGsFkFxh1ZIHYwmnLaNPbWn3MCCok8XQ6
zcLgmp8ron8ySZq90XTpEJCcaXHQRknh+k3P6b2ticT2dJ1Wj2ZokRdh6Nm7TXJKwLRFRzwewX5N
fCvWueFFpUwOKu9MPIcGlga6G9X4BqruW5ebNlSotPBDr+MqQDK9/mYKE63JKAF2G5VI8hO1Trg0
i8QOFNVykL9t7UgYx7Ar+9yT1VRhBv+4HYHaXcsPFdwLRE71zArQRUf2TBhoAJaZMkZgx3sUaJK+
EPDAZGiPXRoxSDyECf0sdYBRBuWyrzSs9ENushjka2QIWAaW7SM0S8DNIYcW81Zikr2wScAGJ1yl
QIwgHe4rYuX/iGpQdw54KhtfTxOutjFXEei368T+yhmXH3osB+pDN6P+jU7J4lsZlyP3bAG+X0k1
9pXZmN5nt3TD+1rvAR8Nh6w0vQ7EMZYcxaatAWjFnYarswP2vS240ftRJQ+5VMlx7LrigPypcSCy
px+ir8DJYhRRXm7rBjtMq3uzONr2YOZ3hV3SjQGdyjCoM1XcmGXL74hRafV+KHQ3hLIw0UC6jr0L
nWijfDfqgYNojKF/16+HUUCEz7VZ+VT1SXTj1INp+ajCidEreiFQ2W/LBgJ5aRRuk6hr7jV71L9Z
dR+DY1G0I9jIzdLQHyu7LaqN6nQVogZZm/9H2pf1Vspr2/4iJMBg4JVmNen7pPKCqioV+r7n159B
dE6F5eWL9dXd2lvaUkkZaxp7eno2Y1yNg9p4BG+rX701gUKH0lxHLValmeDlyr3FkCsHb+7izc94
Suq6xe7JStzK8sLMtA+ra3X4kUQ3BAWh+ECKz3p2J3JFwVi37dJ50HgsI3VoWrhGwV916u+KvrWq
JkEA1Eb6VdP3N3rwkYD1Uk/KvQo4iNDtCnW4rDDb26DRpNVEUzQcFwhiHUwboPUTDEFseSqX5DkL
ESI7naTYqrPXr7pBw6mUnTDKd9vmcrw7QbckRYilguOazVwqUqo3Sishc9nZlN6UGXUgcjD5Tz4R
KePyzELObGGIXYqzbDKrnAa4zQps/36jIUtaacWFIo9daqPXCQz48CKdOwdKAn2rjg6D4LtyrsuT
QIS5xlIJTa4SRSBSjdXBrHSIgeMTYyQ3IHfbS8qxE4TdmoUMPwazIaFyuoHIOFm1OYHBKu5zzwcP
k6tKxaM0Dl5sZJ6J2bZxFA05cqL2E0wmDjFA2Bj2MTDTbrDzmiBgf9y2ihMng7IMETmeBSirsx1j
fmlFWjM1KP3o4O/J0a0+1pBHEPCjcdfuG4V9GuZh3PXz0IG6v7NwqUovUQLRk5w6kpHujEDb94G0
/8+GYWAcfYs4bODuZz9XS6YmghYfrjHwOTRyh0DDP6aR8t/DNfBJga8UKtXI3rBpxxYVCLMMob0R
K61X6wcQjiGiesKw2rY5vFcm5tTwbMIRQ+DGeo8JvMSkDKIS0kjD8FaNiYEc/ATJOKftUygvYIQK
vyKMk2m26aD51J4QhLz7fddX0H4Mkqs8UIzLsOmtQxjQ0PP9MrgMo0HyFC3tkatsaOK7STsUd2NK
zcpW6x5DKdtm8HIEq+3GJp6KFlzLcwK2ALTz0fTO9D/V8RhB8DW9C7NH2v/ZhuN6h9W+W6LEVZAb
t5GKES/Ahf61OR7QsDzXL5po+JR7Slco5BQl0pHiJsvurg2k04YYWZ4kFM0h855B2GfIraho4YAD
Wn7Fyharj3Jd7mpoTlKkV8MZzSggnpnfQ5LbSvg+ZItga6YpgsCd4yBOYBm3lzR5ptYxYDt98MoM
bczTPu0EILwVlCGwARFvGQRf7BOvTUkz9TJetz0KewEJb5NANCMkgmBcqVLUuCsDQGRZgrPhh/dq
K5KV46wVHI2CKjrImpaS3eknqqE606cNutVNuXzIG+ln4Ke7zC8Fj2/eIVrDMLu6i9KatiZglo7V
9LZoM0QQ12CFSi2P9K8ZFbhSTjABs2ASSFIXihxmC2QVyi2ZjjReO0Erqmhv40XAaNQuIIMK9jyR
VBkXzsTfBL/o0o7AwMUzrWin4GXqozylzKmnV9RVS5AukfC6FM0c864mNO38RWP2RdWPoxRPQKul
23lobFX9aJLrVt+FKGlDA2rbIfE+nULRI4SWBMs4Y5TSkkidw2EGGv2jGZ5l7MfhM42frMF3q+5j
RGv9NiBvMXWUpJAMx0w1cvqnW1IjIwqNQVKBHWb09MIHT0KqjXaXxM4UGpPT0e7XNiLvEKBXx0Ij
EDo8IAV1ipiFY2EVRomidRHYykhvg0DfQ/gq/AfL8PBZOPoQulCWjdmcJiPCWctBTuL18yVkasE2
6oU1nj2izjLeIq4y22yQRHykfucUQaZRvxWybBfR80QxMeIfJlGB6zz1hIZ3lA//r1GPVSirc7PS
0hmNevOtHDrBQ478HaKyG8ubbyInOgZP1h5a3BBDcHGH3xRH0bjSmaNkfgDjXdKgktRAwQ/IwP+2
zF70ovFdDhXKqY3MhWlIciaNMdoDx52y0x/DpzB0e1e7QDrlsortOXSMCyf4gb4OG9TTu+39efYx
v+yDs8ezaCkPMSciy0Bcj6gaXaTxJ5klex5sZESs/FkXccKKkJiVBP/FGDZLW2cng/sYcmeWQ6L7
vgdByo9/sQlHbmkoWEblTs9cC5I60tIR/XigIDLam7pyevMJLJU9TsU21NnxxvJ9cVQaBMk1CIyf
QlGom0UkW/an3nsJlGCrDiNt6ss2yvlznYFh3HIUSnGh1oCRDv518RO19PFBQyH/anB1iL3Z6HjZ
Rlz+4EnC8AsQvIJ4N39RxZ7aVaCiDtGmCQNnxs+YfI6o6lX+bUMFXSa8PbEE8F9s0WiEY3Zf13RD
UIf4UoF01QVHWb1Jh0u1uO+o4Mn1VeE4M2iFxOw+OdOLLmyXPaGU+7m2LuMWbFkkJ6gDlp2r9BCj
L6q9ivTg2DQfpf72DwsKC2VQRKMpjuWb6WpznltrWdAaiiKS5gaV16LhOPjcxuFuyBXOcsGv4mJT
klJQAMlYUfMy1i+1eCeJ+iO/KC/P1/LbFuZ8ZcqE0AChiCPf03vlGPa2et/8wUhie6CPreFKz35g
z07kYgTP2zbvLGJY9uW3eYTp5k9GWiJ3jmUc+1dkIOxqPMQjivbkcwJdhzrdyOSwjcg9CeB1R28A
xAcVdosa5qQOio8FzUD9AS1eqnyGkxuoosQR9yiAe8AE1R2qpmzTQzZFnRqjSO4kEPGKf5bRkzR4
TXmri4a7uQYtk4RLQgyZN+bMpV3QQPpCxUlIpSOtP02r/22laG2oK8HpFiExZ65O/WjyayAN6r1l
ogz4ShrDAY2lYFNwb1BtZRJzg2JcET1svgKTKvN67gub0Nrp8/gZ1f+HOumuIhkyRuGTWkJtK7xD
TsGWotkbzB8acpsTWqJmGjlGFR+1Pjz+w/5Z/bYlwFgdyC5FvK5V+G1K5TaWV2rXcoj5q4dtlLO4
fTkXFH0TmJtANZkd2w4qa1CVHjRu5viedp9970C0XK4uptIZPrahuMwOayzms4YZ7kEMgGFOycvf
MGt2C1ZFKJ64QesiHIO4iYPetuKXSP+DF4lpS68rSOPQ+m4wH1mbYmUwk+WAjLeFctu0ojEN7nZd
ATBfKiFSOSUVACqaujG5mlo3rciuF3XJc130Cmf599WOMNSiz2gHHD16j7LZ1jGVl/za/khcb7LC
WGxdYUiahLrNgjF1mR0nb2MZOAm02ePuwRQx+nDXDZzn2lcXGoixTrGGoMew3ASsGjLVgMIcgowh
DEFqkbvDVyjMxRbWzQBGBHj+EEeWxl6Lfo3C62RkzXaa+bS9fNxrZgXG3HBQsR2IsmhoRPK1D/rO
BgyiO0t5CgOU3Q9V9GMbTrCCbGddjieAqk9fwcFbV+xHjGqSp0B2t1H49zbC4kUUBJ3E7MNNKycy
h2S5t7NLY9e/yV5gyzHkde3pLrebO31PHzv3J7R5BdEkd8d/A7MJb6Uski4vANxI5n5WErei7bXf
GgJXy/UQKxjmZtMj0GP4MWBCKNVFIWRxXwUreNYBvrjZFQLj+ipCskTrgDCrnxo6BKv6MFgvmvag
Vq8hKP0k5cIsRLcb9yyvQBnHN4a9TLUEoHqJ2wzjyojG3SQKbTx+XGJ8dFDrCvOHjuIFYv0Yo9CR
utdCzp966HpUMZqptOF5eyG4G3b1kxhXKUGNWsfwUeqgHIPZuceyBK/uQy2qWvA+KFjXQdCIlqVF
9unUs2Rlm/UF5qucVnWjCcqH8yzYmdyX1Qri7OjpUWAWmAZ0gpvEGyHCafu76Hned7vkA5lyJIa2
V04IyGxSWgRoTFi4GeOr7jM/+hc9ZjVslJnmT9lW0Vuz2wbkfaq1gcyWtYKE1llkYg3711F2R+Ne
Md70/1x4xMFYozB71I+xHUgFq6b0zwh9qiCx2/G9tT63jeE5EpDSLF2mOiQwWA9Gh6KJQW+FYBzz
w3hw6Npu/u/Ce4st3yCstzLVUg7RHYI4AMXvLHi0KteK783abuLLpojdEuJq22bx7rY1IrMnZDWw
IB8CRFrttMDpVJxx1Z7yq+EjyUVcMoI1NJgNYVpdj/5qgEnFU9K5Y/9MBNcZj8QQKVbU9vGRMCbD
thu1raTVU4e+GL1ungxIFBzGSd0Z1fxmFUpiJ4M57Memntwo6NULk6ZvQ1FhCj32rOi3jnkqPRt2
ZJxbQQzB86Tgz0Cei8pw42y9zVI7LZQLpKDMXsLIbQSBJh8TGD9jarcicWveMq+xmGWug0KWMrRZ
OmU12CBKc+b6tyYi5OMd7jUIc+wQEgXm1AEkh1DsEChukfY3mZTY8z9xT30p6y7aJWjtXexdRZQI
+8ywCUZcfYqrj4kd5j+3DwH34yzSvf8LsNi6ApBjtIkbGQACBcSXYL0mXWT7/UuheUou6iDl3SzQ
CzNM00CPBhpRTsE6U5vkaNQWpqD3cvhdDbttY3hff/33GWOqsNOMwCd4kSJ9G5DGDY2ndhR1EPGW
bI2y/PtqyXKMYPoZSPKdIj72+t6XPU3p0V6OF+7jP9gDRSV0O+E2BnvEKVI6ZIVpLnTdaNp3qmZH
MCClGgK/wf0o3yBfNd+1Obrfq40MEB+06qaxR7OHwNHyzosBelOiYiuDmoUxI69BJzvGuKZIdZgh
Fp2jV+wh/heathXKuZyvjoqBCjvUYJcpnyOU1ra/xvmoBa4o9LZBxwJvfhBLM3Z0nQ7/MgGBgl8i
147ILdAO43l7qHCa/rGsX3FCk3aPFgnQBLo6Xpnbv4C/kH9/AGXycFBOj2v0tC3p1NCpTdunz0Xz
NopGGrjH6NtOdsg2kCOlUBrYqSiYXMDdkD5aotCFe4hQOcOMJfopMe14urX9iTRqHyNBk6svev2o
R0c5PxaNF4tyl7xbHo0Kf4FYn6AWUxCHSIchi6gO18PwPEkHrX2rs4MmIuxQl+uFzdGuwRjXoBVW
V6P1FGFfZ88749GyI3uKbdTp7q7s19fZsb0rz6P2gYjqPNxTvDKTeagPRZynkwHkGL2uMwYAy0hw
jXMJTtfGMds/zobYCkZAkNsuc5sHyZFuJKfaB9eGV7nVsXQ8e/SCx8HNn7WrwBW9Z7kv6dUPYLd/
btY0nCXsGfNdeQxuihfIMbZ2/PhHem/ulPuLzsW8yLVoAlqwgdjTUKgjmtNMoKpZCEVoEJdcmd1V
1bpa8p7S/9rgBxdjLsJrGC3ElAE7vzkHlpZ2izMek2IXqarTGfqxm+tDo1jQmhrtti4FDFZct2YS
UPdBRVlBxwgTzpDWjyI/RWhaRI5PZBvEKARTRK1061dH3bQj/w9iZTuubhL1ykjcVjjZyXvgr3/B
srlXV5Bk1r0S9fgFQXGjjujUBInHrkyvw+C6xv6KH3w8eLdd6Xkr07LSGvTgUNdQlz6IU0ww7rVt
1Fl41IDifNBQab6LyjupvgwpxL8pZHaKxIacjAB2+bOshwB5AW4PqG+gkYXxEKlp5llOAWuBqOWj
TOYGpRRruOxGdLHnzUKcC67RfQUpC2i1xwQPEnXAI9WcZfwycDf13fAvpIBLMRDzepBlQGPy6VJ0
MWTBazXAlFj90JDXFD2eESYiti3n3V1rkMV1rr6xms9Tm/lh5miSZ4YX1LxFuAQCjm0UnhtcozBf
NZ1mo5dkmIJ3hm1UaFYV8Y+K7GD2qi8rmZwrQNCT+yFD1hAYUBsPRQ0KvAvSgrYumqeXg8kGG4kp
F1VZx5kjBfVLbFh3tSLdEDpemrTbN2p72F443p0PnW1k+KGQCD0JxrlXSLvm1rxop8iFnbdvlflZ
og1iG4T7db5B2FBzRAlRGyxIjJhN59QaJkVEoSZHommZ60MnONptUfRlH5tFMPhB7sOOMLKrzM4+
pdvocrwsd/klHjfRleENuCpmj96EF/px2zxuuRuzaOjuR0cQWu+YRVSQKDGrBnujCJ3esnFBXSXX
1fCYHBM33qNHYRuPu0W+zy2bqNMTSF0GbZQh/QPVnuB3B83DxPrIyzuhfgB3e3xDsQk7RZvMIYpg
2RikbhTPV9EYuuo4CGqX3A3yvenZGz7JoliffVjU691+VMb7Gdff9qJxLcEUH9iclg56VoeIKr7e
BxkgmvI3gcJSEnpD8GMbg9dAhfZLtEijdg2dXYPx8hlNa7SSQl50cOaddaU5wUXwpz6Er8F9+QuJ
R/IAKhX1AwKCS80ebWr5MXnd/g0cO09+AhMQdrQJ9EoqM0duJl9Ds6ks30FoOTZcLQfJiLeNxkuw
moqOZia8TtSlO/jUvcsk9UmvwWINg0OxhMtLv/LRvNUZaNBxyjmxzW4hJLojdbvDfJfgKHCCtBN4
5naRezVOaFLjq2o7CaUpiPL2mOGqHCLfypIgEubFDidozC3TQI4hSSKgEfLQIt0wo+0eHOpG+NIR
XOxIwF357T9cbSegzMWjT5amYWAQfbblbRkMCPJFz0ve8+UEYtlTqzs6IGaRSSnskqR7X981pkfC
wNXka91/S5ZRQcmuP0gmYbQL07+vmKhY+HaR1XEMUI9GlwP9LQc/purJ7EWkXfw1p7oKr7rsMZba
FUoiWRWN+G1d+ZJB77X/qc+7oTT3Wf2kzS42H5inheIinFNkYrIYlZCluH7GSkYivUhDE4s+Xch/
tB8VWKcPlas7yRN4/C6VY+UNMohlBYeJ49jxjJeRbUB7Ltwh8x3CWGpzScXZHXeTp/7031VvhhYQ
5vmCP/kN3WW3Fnb2Mb4XXZ9cc3WQ94KJDcl+9vaUJ82vFKiNOP5ox+SFgjii3W0bx7UNTxvwaiOl
abDSd6kkkxHTsDipKtkb429M/k5B44z5foz321CcUG3hZ/kLxZyYCkyZJi0AFSpuKoFO+WDl+8kQ
GMS5s05QmI8Fybllqg8oZrIf1dvGFPEmcD/KyozFzNWpHGK9UMsIALHq0OA56nehaGiAF7ks7HEo
hyx9v2ciCmFYS3XUg7jfiGQPShS2qXhZ8gvDOJFyRSCwkexATAVRHRHtNe9cnyAz95REUqgIk0Uy
oLrvUBbP0MryC8nBGXWK0q1RpBOlt7iQmCBQwaa2NImzbzDFiv2U9CiUIEuTNk8FxKbAVJmAPW7q
7BgUY9KE94O7vRk5X3EZW/gLytopm/GULIy4+XxX0DtZ+aTj720IziV4AsGEn7UfzKQaARGYjjzZ
tWHTYwC6gMkU3LZffZPMK3aNxBbrmr7VwaADJFIOT3pXXcT+wgcXg2N4wkIStyWfdfpGlUe8Jip6
lY0hiL7Qd2PachLbph4eo55i6r12A/qs+jLoSn9HkIhCE6Xd6/ndOOi3MRTetheI4xBOfjYbpER9
qOgNfnaPfIZa7AblxUK/ZO5tw3C/AxRp0VNogYSGzW0GWuiXmGdE2p7O2ktkWdl7gG0I8WONhHiG
6PDsbU5BsiZjEv2/P7J0aInhDCvLKBOcH+Mu0iqDoFqEjq30sZAv81Rg3flGxt83cDkBQgfn6PLv
K3eU9aAX9WP8/QaFWgzdYo462Vny2/YacroLAYPGXWRKUKcD1inM0vChFzqUY9LoARQjQ7KTyX4M
XBoE4Ha+1We36m3Dumqd6knX7NZxVFsvd7PINfLMpZgzR9ixqACwnahtWCrxpMLcqvhTJPSqnaT9
1KmiTunzaxF8RfgPJnspCmNslrFNc6VK2wpJuMnWn+R978ov2YV/ZVzrtdPaxnX2kTvZZXoh0qD7
Yt05PctABo+KDBYKjFexPdKzLHdSKcMBD5TOoS3hef2poN3wEuP/C2dx2qKXv10YjKOCNPfFmEIy
aM6UmrhKFBV3IH5AjB2kTQQZJquhLgG/kTc0dY8OedpluQ12jwDD7FUSPvlG1zwNc4FvR+TEPKh+
LLqPl41xZg96vUEphnwmxnJON07VZSnV4hqVdi1AbqY0Oi+1UsUxJNO0KzW7muoUIXoKZRrEWaJ2
xvMZWQRuGAnCWwgFr/MxCMVP0Wde4/DHR/Xd/0ns8kpCjtpytCMYyd96pKgPmEDP7YvsVrsBg4sg
HDn3cSf4X5ff6nhKCqjaZAv4RfoZ0Es/2vf+q54JQivuqfi28iueWKGAsKCP9UUSw2weEnB71NDk
VJ63XQDvSGBOFx22IPdZGNdPP2TXgCm/JP0yBFTeqZ1+HVpkT/0ZV3Rhm5IvuKDP4zj0C2OAGszZ
IBo94ywDUYYUKB1MwvgThMRVWw0FtXYuAvLNiLLoci2wntMvVFUNlxDAoDtLw7RdLRAz4C7ZCoEJ
FacKHSZg20b5oLjvfXBMPsrxpZWAmEU0s39+x2G1rEWHFdkuML4w7rnz+xpSWAO2+XyDcQC5Ovih
lw+2DjJcYaf58p5mj/QK7IzKHZFNnS/jYHXlZur1MO2zyjPBHRocqLYbiVs0t1mE6fqDCRKP7V3I
Edo9sZQdhvOlbJlpBHh109zLoy09W87kDfuP9Fp3r8HtFrrG/lU52MGxtBUMtICxyc4dMJx5GTpz
BT+Hd/DWS6GeHgqMLaPja1l3ubqqUdG0DkEo8CA8B7qGYLIbZWj5vrJM/3Wp241HFS2Pszu0qCzu
JNNphAS/3GMBRhaCfBU2E5s6GvMk0XJ0kTpBuWvaO3l+U+OD2dxOGMFr/5jkmGrvpQSe4zxxCvln
o//npCMOPRLsuoEOdzwImGPpVzSIOwJ7MwijQgnE7lWBt+RZiO58NACDORqTSAyCPJdlotKlRZZA
Gya7BvGlYFtw8m8wAmUs8KFBXIGw57GuJLnyEwzMQHHAp5fZ9KBYBym5DlqvoG5gJXbVoNEN/xWU
D3mOYAXMns3E6IO27wGMYTVL2ivkV9zeKNNzU14o/72H/8RI9ijGE1xRuRhZgu67mX6Ws3ohhZG7
feJFFrFHrMpTOi3DXCEhNp1v0/wSLxGf/pLbAxqdBWi8A71eP+a0dWjbaxJ5sQm9V8Z7017Ew49t
g3i3AoRn5EXHDsPs7IugLPW6rlroiJi+hpaVOvoT9WB4HIp58sIxmD0IzIpYFnmLuKTpUGBF1zsI
EE/91CiFJLKWRrwseWxb0NI7kvxcKPZkgX7rads+zhKCyB+s8CCHB7MjS1Gudb1SSBRYrYXEr6rR
p7Kl8y41oklwzDiucSE/QYURD7uFiOfUqkD28fCFHqQT5ZGtTNFNUNxhmOlGUsqLktyEMtmZOsLj
bfvOvh/S6ijMmYgnMYYDdtNT1IL4KprKc5xf9H8V3Y/qi00mOuZdcIG893Eb7ezLMWjLv69CO4RH
Me0qoPXVUVKe4/pCH8L7uR5AuxDbxIwEzlFkHbOmeTb3cVQDL23GXWaQu5I2UCxKvaiNb8YC3IPb
9p0FyKf2sX1iZqumhhGBqq1XWuQ5n+rmszI+RtFs2HlKjcFhkg2t6UdxmQOntdT3JolDu45z6RJK
41dqlkFleRwpiKtHKCdA8sJr1f5TastE4F5E1jLOrInMSVEWa2tpp5puiZbYDqM8o5D8nPsZIYmA
/Yl0KMiVT7cNNBMy1ZrwGcPyOqt2Y3IPV23T+jUUVeC5G3SFpJ0iDZJh5fMIJEt9QSEJFIk5uq3A
6t4lph0MojPPXUEQniIdDh4QpCNO4TRpSNsIrHZOWwEpUtwMB7yd1WuKqel/2JorqOWnrI5eXCel
XBJAlYbyaIKVLtaRiRzosdZFApdnPnPZnSsoxqc0sZTnaotF1ALrHrSy6H3vfmlmI7CIfwpWOIw3
iTVU44ewbDCA6pHZzcEjpoalm2NvVOkTZrEzyHVhIlsUKoi+GuNVEiMcu6LGUlYEySHVKuy07tAD
X7hDrotcyvlw5tdqgplGgSzJsrCnH67KinKhimwgwTP+SUvFQcPUrTkGxzaL3vw8Q7ax6T5jkIIk
Vn4VmjL6RRo3rnwXpeJXDXOz2xtpwTt5MJ3+HraO3ktGXg7d16qDmEmuHVPr7TSkYF/ZSdQFR0/Z
DP/gaXD7onaAvAuufWZHSUWqkzGv8aXlAoIVueFpxeTOZe3iShG8c89T+DBwDcZsq7SXChOk2w1G
Ui5JfwkmRy26GjK3MJ5BepparyGKB9trep6RZDCZj5xVc4uRQWBqykUe3WYtFrJ02/gxQZjYuVpx
HciHJPYakNe115N5UIaLsH0wIsRXl1Eg6vjkneDVErASe5IEYRiS4uc0evA+JM0HVZN9Ofr/9XX0
ZTU6EdG6vUhgM+5PQahNogIwsYGWDJr/QL7vfntleVcH8iF/IRi3ZwWE+pi+wcLGjd1olw0u/1m6
U5IXXxakYERQzCalVrtoueJg1BAMDLP7Rqp2pQEq+hwPW8HK8T/Qt1nMHm2b0M9S9AM5cERghHcD
Cc18mkDGhQ+ykJkj3YiUP2NQMlpm1Eg4dUmDXpY4BK2/f1mSXPCJeHcumAz/wjC21FFa+NXcNM6c
X4/1E5Watya/KdJ2R5ESCUEYLojSuBfHGpE5bTMEzeS4BWKXg+q2OFh/YBy5mUr7IpKcGaxR/X8n
LIVTWUTUvkibQVl66sVbxKFtN2It5aC9itGuJRmDl7Y3GEFuiYAb/rzrdjlXKzAmiinTIA/0CPZF
JfFGEPaGGZqpy9rxy10fKLbSY6zkpbDuMe0KIeBOsVMRJwV/jVe/gTnbQT6nyBbDYEpty38ftQeQ
LWYtpAtwg0GAY6htU7ttjB/b512Iyxx4CLmEBgoEOIXoC0LlQe7vC7CKqLsSDMJSmtklBeWT5iqI
DLahucdlZTFzXPKsl+J8AnKJqoDcX8x03PeiF83y6djbF6UiOEsETsiRMpG/NEBdQAq6xlFn2QVj
Al5Nbfe2bchXPL0FwgT2g1W3hjW2YJy2bsGo1qqvlrWvpatMuwFLo1O9Wuq+aW/M4ndrCRaR6wxW
9jHnRKoSTeotQJO0BSWjbM+gTQkx0gAaYWodSskQVVV48QxEyHRIiqOoCq7T05Opl3ksBzMQpfJp
6q9byzainV8Odkoqu2sP4vHvs5b05Xh+I7K3a2+qaTPlQOyNfat6tLibkhmDcYWbhwuDEeZSS9TG
RNMq3P1JoN2E1k00HrGjthjvSXJ9RMmvkK6a8T7xr/PguL1zuLvzG4Kt3QddXhXLKJNTQSIJSg3u
kIoI/wRWsG1EmeIPUrpYoaOcXyeFG0yXYfhn2w5+DKhBsmiRuoIOG7MN5UBJI8kESpqEP/D/90pt
Hmqj9GJ/Bs852Q/0Pkd9CYGviBOZewJW0Izznussm9HAAGjlpRxD20p7e4i6Y+f/IMN7U4l0D7n7
f4W3LPjqYVihbSEe+mVBrXlP5nEPdnuvLFQ7s/rboKJ7eeFeSEW8qyIzGT+djf1I5AVWtaQXyf/V
p1UIBsxpV5B3pc+8QS1F70Xu1kGh/WuuHS26zEftQi2z2hkrG6nTTlVHaEiW1xHYw0xzvomV50iZ
DiO0+WxjikrE2WimtaRXObFss/H3BRWNlHJPy0K4raAzCqztjOfR0LPexbpZO3M17lO1exhDIjiQ
3Jj0LwSVmam+vsSDdA4BQTp70G/weImTvalhFFsQkPLexAhu/tcWvB1Od5HU6UZmjQZCDAgXRGjx
61C9wgjKIReW7Pif8RuKuZ0wVV9E8vIZ+/bQ03tzeG0V0aXw/3AA3yDMXslpO8tTC3uMLEA2D3oJ
aMJN0ovIR7Eq9zBcrgZ4/jaiURYhMHP8MV/QlZDFhHVyCw5rtEMQUEwdekzvQFZkogdS3VSGIAQX
LSnjAyBGmZixBNBcdQ00rvvB3mh6QdjNBcFkNvjE8T+0aJ5uEZKn2Wgu3y1Hc8YYlXttoh4oe5xt
383d8isYxrFUKp3MmAIGaXa7K3/VmLUKCnStxTvfHwVg3G2/AmNiPsVqjaKeAFZNuT2lN2WvOVPw
sylEpRwR0OJOV16aBkqNNxKAovwuHvYKjDJMyI8LKm6ib8S4JL3EBZDE2AiygfxHkD2G8rTLquZx
+xvxYdBojdFZjIWx5GZVWYRZM8MtKRgGHMiEPPbjCLad/z8UxlHkSVkHKH3UztjqB8UKnyB3uI9z
S/BM5t5kGEH/P2MYV9FFRhp0pgUfi3f/HO41P/f06NDiOVkF7ix6vYrWjnEQEIMctK4AHAYaQ9Up
1d6OI1ErgMgm5qwiWRNadMTSZehac2vVCmPoXWQ/o9ScvRZ9lg0moAbikXTunra/Gvf8UoK2HHTm
gZ+Asa+umrSllg9o/RLR8ajULmldEjqy8i+pTLAf/IVirGxSDJ3kJaAU0l2RYIKY2sOYofwmd8Gv
vk6PBAXMoYTg0LaJ3E+4wmVclCYnYx8nEmIf7I4OLEVovQ7GQZDI5H7DFQrjm0gC0m2yWGdqbps+
lGBHUVBIB/V3WVuesLWD66FWcIyHmru+s5QMRqWB1yMR3Jd70rxrtBMsngiHcVFKOvRmJcMstWrt
cYkaqwjJ5+SxK2JRxLhELWcP4b82KWz4BEnYzI9MYFnhczQcQ/BQJhBb6Jx58O00eZytz1F+KjTR
xOT5OPryRFwBM+HUKNGUzhmAo8ZE0/pn41vBzhwhOwVXViXSPisf+36yrd50BwSrZQ/2Dqh6qQSc
1r3xAKL1uymTRZWd7S2FwvjpLZS3hoa6O75xGz+3/aVu3rdFeBGnL5S+J7VIGW/5kuerj3l16Bph
fpQdWCfKVJZ1CidUp7INZZC+GO2INHauHMf855SiRTj8l/v8ayQHKgeY4WM8wpj4qhrVcK54oGPm
ymvaHw35U4lYkvkZlhUO4wGkborjxodpBrgN8mMWgUjvd1ofsv5+UvaKehzLj7p7rtJ7jM24296H
nyLDW0BG4RRJD7ZnQ+uksB0GbK669fT6cu48EGzbpLgpiwurdWPD7qraDkA4sg28eO7z7/kX92uy
cRXD5MFcTX0Co2dFtVN09Puj6MByUyvfprETmFMvtWmqAMLM0XwPK0rjQBHJYhoygWjS1O3otEuD
/9wX/3Vcvy1jzoWR5+hy7rFtdMnAp+te5jrdby8e/874hmCiDJ1GXSNDBMCxiusakqJR8WTg+t8G
4Z+4bxDm7gXDsClNYGF2UOOzNenYLDwFKrEbfDA6PrTJxSwdtiFFm4I5cekgZ3mnAjL30cNspBd+
kb9vQ/BvjG+rmMNGiY+mDBNBbYVW4ry+zv1i39HrCGxU/wL0HU8w3whiVoOvEbhHzcAkeBYHjpqb
Xj/mdmFqr9tYXFe88iDM7a6ZldrSZcuB+Cil6CFLXhpUoDtz1wUYRxNNiHLXcAXH3O60bBQoQAEu
gCRhdKOVTmXe5rrANXE3wwqFudshDEoxsgWUPpmPut59KJ0qiNa3DUHZ8fQKS+XYKvMIEFFVuyGi
E4nYtXSXVrvt78M9r+ZShlFkTbNYmRBwcKttnGH6UB2La0kj1zSTX2htPGzD8J35CofZ3JghSTqf
wC+Q4RWlLIV4cbQjit3qgSfXkIs7gBEvBLOpAHfZy2fOfIXL7D91kpqmm5dLBC1VdV9d+DOx8Xh0
/Xy086T2Qutnk4e/S8jMlJVh511zZRggtdv+HdzPufoZzL4k/pyToV0ikrS7KLXyskFTVzaOtiqJ
RpgXi7YsZjZnZunlgNdX7XTZh46NU8d43KGteHgFbavAKwrMOmPFbxI/RyMujlu9C8LIAZY1ObIm
8IxcJ7LcXeAcA0mOyXxETRtpbAzYpNW015o/6NQpMSQZya7ePtdyIzjd3NtlhcZ8K6szktYY8a3k
4V2tn2l/qVovgx9iZuEyL3dT2wnOoAiQ+WJJ40saVHpgXh7/D2lftty4jgT7RYwgQYLLKzctlizL
e/cLo22f5r7v/Pqb9L0zTUG8QvSZiTkzDyfCKYCFQqGWTNNXrUw4Shi+qPL7VHao6si8dNCq//qz
QrZhmQYBZIpIgEOvgxYBmYYpap5vG/x6q8gCg3kaeDXafbIBixIT8WyEvTHLeXYYbiWdLSXDfdlH
J7GpPyu5nyxNmV5qb9oJuof8YXgKq5ndrUoiJ09kD2LpoJfpxxyM4gZEejm/lKwcmFlNcm7co7NQ
OeNqPaERU4gYWYmMsn7tbzDvheGovNiSCFOZZbwPumajFDEYNeGpon43NAYvCXRNPIC9miX5KMjT
0V/7HYovok6/gNJwO3+T0QLFLMZALe0d/4dGMe2e1mbj/BA/Gkt8FA7ZpnkBa0xyFg7j5vZerN0G
yx8xG87iRzQymDwKAVtRggpz6CU3VyxV1jjOcA0FxFP/Oc7G/EEWKB7GDCFkDNOIxGkvoG6UFMq9
X0LZ++9Xs8Rh4hyIpUZFpOEgI4u7lb3cKTXMHii8JPy6dwLDkSaiOquyvEEYtcvR1oblaOpLp05m
ndptg8HM0QF7i6jyZuHXr1IMbUMhB3yo6Gq/3D6/1wYvVmApSWwl2mjm7SFFDRgyE0Nw7DPIK0am
0IDCiHJOyqrbWAAz1uGHhpDkaNiwRq3cQHF10/Nkt1bvkwUCexSDlCKUwlYOOkLgyS1USGFq2xyy
07dNY/WSBFcgpm0gp4cE3uUeglbMGPIeppEFj7R0QjRciIhKFQfz0RyoVWtfQDG75g2kE7NshirP
itSbai2C3Dni3CE8FGbnoA4O9Zo5VyeEBwONASG6PbnktasXFZqbwWGsyWj+Z0AgZi2Uco3PI4FM
2Q8PI+Q2RFD51CcjcaI4MUuZc/NfMzrPbnGe6EGGVaPQUbr8UEXSxWmsAbLJzPhIH8cH9bm+Jw+e
K9qzMBlm/Lud/xtB3W0DWTvUC1w2siFVnEXS9xtp2umaQ9E4Gz0Q/66V7DHilLWuB2YvF8nWGaDA
G3cIhHFXbgzTdzTf9OH/ISD7kO5TiLEZk/kmmslL6UKcvDGhnCpwnhtr52G5XHK5zSgiy6GqwHym
wW2ju3FEbvlZr2xV+nV7X1cLh0sk5uTR1MhI7wOJRHdwye3Y2rJ4Ryk6S+RtpbolNLJL3jzfNSca
s8PMIdT1ziedgB2uzfw4IczHVKg5+JDgMYO35sV7vGtkEzMt9i/P8XnVbZlnTMy5IVMcil0Ejw2S
PNd7Vh+it9rWnNBBFW7j44OeI1u3IS6/o4+lLfxswFqxqd8LWHdh1VuETQaoRKPdVv5RueJZuAt5
76Q11z4TGkDAkUBQhR00xrTXFEPvHnfYcO+FA2gbeNfWmoNaRlnMd6+ytEnEEZdH5pkU7CpCuvG4
gwqrCcslCvOdq4SGyjRfUSkcOvTptOQIpgkl+JJb9FIkArRUnFJ8mcRNb7h0FJ3b1s1b5Hy/LSIb
BVVdNC4CXsrPvYBRQ7QPphmvyLoaASxXyb6HmlSAHgjsCemHSnfr+jD1r6oAcfnkvY5exHxLy105
Pd5e3NrlvERl3kVCMaDfO8XilFLYx5N21ye/QUX7Vo/C120k3jYyTr/qxDzLwPpuaeMDlV7G7qnx
fv9PEOwTKGqTNtN8LIbEk0VCAtrXyZ2SzL4Nw/tU7LzmpBsBbft508DKhuwDAo1W31Xk1FGnl74i
6S6XbFFNd7dxOTvIhth+MHSSGADWp+8VUtiddKbk7TbGulf777uJjUOpDm6CtMBXCns0k3ag4+qF
d13v7ypKPiL9qdbD7W3EdS/1B5E53aMRV4niAbEqj56IEDeFxAjn4l/FgJAsBjYxCH3VfZXVei31
swchbXCfGz1SQYaSt5+3V7K6d5Ji6ArIzXTK7p2IbicIb8woEFUeBXOE3FMy2kSQIVF08pE4/9/w
mJ1L/WmMQU4Ej1E+VsrJi914PET6j9Q7D2DluQ22anyLxc3/fuEFNTGMYlEF2NhBHl3ZVXENFgBO
9/iqN1qAMK429rse5X2AeH3pgODKEkMDuQb9hKYWjtnxPhbjblU/i0gsAgqcprKB9hynmT7G4Ukm
d0LDqYav7t2fNABbTNSaeiwSD4GKBgbosd9Luh2WPL6B9YBzgcKYQ6bglY+WUYjnHYNTtZ22qLfv
0mMB5arIRA0lN0Nb3mWWcExdMTWTo+4Qzve7Jt2ZQ7LFb2CspGkVkMTEOALd5wnqR/4r+he/3p8J
haJfaXcW3WjWZI1vutNa8n6iVuMqnN/w/WBhc6XL38AYEfLAQ1r72IcWfBV22lv0cbirN902+ig/
g7MM4k4HhXvJuX1A1sPRxdoZi0oyMqp1CVyIZOmCiVzLXbMlX95XK5uohosuMcsP9HWcCjTOa07K
qz+uHp4F/mzxixPqKUocGyHw6dPRAEXHm3foIwffXnQhwvbY3nmP5B40M/7H7YXzcJmLPVLrgqoZ
vjnIzEPkR5TjJDhccV8OyvcTZLE6LcY8wiBjdWH1EXl3EIuIo86cSs7bdP6xN4zn++pfwBBae3Jk
zJsIUuAk0P6R8YaALIUpyr+nQMSzRkSOmtcevOqM/ny6bxaMBaqSTVXQjUBtiy/BU+wkBu1MAoK7
ZxU50rB2b3+xK38EKuc5MQryL3SYG+y4/1QYaiwKIGuP8tqGnGqrbQpScs7Dd5XpYitnwmgyt5Kg
2o8nCPM4gCilH6SzQCAoa0dHOYJYeSfb2R2K4HgYTfAIgT1YZp5ZqB1mG/vX3tKd/e2VXmesmR/B
OMVQA0mEMgs9jhuwukIT/cO48+z6GO7ynXEEcdZX/M+BmPGpsHVOaH0VdDDQjC/EkE9QxdWstKeO
5gCGSbnn3GHX7paBmA/Nwm7kstI7fRbWBjUSMjXKz5+Rq/74pHv9NG0hin5uDuHP9Jw/N/fTBwq1
vmJJjsd5/c9+7dZ3ZvyeNiEwFWX8CJDYltFDJLqSvE3TQw6FEM7X5G0p4+L8RMyg+QQozUx+YKZK
HcziI305dK/Cb32roEnA0R5uY65CQlUc4k6gdUUMebnFcTZkoz7OrCkSmJBbwyoCTti4wjr5TQ/0
Xwj2K4ahmAkTIPLElk4YeEg3jS2Y2ukZ7TCfmKn+rT6/VaZgWJWTbkq7L0wdDNRu+KHet3eRwNnl
K08Lo1LBWqSAtUuBLglT5In7SCvkQoayjLQn/T5TnFH/nVNeTL6ybITiIAXE/0I87aoViCZpO4ai
AeONwtw1Wr/bZmgqmEwto6pva0agH0MxDe59I2hzu8rT8r7vk+QpnORwn6QkzTce1AMisyyR5CWq
lzwRQS8PJBqg4k2UoQSNFoUubt33tWdGOZg3HTUMRwJ+z5A+gdEuQstgTdRdVNdo2BESSeA9Fq8u
FMgAYXoerwKwF0EDhfGC3hj7XlVhlXJMRWfsM89S6lrY9c0MWDYgQia9sqFj229Qyv7rwcAZXtdA
noTRKxFtZZfmm2p9H8YF7rKQkNJttNh/10e5QMKm4o2ZXt8qgJr5Y1DrAuWVyqx0MCIpyiIoYSQt
ugM1KQt3QaHqyOUOPcdE16Dw5WaZOEMmyPZfrioqZCHvE/A5B2NR3+W6WpxJ1OgfeiGHAwfruoiH
aUcV487goSJgyWGJJAcMz/Z1UeKasrJn45RvB5tKdptAA6mOzPiAUQk3Pvgb3aZO4sARvWUbXuZ6
ZcEXv4FxfFLcNr3f4zd00YHS10D7EYOU7ran42EwmzrGot/mOjCm7OS1pypwo/DpNsS1M73YSjYB
Xw1T3QgTIJRpdCUp2SLmsf8eAjxGmMzGP2C4m1e5uBK1XslKsH3jmQMGzlDVHvos5qziOiH5Pf/6
B4Nx2F0Dps1GAEbpJIETPaQv+kHcEd+R9sYmMKXCnHgfZ23nlstiznEdagGY3gCZTJVpgKG24wS+
122/zKIYE/ORSM6FGaE6aE+BRSpUK+ijYqtm6vZ2jcebftL2mSXy3mvzH76MH+Zp4j+7ydidAD4r
YwgqUAuek4e5j8DSf9A78hBa+k5z0FHjGq/Sa3f0LF7L1yqyQsBaidqXBCKqS1tRaQetpBLIah6a
SvYcvedabNLBRsFXHD5uG+bKRQAyAzDtzhIuCLwZMLgXI2mrBqIY0mnsZp4k9Mr51qBCY28zeph1
5I0YrB1obC3GtdFdA4l7xiG3UZAbRQ7d4Qyhnzjs0+gXhrdvr+o6WADCAmO228Vxq+RKAPUuMITM
DH939Zvo21HAO3BXrbVzHR7JOzDRQKMQxYxLlJo2OqHKkFnei7gvntTZLIhb6qjujJxn9MpnuoBi
FhT0xBsqAXQ+GAER1MhMgycVhJSBYUoqkqBWOXGqdCs7iKMF1lSqg1BOYqcXE9oZ6BIGDX5RnEq5
N2MFmV20RBW8nphVIHA9obdDxgg429LgE7XUsrhD5QRz9WMomQZIpUFY4NRK+XjbKla8lYjK7n+g
2Me6Vyi5ODWAGmcCpjo7jW3x4zbEinHDImZ9V/A7G1dv2FJJEdMVgOg73049+SFGvimIec0za74e
lXGolMoztS1WdWl6Lfojej8ZU4xduO30GCZ3QvTqkx2FLkeInozybhqsProvkgcQP91e43VKb9aQ
lPGtKAiIZATjl+BqQ7U48JTUImeU1ZBROug7J97EG+ReR3N0jbOAdyw0U1rzRdh4nLO99hWRzxNR
P8QbnrBPH1EQtC6MaWpJmENNWxyJ0L29wLWPiAH3uQUAXRugIbtcH21p7ql4WoAs5JXm+4mcuaHi
NSHJvIcKqKuR8wCDNasCp4TdqKaSircpvYt72zAztzOHc3iczg2aGwT3F9mW29vrImtnDSTZUDnR
oXhyNWQ4FTRvaImFpWZttvv32mkiE0MjIHRrzdQ8dTbZGPdoYLr3thWkZnapFUNayPQt3+X9mOvE
5LwDix9DLnc5ntKqSGr8GDQ8SIaJtJlnoefAbB4iF89J8V17hHg1Hkihdf/F2Yj5bzOX+wU247lb
zEJIoH6A8tV7/Hvc25LvlKby0P741L+mzbBFD8i2P6iaGZ21TZ6bksXlt1o1ssXyZzNfXFFtqURF
NX+L3DGe5PfORFHrSDcwOmtwhOOZnAtOvv+6HwJ64HBJeEfDtGUQSjOQuOx7v8qhNNtsQPc7OvUR
ea9TXTvxw8ABW1ne/ErXIa85q5CzMpejH+fVVKEg3sdbMRXMadqGEDO9/R1XXAH0+tCuAy+I0Jq9
gHWal2GhSzChUbIwNQjGYQ7Cddoe4fo8nI1LECELZLsv98yDqlad5RoEdO7rTfCm9KZ3IK0pPj3E
74HjR1skJGrz9rLWjsYF6HyOF7ZBhCDN9BSgvVVv/K1k6oh/t/WP4k07ki05geOmcoNjeifNKgUc
8JVQA9rRoEBFP6NKEP9dgmvGNBReqkM0w/Y25THa6XtfMYcP8oCw8Jy9hjbdhT/it/Ap2jQ/boOv
OCiQ2EL+SUO3HKCZUYS0hM5B4AWIDbOjF9yH5VEzfveE4wdXzGZmhFdB3awiyfN9vy22V4/DrIkz
jC325aukvKvJ39s+8gwyctk6mnyvUg5Z3TYjSLYz0B6VZh/bJDthmvb2Tq18JbwPZFg+CHpk3IWX
X4kknqL23fzYw3Bc+tzrm1wDteFOpI8eGBcFbqV1zXuAahD+AxqZmD1kxzfCtBtB+ztmVtNsegd0
Xb+Mzs7MCOzrvBfQ2qm7wGIOgIAOIRJUwMLkcXqfHvWvwFXt1iUuOVnggD+KHyLvpbliFReYTEgl
5SW0XyVg5k4ASZAcV2Rgx3DH8jG4b8y97vOO+YqPvECcH4ILOxRECUPPLQQJNVzAn+Jr7FuNOe5G
s7YNx3uSrGTf7ngKJPMymKvvApQxnL4mOZgi52UaT5Nwh7GlXrXkJjUztFjettG1KHWJxSZW8rSj
ajMAC8+w2oFIEmrNlvKU3UX2g3aun3z7NuDqhoI9AVYKByKxOWLQbmbwaiKcZTtaE66bSHku0Xr3
lyizIs/MNIbxEJAAsgTRouiJEx4paOFrYtBS24WEwVgeq9nVUhgQxjbKAkQa3gAQ6kEpC/rAcrap
eY7qyuRn0R+Ip8h4hmMii33kiVI/qMMA1Z+IwNhlu/cLjglcOfRvBGBA72YWF2Gy9k1bFGA/B+nc
UBp2Vtq68SglaJ74+OtPgggAYiLoitdEorC3dF4VeEcWUEnCBHxSDpjgePP/+lkAqRcFJEmSiK+O
BwizFqHOA1ppID7PAvkst51NM2lDfI4fWvnwFyjk0imMSe+1kTejyPEOc70bKWxPslZv/n7HlJlx
DTUVBWl4xg10A5Ly6gRu9S6hh2aQj5qGmeC0/RcwFDligl5PMPWyNd1xEohaUZTFa8hcI6CZRaIF
Huv2fBYuXBo+DNTlcAtCThnqKMxtQfIyQ0ZfhZoypW5vhA6o9je9r9p1Ej0OQm8HAS/zfXX9MpDM
ZRHpGOAbGg2E+6GCxnQnLH75XmPHAzJ2iatUG+hz3v5gV34bWWMUMBCGQrAKQpWMiWtTrha0QUVV
12sE1Xia9AU4HoqNOumPnZdyYqTrbsIZDxEvEltgXUB269IOA09uvTaFTkfvlZs2cQp1nxqbHG34
2kscv0rSOQjeDZ9TGV9bJeaiFAUpDQRPrDAXoqo+TCskW+Vq7wdWPjRmHd7VA+SdO06Gd8U1obqH
OJvMemN4FF0ukGRxMpU5oBAE71LZO7RJjNnX8ndrNOfb324NiiAgxOQXbg1cTpdQCnjpe9rBWqja
iRgdL9qjHozNoahLwWz88V94Kgi8YNoErDTqXPq6xOsJGgs9ggNREdXBxIOpayhH8hIxa98KCk6I
cpGMwUCnfIliGPEI60ENMZdiDbMzvmaiq/UcSomC9oncHbPs/fY+riPK89rm252t5ZVa1SVVqc+9
G/SfZAQxn1Kak1/VZqTHbs1tJOfhzffnIkCrh7rJtQB4RRr+FoPGqrNhP0BRHcMpZ7XixUsrrh+8
93+WxxzxEe/MMomxoXrWu4XwLKnUzXna0asgeP2AXW8mFWXbQbN8NKDcizUMMdmV8rlBd7AqxX9/
72tkgcLsnJ+2VRzNvTxDQFyx8t7bpjzK06cfVpxOiLX1oNgKp4j7BdzmjK3LE3hDpmiEJ+4ek96w
fEEwA57zXblhvqeQJPwHFXP26lciZaw8COthjFCyA/FNDN88VFkzrz6X4a9U4/iLVTjwruqyCBIt
yANf2t04BKKoFPOtORV7LT4k8leF1lP1n6L3d538dPtUrUSBGqRqEAQgsMEuMp6+EvtWrDtEHLFh
fAogWZWzkPMiXnOACM9klHwQpl1Nc+EQiQqp4WuRxtmJbWa3/fgTNQ10IFLOPblmD4jSNJSW5pI/
W9AKpRJvOA1tK5G2xVyjmYjbeQD+9pZdp29xOy5RmMtDVcI0M0osqEmU9EuYqLr3Brl6gIjj+CIJ
k7ZFdaXYoGslQXJeq++iArVyUG1ExokYffekpg7pu93tn7X2JbHFBnI3YO69Ylhok2LKkkBBgs/w
HuSweBjKl9sIqx9ShjQ3HAjeWOwwI/FpZozVjBCWcbjvxFSKNoMsgXMqKqj3qwk6XqZ0DRKJN6ic
QDFThAldHgavkWWvpnDCmJx878W3KZbPBerpmANI3duru85xMJ+VOXhGOFIvUGE8AhT2kn6jto46
YbAhMNXIzksZ4z2bmnePrp12dDXhqoYgqELY5k5J8CttouhsKqpmF6rybgrbg5cM2xGuzKvafaxU
9u2F8iCZPe1ydfQyH5CQqjIbRTUH/bPx7MT3HHRdZuG/8Gd4X1KIRuGReTVZ2Y1jp/gC/FmThZtW
E98zsdjnBWqyGjk2I3iJUs25vcI1q4ForjyLS0Jqm3VqQTkNNDIQcmkowCkTmo3T7E7JUWfRKScV
txoq47zN/hOA+OfSQokWxTRvYaEeSjdy3GNqEri+G8WfgwY2lfvSe9KIy50sXnV1sBjYjIJuI5a1
KkC77BQrc0tcrZlSlj5UTex6XA6ftSgI2fX/wLAkVbU++tADBYxY+Y7fvAooWpS5G4yT2fH45dY+
G4WYLLrDoJ92RQDsU0GKCARkEfl7HZSH9S+j7DVLaIYAYmbx5raRrJ73pW9hrj4fZHFo2MLXUlv5
Pqwec13LzTjvNwn1XTIlP4YJQ03pCTxGnBtx7duhAwIVCQTOSJIxNqOVXeb5EWwmLmlsFlT5bTTp
HpXlkhOJrd0J6EmDq/6/nAGMSwsbOcunQUB81I4/8tIITHnkiQCvfjUK/QgMv4BRQp4Xu4iTo3ZI
e7QezVKro4lhIzOPIlz1IMzm0sRd9VzAQ+OtjxQP3MhMXH0JpefCOPUT2vnUptGlfWPIfnJEsFkM
JmRDDXUTdFGtm2pP4nulocEjCUh7p7dVwMnTXK8Zzzl4FvwSpFB0tgxN5Z72BaIAC5UMp1fN0QPx
ekPNLHu8baTXxw9AOqpPCjrWMZfOrFjuetrKBjL9Xn3I1J8D5I2SbIunKjrKOGHNtVFeQs1rXnxH
aBkWMngSM7BignHfcIwcYRQvhOCBMAbZUVqX0twKl2L+uf4whM6MKScQWsNALxO8IvIlmK1jTleo
d5U4+GiXAeGtrSbdNtUSVxZ4SZIVGLRe40bTkUWQUc2/3K9RQrhQSMg3Z7X2C1QjG82D//AL/69j
Wrw7/uCwIgKygHRYL6NQoKYQESgEtxYGx6MSxx2uLsfATPY3UQXami6XIxio8NSlil0bvc4S9Vw3
DTXPzKblyRytOF6IRyJQRd4OmR60dV9C+WWFM5wYIO2D9kiqO7qGwZmjnoe2Xv1Ui8DVpdKaeD3k
12HPXO7DSw5JXIx+sOROalgHkRcCVU+S56KqXkmBW1pEj4qY1SYVIMfiG87t47viJyQ0iKmz5K6K
LCRjI53sR0k7hbnlaaLbyR/J2G8mxFoj5ZHnz3/pMg0KQ/yDxFoJeDj8ehiA1OgvVDdwhTqCR51p
+Ekxc9w4Ja98cL009Lzh5aiLiM0VPAguP2KTjS0SdFBgFibVwinQiF00MoTIOFt47QEvcWa7Xbil
MaoEeZ7/tfyxvtdAwFiilRnaPQKK1D1vYPF6F9FShPrO/PbGW5i9y4JmqkgyYFFtXXfQsyPI6Irq
8JpncO6ikn2FCdq58qrD8HvVpn+dlAS6pujoyEQoiVLr5VKbAbXpdhByy4eUmxlNVfNAm7q0Qwrx
wGkaWg7e2tbiNIBVGoPBc0vVJR4MsfOVGKst4Vm69tWo9623lfxj2HDikJUjjwLQHyjWPKc8VcCY
EBeWMlDPlGgHDePgnTaqFRPvLW6rnSion2NBdiMIM24fwus2YhSG8B5G0xqZhyvYXOUUG5Pvy3lh
0VN6n5wa1zBD5yFzkV+eMEATm/FD/dEd8RqivFLBtdO5hGZOSdappRoqM/T4IBGLdOemfiTxIR23
KW/ak4fFmE/SldI01MACd/Yha1Uw8oEOoKsdUII8RJ2BgbqO813XIJeflbk0MujhdaIPCwKnxwOk
gU2fSichr6y4S8xiAq9YRwVOzm/N8cw9y3jagUNLZxVv9KjUi16czyj+q4qW4L1IYWyPvBnS1bUt
cJhnskfLuotk4Ohebx8zO898yygfhNjVCcfHrULBPGddZczps7w8mtDGrUyzwspRxfQxa4VsetnY
TSVtqXKnJ5w36yrc/GbFHsKDs123Hi1AfzXAUFrRD7flpEpIeUSY7Uzz8d5IDclOQu9YJP3fF8/h
BWZhAPRu4qH3fVAXvlwuiVeFY1kgpX6a03OYthBLThyzurgFxvzvFxhRnMme2ANjiLSPpovvvDC0
Wh0dFYa604LKlAVeV8UapIYmehRTUFS9Cji7tC/1qQ3QTCE9C4Jl+D+0aVf3z2lPkADgZG/Wrqgl
GONR8pZ4gRaB/luLIyvovpQIDeHfw8C/EiEwvf4upH+rggH/qaPfF0Iluohvx5zyIgg7MZohBWly
B6nZT03otr3qcvz0fKIuYxjgQDEOrV/YSPQNXH66qS1HRKBRYZG+NVX5yQ+tTkeqwVWoTfxPGU/l
9B8BM00pj6hybVPR0YFXLJr6kapiItJIjDRKC5x1cRgQWYROGr6I2mur7n3tMYMoRx49317smhf7
znGgXWXulWTuXrX1/agWsKdSQEDVL+3blDgBHawq4wW+q5fvAosyjXX6EHRKFmNflfgrQENOisZG
i1L1pfJDJ8zyHWmG0hQL46SL/uvtda7FGHPVE1Ua1ObB63j5TbM26OpWxMUP3S540kcDIVUmJlCS
8q2s4Dg2HhhzNqapo0MkAayTPw1/Q5rETqK3snQG8BbeXtf8p65sdbEu5rKtpjqOK22Gkl5J8svn
jaqv/n2k80H3bxDwZTH24YuNrxcG/n5tpE9S0H2QlEeCuA5haKjNINZFBejy0xRiJRt5CaNHl2KC
8qlY8OQDvrODV7uEpsH/B8FmD0EDn4pJjOBdO+WhVRyGXbwZH8p3xVWfVPNX8Ruj307u1I6+EXqT
x4c2f4MrdLwy50lpbVaMvlzg5DVdHzW4VjURRKsQJKrRhtRtbxvCmvMHmep/QZgwAUVpWa96gMjG
S6nt0sQmkNLEQbDS4ZR+3gZb/WQLMOY0IS86lhTs+hYZBFNCgkbhBZGre4aKILQQKCoSLI8UpMpD
jVRFAdkmSTVLvJgtP3mRopoT8qzjaAQWjs5zPMovvw0mZXBYW8Qguh70GxEvHCfugsyWpJqnkLL6
hcAmqcDRImhknzmCCMbImsL9GWLlNOo+QhNz8w+FLLqYPcve499/Irg6VB1kJDk0trfKmNBvlGkw
+WJ8a2o047Z/nTzGk+K/AGi/uNy5sZx0aB0DQO1/abO2u7YPeFfG2tdZYjBfJwDVbJ1FwBhV14jO
Mr1HoH17n9YuwCUEc24KsRWLtgZE3x2CCFWMXQFhb143PW8hzIGhaAklrQyUSq4h3BWDVdsw06bi
WPPaxbN4YbIvd00gBiRE5nOJgXbdDIyXGIwIsfqZGb9vb9vqgv68ZbV5W5fhrdGOCK2BVKA1VEVb
T6pukpoT8K1UuC+erWw8VJIxHose29aF05mCOagvcW0Hkq0q8UsnNXZgNPhwoxWGqq1grM7M8tBN
kui+Kgfej+Ft7ny+F0tOxKTOlPn53u6Fk/E0njGQi5FEU9JMYyPuvO1oZ070or/xiApWA6flZ2Vu
yFGhNRkjbPagg5kdpaBwyt0E2WsNMj+DophwXpupJ3aQRpvb33nNaS2gdeaUB3jjtgqZH/PhcRg+
SjTF9c6AuZ3OnqSn21j/n3VCeg6DwHgTssFGVTb5WHoAk0XZ2yWjnLpK679D63EXlQOCtaSlVkyj
p9ww9mI5Fu7tH7CyWDye8HrCHY2MMPsg7XQvkPOqwWLzAKfzs4c+YQ9mrn6jdHsumcjacgGnqCrG
QVFXYbspE1DCG2qE9IEeCPeKhLiYNsh5hVaDVvW467/GQHVGsTZB0rO9vdKV43sBzRzfRKmaukqw
0lQ6RoWTlK+Zx4FYOS6AwNQu5pXQKMe2Q2dqAWJVoUZOpjxHrS0oTgQuue6ukTntmqtrQcYSfUPI
VmIm9PJcdmMs0VDDNnbqloz7IH+N+ufb27W6lgXEHA8tj76g+rEXAiILnag9luj4Q/FjGrYGr3tm
3ngmViTzPOl/FjMvdoE0Vb0xxAU+DKroabgfi5+Df+6ij9vrmR3GFQo4QvAQmufw2Jd0kgpdDSJQ
XHoJVOdNw8p+yU4LsideW8k3PReLhBkkdF1rmJEDo9bleuJQVZM8mG37OO79x/E+3Iyfws7fpUBr
OSWqtfuCLNDYWQ8NQ/1iIIiFlRyCTXQoDoEbHkFA4fqbaUM3FXdWbCUQRlkAnQ/zUJJ21SqgxVkV
TBqWZ2Acrot9s+ERWa1Z9x8E9NozG0jAACG1QBCFhw5DzvUu5SqPzTHO1Uf67yqu+lR0tIr1XgeM
8TzZ432SmepX5Yyu9xb8FNx/8d4DfRLmJACECjobB6M4RrpJLuFlU3GwoxSNFgjDeRxKawdpgcJm
+rWilcWixwOiVd4bxUrJXRa9NdPfX4/LtbBJYMVLodoWYi2RgYI4Wo6HuyRyhejNkO+z6Xz71K6Z
Anin0ChuzH0p7FnSW61K47IqQO1TEeTcoPDTT0XgaJPO03hYgwJNKwaLZuIF9N5fWl0hSxO6yOGG
8hgyVpsx+tny+kvXPpBuaBrOK94oqE0yEEPfKXXWFVYYfFWyrWduWG8ggWfe3rSVxig87v7gsIbg
N1FC+gS+eyZgdH0HLbNIqj1Qb2YkOhQ85tnVnVvAMU+WIg5TWsVYlljH5lTk1tBDrdW+vSgeCPNo
MRrIWIXVfB/1T2W/TerHyN/9bxDMrSrkiQ8SB6xDolgAGulJYGEW/TbImvtEqCeiaXpuQGIb5IQW
D3tEfQhsffDoTM3dKBr/4oSiOIz0FRRLMDLFmBnVgy4lHrJLATonCyhN52O+IcjcRrlxVoIPXeZx
Ua8FCzpIKcCJge52dOVcGnaDh14PuiiUM6Ew13QlNK8eaeKDBV4wQ8p5hfPAGEso5bJtE2l+8WVO
3rbWOOzrKXJHCT2U7u2PNe8Ue0ss18VYRC4Uug79K8RZw70IIQEMcZpe5KSpXUN9PageBDw5b0Ou
2vliKxk3VPVxN3YN3n9Zlu/jzHhvVHKUlYCnWbIW+MNGUIRC6znGsRkj6SY8xX0Bl8XQSCaJX0vt
1VDMXttJIdhGOQ/J9X38LxibjMybdMw1ArDCD7Z9kh2Csd1i0HIXKpkpaNM/RB1a0OSKPWc3Vz3u
n1VeTVOJUa9GMS6rnOrQEn0ZfGJOIXQXefW1a+4AMCIs9vObN24RxbYenG43L7Enxa9AUipTrCnu
kvGgFYOTirIdicFp0H+IELzJ9ReEbJuoJmaj9idSPPuDgpLqrPfc/RvHOXeogFgFeTi2cy+ThUQu
NJxNaDtv6xpxQdj8LqeK43RWTyXqDN+9efO05qULkGrM6UBMBbkx8bn2nhr5VGWb6csf3/7F+SAI
eSUwxaCRicHpjbITygn+M44grYH0h6FF0Mj9uI2yuppFMMCglGATDEoFKKIan/FbwKcaPXrQFEyT
fN9IvNhj/cZe4DE+bcqnCa4MtxuSOJCFE7+m4Gc+pJbYKi6qnsdJGp898UWrK0tNeK2qq4dkAc54
uXgQugRk63CoYnKn06dU9J7iYHI17OztbV1zbrP0F8YpxZkBk3E6fjorROZAyssDWs+r8hDwGtBX
UwwzBxk6iSQoaLHzhSH0b2NtEHH76Z/t+OwHmomWdCtQ7lsYzADy8+hJT/9FUQrvyj+os0Etjj8e
uKOBaRt4OPRQN6KlGrzE8MpXwoKQIkIDLgbh2QapEu0L+Eg4YMpAXmIZj69Q9j/agaJdCToJtz/U
iv1joleRUIyA5PVVS2I/qpPa1LB/QfqCYqOtjvFOyEZbp7UpR5+3wVas4gKMMX5t8KFU2AMsBfHC
UOESMvueU59c3b3Fghgbx4TOJEsdUjP/h7Qv63EbZ7r+RQK0UtIttXhpt9u9d+dGSDqJ9n3Xr/8O
A3xPbFowMXmBmauecanIYrFYyzkLmrwW9VXNntJ2pJGI12TlprvQhbu+QZ8ltxX+AcLq9NrXhm92
6Deya7ex7Pu5117RHeuRRGR+oiVkfz8zP7Ko9jDmbL9Q5CVoKMnLh1lU1FsJXS90Y2t8JsSy+lCp
GugWSuUut4Cx0on64kR6cMeoR8PWlIXQI5m0u6GbABdnQxERgNFK8HOhCfv7mSYRhqlKzJHDGswN
6Q5W50+Nys4TNTogQ/28bd/r62YSBag0iI/5Z1+XK7lht3Du1Vy6WntXx6Kc0zX0N0PvUf4ngn/x
ZZWEEVkJIgxf246AmNIdcN/eSa9H+WH8DA+ao76g/+a+2gRe2tD0R/47FX3E2iV28RHcpWm0jVXU
LLmLYYd+BE7+YQLTQwkKb1qBwr1XHJRmiUjsuqv6qzrnPSIbTOtKCalZbdBWe8zzz2o6DNEE3niB
ExFspMk5EW2K07ZmaVeC7ulx3liS6Om+7j7+KsO+4MwwS2koq9ZmEvDSsEbwl3ljsslT1t3uJsoG
3I+3bVO0epzjACJ+Oi05BC61uwTuspziMXX62B01weDG+tH+qxrnPcbCzptchqRW3sw9snoKLRRR
NpSlBrkH24UJcv6j1ou262MEGPKM7miXxO9N8a1TdDrI34rEnVU6TJvbKygyCs6XYLwQzIY69NKU
tz74JkxVitaNi5mUegDOx4Tf7+zouzSPgHUr3rvK8G+rsRY3nS8dX/bq0P0/LMy4q1CnkuVbybYN
QZgro/p4Twq3UPeGCCR8LXt9IZRzGXFDprwncMQwdGsXe3JFlW1xF+/gP3TVqR+kF/iQonNvK7sa
DTD4box3oNmb7xQwU0Q+gQqxAOZz41zeaUhUmNKXmYn6cFat43+SrnLZjQLM+r6HpLkBQUFT0qr9
l3N1JoFbwtI0+15md1ljpdQcvjBBB26h2+u1el+eyeB9rFW3SaPBNozskwC/KjyiNWHKOtfU0EEu
ELbqklT045qYcjCA/nfpAxVpNGtSjzjD6qOmoFpjuVN76OOHShIc3dWjdSaJc0mynfR9qjNv0T7J
hgtEflvE5bJu4WcyOI+khWpcLiO0AVkgHQdP0jqvUD2l6mitOGUzYgyHhhraLd/S/LMcnFHEPb5u
gn/Xk3NQc1Ujtu6gZVv+JNpX0QsO0+qddaYh56CWzF6CfGIaFm/h+AT6xVY6BT0Orpu3CfiVRCMN
AgPh0QqNpQj0AgPvDmAgUdJ2gsUZw69Qj5xBVIoSieIOF8gd1aVXmC0icSSx/fqI548h3RsiCEaR
JO6IaWnZjWbLJI0SGqXvYilyFJC2TF+TqLli1fthYBr90hYa9PiWmXqZuzpg5QHZepc6FXz0Pzrj
1IrawVdP15kY/nSpcdaGLFOzmN+Jjb05kECQV1w17TMR3OHqrEHpTfZyHK3nqPs967vbfk+kAnd0
jKQmWhhgpdQCxFkpINr7jfafeSpZ7H6mBHd+Zr22xoGtkzoQt9AAABpvtPDj/6QJf7vnTZN0yBPg
XYp7KFG9RTIAnpfS/5sU7rg0g5boLUtjKeZrpH+Lw002CVofrgk4LpfL4g4KMG8B1sM0MYFZvh1z
ajx8U0/Jg3VSjrWbvMu71s1AuOu2h1cQ7xY1re8k/7aeq4f175bxY021hQ5ki8V8E2h4jOEtBjVm
Ux7S+KDYIsaRVfd6JoudgbMngRSrUWrWkBVW3wN1dpc6e5MTDVAustfZtlvXuW+Q/PO2hsJl5m7h
KCgLBdcjwk5fOSh+gMqer3rj7xzEbi7ZLZvyENw1XvEm+4/hj3b/dlv+asRxpjXnPLpOIdnC3szh
+E2vXiVt2Q6gjs4UgD52oJEp0jQWGC/7yau3w5lIzpmU0RCMFgtyugpA4OAEDTwAnlNJNLklcCoW
51RMUjTKxFRT5501gZLwXdIFV7JIBOdSumbRZdz5sE/bN6enIvshHG24Jmy6PIf8LTxrZlXaC9RI
DqDN3ChPMUWb3AlBaLO4ISC1C6B3v6t+8JS8E3Cbj1v12Du2+6ptckD0C4JGgcZ8+aEuLGnuwz+b
95L1J7t90mPBZbMuAhMjrMyJtwNnH12mjbXMTsQM1PYo2abBqypq4Vh3LH9lcLbRE/BNKBZkxNn8
GucdjSfdT6eAVlX5WeiivpTVU4aGFEYFhT56Hg2/boxGzTUEHSbGmGpwgtq9PzSxW1f7KNnJohr+
eoYIhW8d7dkY+uLHjHJStPmUz8j0PrVv6NCGicQHDPYZND/px1ZUlFs90WfiuKuiCTB/OptQL5Y/
9Xlv1buodHJrd9tVKSIxXFoIYI6FNZbQStpaj7Mn38d7rXSz9+pbQ5Vdskn26clwAu+22FVzPFOO
uxeMNEOXSQGpnXZAP6M8vUeSQDPmJq48IqYGAQqD3brCvhybTCV5iKJGhvFkeaukXtvnVJ3cNtzo
5kSX9P0fdDoTyHn9plelVJOgU2bN6oEgJHaC3kAzjjwPAm+/unxnorjTvFhVmkwL+gF7O31cisiJ
Q/MumwRz3qumcSaFO88qjm4b9pBCso2l7Uf9lMtHQzQIc43bzXzxmRje35OgTCebNTcuoYuJ9Uxu
KImOdeVN5dtQOlZ8h7G6OLgb2ifATWuGb//TWxowimB7I5hWlLn1HPUk0kfCCmCoTGnTwZi/EZF3
XLXHMxncampoVdAN1CDYex2wyXn+w+y+d4unBD9r3RNyKK9u3pk4blVbKewAoQiVdP3DmL8UFfyr
d8LE2+obxiSY7mTIdpg3u4zvrDkzyoLtXTtPzlD/iAKBDa5a+pkAbtVGPdLjyoSAptuk+T7XfoWF
4DCt3SNID4HSkF1dqMxf6gD0ASmyQjhabS6Lpyrq9jaoIbylT4x9hzG6YyjrKVBDWxESzNoWoRvV
Qo8gQAauQHrUqZgMu5jgMMiTaT6iC3FS71JRBmVtBUHNwPD+ARh3Bfg1qp1U1ZHGjpfqBrG8C43F
lQptc9v7rVgC+hwxnI1CDtJefHmhNUxVii3AtcmYfnfkKJBpVtWi2JDZE+fUL6Rw98ZgA0G5J5Ai
ARihAlNIVGe+acXPLUo1BLWa20qtrB3BDukqMv9AfuGViros062JAcL1kVc27ZfWTQ6RZEFpZlUM
qNRAzYDee8DUXlqgCSYtOZ+A6zUk1UcxYGxGaU52JKovrG0RsE4ZfxqAsCCKExOT3NAjIG4FVmF4
Vp0mTzKJPpY0TLwYZBN5UB3ThLyXaPalw0LugzAH33e3gPgqqO1d2hoiqpS1/dSAcsyANw0gbXN3
Zm5USrzUQOYatIiOETgol6PROUoK3OiX23u5ctoA7YcGBPgqRZZ5KooCg+hRmyYgJxt7DFH0YeAE
Be5oZU4D3NSt1InqYWvrjW5cHWcbfCFwLpfrrQS51GgKqD37YRqoDHbxTVeVrSCnsAZTQgwMSuPo
AUkAG3spRl7aoClnlH6raKPK+6HxIvu+kJy83oSgp66zTSPvSQVwLv0rsLxI/4yaXdCfYllwWq4Z
qhlk3NmXcAaWJmEcJlMPAqi3lj2kmh+1C0Qm51e/SZGB3EUH4xR5ltdvyXEWWPeaJYE4j7AeTtBj
8RDFw6ACd4NZEuvsH+1yoUVHFBDwNooTGCOgRrH8ty1qVaTFgGEAxYeHCHdso8kM60LJc2eawPm7
D4wG/36bAZxUica61gpcQLD7K0u93GQ9JkNCdMiaAxCYRdtiSABy7sjLsVtcTXucgXDUSN5tBa+5
vxjU/5lU7mokQBss2ykDYlKeZoBWnMzkXlXK9lsQWPO91cXagxIQ41cwTlblh13fFjQjcrALZWV4
HOesQFFWVWq0qkzyzlaGZnDapkX3RaX1ChhAJVv5itqQeGMc4orqMGE10UzVqm2QxuFrVOhz5tZS
h7mQYDAExac1jwCLAV0mIPIwP8btn1Gjq8awYK5Swtqmt1XpxuGbvQjErHl3YMWDctcAUgTwmS63
zh6zelbKGOiDubJpJsW32sibA02wWasmAooiTMIBDpY9iC/lhAYZ2vEPe9YM0AQvHyPjtzQ0fQqY
QTUJfDvuAy8A2cVTBhdoOkOBxC4N0zwSVSj/tHPx1zRo9gC6CE5jRq1y+SmA1x4MrQ9zR/Ml3Ql2
ils6oIPyvhQXzLJ+/xh62h6wjxK4Ly2a7JMdoOa9fDvQbDfdzV6x6WnvPauH+rlw/mGuG7Pj//s4
vt1EU8pRkmp83GLEtNaee3uHj4z0zWjeF4Og33tt88+FcTYGQgnDlthKAEBEVekoNfIvBbgvT70U
Z5+3j+vVfYO+RATh8IGgaUNDH2doSgnelDwscVpl7d2c28cWkct/F6EC0hGA3IAdQiLkcmPlaewn
QPgj7qp6MADVaudIoWj4eq3seLFDnLOr8sUkOdsh8thEnnKnehY4e4FRi7EGvzgGnuz+vq2XaJs4
RzfHUlrWKTPY8KnTd5WyCUTo9mugFhdacfe0boCMox0hw3z+iL1lN7jpN4wFPRwU57RsTwH4Wal+
iH3NC/3b2gkXlHMNxmI3ba1CdP/bfFk+hocfE1U2FjX2p3wzAfBSEAmsLyebe8KgHRwrZ/VqpWFG
ucdlnBm/p+IEMNVYFFytikDagHEEAdeIx4Tq7TKJxwbBrGzMgEyXKbolUK4VtRevDUQCuYhhbGOW
wgL01aXFq1mfqv0fy4hLOs/6j7D4yvvsoLZwUXP2s1FMR9ETx8jT7VJl8KfxSbB7TMSVNz0Lkrnd
SzO5UxqNGWc3Wp6ZNu8ymFx9A5DwTp0lQKI09Ge5sTIqy/HdZMTSpwkI+VzpiacAD1zgA9auTXDI
YUlwqxG8jC5XRAbRRKqxQDrRfnWKN6LxsF62RNRJIRLDOQEQGtWjUkFMWh6DxK2C+z7BDohAqtY3
2GBA6gBIAYwp59L6MUvjtk5zJ0zNxB+qkiZ2ckjm+cXu36Miu2+y3qlB3tATyS+yZWeoH4INXslA
EO3sE7gkh6IkUZjr+AQzdKMXq6JJRLPfs1d7D6pE30c3fFbAg7azd8NIE8ENxfS7si5GaciaLCyM
9l1u5xC2+aAbiCw7/adlvcHY6FRumvhnLmpjXlXzTBLnADV1bOOKxbBNZ7g2qDCjnqaTTCMkv+J+
3FXBKKh6XN2IiF/x5AO5so5uepBiXOomhfPQaCx+RWZkonk6zW7T6/9QvkFqBb4O/fpANL06EHOs
d7JcYAVRwk1fJ9QG5MUV2MhKcyABwxEb0QdvOCg+LlXB1Iip1xIyHiBaH8v9NL/1lt8sB0uegDKG
mrVriiBp1saCLmSyI3pWvQ3joDQkGzLVNKJl6ipwNdX3QTtqgV+r7kIeotqZ4Ymkj1p1MqCvlbLb
5TtS7mxAAN9egdX7E1A8DDcW73iTP6h20bLsLWOHLe9Cmxr6r2B6rMBbHdBRfSYBQDk9pXBJ82Ck
d6hhBABUqfd971XjZwZ+r0Rwq645KB3DICBixq4Dy/ZydeypRB4lw/PBkH8t7UdFTGeuLEArCacu
VyVhtlfHOKRGgM5wKcm0gzBqCCS1XuaWW32D8MEH2uJhQEvo1vA/Rqr45kNM7aNE200PWBVaOp+R
BzApx6LTneKlu+JouWNJt93HjCBjeFs2AX2s3OA+8t5u79Ta1QyKpz/supgX54PEPm3bydBHhG94
88FylvhkiWCA1mUA40zR8ELFi+dySdrYKnvMcedOMRtb0wDna6lsJaUVOEf2UOGdI3wIS6wghwpn
cilmTLMyzACy74xtYcd0GRX5YSjGZN/Ide5qTSc/Dr3a7/O5k4kz51Hxfnst1191pgkdMXQEI+Os
DBet1CBNhkfqNvgm9eDUnYhrND7m/AuqCUKNtVU1AUHFMEAAcsLPASpJ15tBCiZ6MMTb2rcip7Ik
ms5ZuwXOZXBLmqKLuo4WdmxCdzFpCm7iLKdJ6QMfBzwmt5dvrRMEpYm/GnF3DgrHRZSE0Chu8MKE
uJoCXPbzo9zkNARsQrkxTQRRDjLKh8XZGz/nrSL4hrVLCPS3FqAgAbGELOelDYGYsUSOEJ/QLDgM
vZrQpE8EZrK6cWcymAc599S5NOESh4zAwnAk6NeUndpGP8y8FSW9riRZDBYEBimj6sNIRC4lRbKk
kyEeCmcJzE2shI5q5m7aLv7tjbsSw1KJILNilA2AleOx3nOAZy6kx8GT6l04fMrBJhe51TVDPBfB
RV11pc1IkkNEjYeXFBwW4sVo/hhkzO9YtBEBkq9qdJYc5TyWVqdaazVM3KA6em7fR5PhzfHydHvh
VrU6E8OFzX2N9uOuxvFaku9t6ZpNQwvpnbQvtrSrhPOK7Neu/OOZNO4wq2GsLvoIacg0dNnHEpo0
yl8RO0fVe2d5ZSlT65dc77JEtHtrYev5qWJ/P7N41IxNKSxwyWQvbXkk3cO03MvJQ/z835fzXAxn
JLk11hiJg4JB+hy2Os1Kp9VdSdou+gZRsyDGWbtuAH6gMZwfQOPz45/6MBVqOGB0tvnIUfiOqPqZ
7IOnOaT/0IDBaFeQ/FQRVwC/9nL5GqMjXaZAkmzcWckmU0FN6NxeurWo5UzEn5vtbIfUWWvqsWY7
NL4v40+1dZXGyUWj26ve9a8iV6mGWE21foQinVw6at9SIJ3d1mPt4GIOBvg3oGJgaa/LpQJdKmoL
hoJQQzsYgIjIMZojqp6ubfyf4qmMZDRyptw5sic42hb9Kqijo4CwWQChkON1BKoJOlWbrkjdZPRu
q7UaWZzL5Dw5KVKFIGkMFxsuVC8OXdgA/uJOzv1xdtrwODYOGvxvC105tez+YHw/skJA6ne5llIX
Jg0GGPGiwIjYwPB881/JjGac5ocmAjT7U9HjnBOE4U2PK8QAoBln4+BcCPu4CVAzcXRneB51mud0
xiDDW3zX7TQ/3y9O8WRnFFB19cne2Zu+oLZLaOLprSN6Z68l4c4/h7AX3tl5IGUA9CkJuhcHa0Oc
4iX00vtgS6X76E7bx8/y0+21FgrkFjscAZleJtA/JhTzSdRyw8dua0LU9BY42a7a/BRIZGZ6Y8UJ
uy7OVFzGPNCGFBJH9IFTiabOtE/804Jsf+GoGxGH89qT8GJJuWMT9eOIaXjIA+j9QTssg2PTlJa0
eNAd+Xt5DOk7adwjthiD9C3cqSBKES4xd4aKqClJW/75gPa+VX3YGPG/wv07yhqBido5BTuwoNK5
YtdAZ0OuCkj8NlwS/yQwwqwvzAG4IL2B7kAgchBroHPqDSbxO+OnBWT30fiokDKyQYesKz4S9jS1
f2vJcp8ji9m3W3062OZzJ++I9RT2hSc1mWsC6VQ0e3V93tmnglOYwK8BZITznXJsz9WS41Oz1ovH
JyX/RPpikPFKn37dtj220hemB0IZQgCrAXZhIDTySZjWBp9MG4G+uC9LvCUWvaPgaq4ETvPqLmBS
bIMVj3BzXvkvYHxVpIjRqQFor2Xflu3rZKvLRirI639XB2S4qszeYizjcXmSBq0LQD+CoqEchd9z
ZHQXNXRui7iKFKELQ1BG4RoNO2CQuRQB7jUtQ94Ppanqc9aeu8Wx0BaphCEt4jeD/MPKIemPdAkG
yVWTB0PTimpOF6NB5Shu3gwlPFhR82aHIij3q6ADcPwyK7WipQqieETBtJ2kJTXzzpkyP5HcIjil
rTvagiMoksJ5VsuY9GjKig45460x/+7sU1K4ob0IbkuRGM6dWpVZzIqSdQ4YWLqd3MZf0lDU78Dk
/6WgYUawQyJpnMnlWWfZ8N0dQt3fZPbs+IW0+0xUi7o+p9ggxGsIAdCqgkfxpdUZZmvZ0Zx0ThZG
oH2qSOjqcyyytlVdzqSwv59dRPFkY8QuSzuAyFlu3lsbldEXSKxK4//XU8T0QYhBYNqgguBOUZnl
MbA5IAmpSaSZHal3gvx7B9OwHwA16P7fpHHPkUXvIwCWwyKmprvTgqGlddXGtBqUzkebygwOQ+Aw
5bYtytqsL+hfNblYCpOmoJ4OoWYzP1e5QuMerKgL3g2awCtdRcI4wGjPAg89+qZsAPNd7pxuDj0I
X3G0CiugpDPxhozprEpeivsMvU5uDpayURMB7F47QyZWRwceqKbhFTnjr2M9TJUGxt9NoLIBOtpz
qOzC/EdUzeBDMgVKXsfef7T8K46LG8ALpg7yAHGA3fFS42hiRK+Ut4F2MsbXOPbz3kHM/99t51xF
7uQNFaoXWQaZYQdYC31XNIh8gdAeerL5aIneZdfjEn9URGMfOmsVAo98uZHTBDRbyyg7x45fDRm1
y00r7dIipIl2UFTcOmgIsVwT181tNa+70DjB/Nkf64CA/LBzhqA4yM23xPpeVq+11DpStqAfDudD
k3ZzB1APsG3bCBBLo98MubZpIwyRYIokqBJXLjSfoC/k9scxpS+jFGZmfxeFs+6ubkNgmsG6ARxM
1eCpIB/JJJDBfuNKhqKwpjQDKUe+TtI0DQmaGTIAztmAABfTU200DnQgWe/NfXHE81NU2rsuFbFF
PxPKOaYhNxeQZ2JaejbL12QaN2bUu1Ux0jgufRV9owPKbkn9WaFCnRi/tXS515XXTMa4sDm4hTG7
urYcmqDY3F7wdTM8+zDOcckk7CcEnJ2jAZypld7VfjsMm2z+ArEcLUYvrO7NfD/0u9tyVzcaPZ9g
5UIPFMpWl9ZfAP88SjAnD9CuYmuY3Va1AGBXVCL1rsqCf9Yd7Q/w7qBZ4rnVMcOWo/yJQz00sxMM
GZqaBq9DTtsAYYGiqy96VLqDmT7OSySQvXaTM2i+/y+a82H6iG56m/mwngz7uK53miG6DNZX8a8I
zocUIOTtqxSbZ3cTUI50uBCQOenKP7mMM1U4lzGSQlaTGarUSIG46RY1tN/xFi20h2ZbbAvLOanP
4DUdKZ4X2/npX0zlr5KcqVRFF44ZWpGdOMVwkp14GWm9cc4FMevqxXqmI3dCzaDtzZZdrFa8Mxbf
Kp9sXD3pAVjvjbzt08f/m1b8uQPJMrqSsaSZ4rbjPSEHMv28LUJggHxCJUmC0a5YeCyVL5P2IAwi
V38fz0nUMtGcAV96eYa1VkewCqhRJyseuua5tre3v3815gATNJo2ATtr8qEOyYfSzFr4iE5OD2NK
qKYkz0b1QvRq25DsbpjaH7clMlO6uhrOJHI2UOdErm0VEsmMIr0zS6da2hrlz6ATGNvqwT0TxO3+
aMthiqFCwMxaDz2gRPUew6CiPsFVbfDeByCxroC3mTs46bhIia7VcEAjrrc8m3YgXihpJH/Ic+10
iyzYr7UYGA1grO0JxS9g5F/ag96XQVDmDVNq2+rvFmhNbL8TMQqsWgUAIBH6ggVI4WEmJWSTQotg
6UKSuU2Hhp+sxt3dOkq4Rb6JSqX/D0bxVyA/Cx11JdpGRwisy42lHhuQHZW/ZOtFIYI7cXW/zgRx
r+ZQsupwqplmQJMhnQu+8DT9oSqOvQj6fv5wSPCGjrwvug9QpUT+hLO/3JzDcI46hHwFjRyMP+yJ
M/lkpvE2puAO3xn3o39M9p+nwLWd/uO5vevd7M7Y1H5BseQO8u+CI3FdisZVffZNOpf/reSxaTTS
gpL34UPywr227e7Kx+wdwHZ3yzF5j3eL95jK1DjVdyF4SRGcCyLD63Ql+wQ2ZgOSRHDr8TwSaVMB
osPuW2dGXnCvbSY3ckE4NDidh9Gbk0bVTSTooLjO0XIy1ctTM2cBsA8syPwRLg5Q9d7l03ySP2r3
E3w47uwotHGjvX6HVd+KKN2vp5s54dql8NHWEtsuBii8Z30zpRfMTrqRnNEfT8YGz9hDdgRamGid
mXldmd/ZOnOhUYjnbVClEIs6oVt7BgUadgrajvbrUL/oDxaVXHJvurKrbmqBk/oz7nNLNuelurke
5VnDemM2w1/om/kw+T+eCO194ip7+SQ/2I620d2Zpu/PvY8IXQSUu/oYODczLpwaiq4ZSYBPAPi3
AhPrvKeFTr7k/Dl6hZ9/VBtzr3nCEf3VdTcB54QSKoa8+GgYPRBzGw5Yd5MCLw/tUui3oMOH5gPs
yweR4F0yozUqqZ3cD1DiEoSRa/GCdiad3/U2w3iiBemBqlN98FR7/gcJOgAPNJTOQL3NDzlVUhbD
nCfMSGeJg25jJxFWNNaWUEdTFRo8QM9zhbitFNmYxDJEtJj/d+stnHT3A5Zz91W8VfRXuAtfZhrt
eid7s0QLuHbBnsvm7EZvFW1RAsi20wHYKU5YuBFSB6B4vH3jraYI0Ien4BIHoukVBREZmiatQXrt
aD1dvmzaMorv7yHqVcZjRo3GAYOsU34iQTLSeSP0SmvR0bl4zlBAihbnZGJrPFPja/pI7xPgmwIu
BlOC1HLS7xoeGvnDT4HWa29FE6OIoL7R0DXPz4ck3ZAE9ahheZU3M6NW+ouYhyF9SdW3xHCjdD/o
goVevfPORXIBpxlrY4R54NZpYpo+DlsM5D0AjfGu2qXb0aAEXM5HI8UFBEBoVCUTD9Pd0StqN7dV
XzFqA29jjMcgR4v3Khd5BE2bR1ONovpEXsvSsfOHSt8gpwgeNgDrP1iiyHRlg5HZZvPkaPoCLxon
T1VnqyBK3TjoEhw2k40GNz1IBjyEwDZzW7UVpwMCNjY+jkSbYfCNUllcxYMuA1odRXffqubvQM8R
RFOr2pyJ4DaxiAeE2gDIBaRbTbtycbvxYZg3t/VYOfvgFGElNUYWjQnOy5ua1H2ixRWELBpSoWHq
9VAHnFrB5205a6lXxsaDGSm8GRSkni4FhUqutVLfNWDd3k8ID4H3O+gARqOhBEiXnZXdV9HzbZlr
e2QBMF7X0ImAhgROt1BLqiQd+sZprdwvgmqXmY3ADNbyXFDrrwz1Uq3FiEiRpZCRVuiyARik1jhl
UdFO85vOXWYaLm7U+VEoGD9eMw7GPQ8jR++KfXUl2UUV2xZ6RbT5GAS/4um57H/fXr5V0wDuPiha
cKiucvPyVM7FPAwNsK1eahsjixqwThPcsG+35ayr8lcO55ajIkY5tIMc8E2k2lHvj4oI/fF62gR7
ZKG3EWlxTPSAM/xymyQzzqZAZtaXl49LErBB1/KtWbQebeR6uJ3DZcG8dlUcSiXaNbb2aWOM1i2W
MH+6ra2+uqwYSAUohI0ZCb7koehgvFfSqXGGbAoz2tpm+zaWUXgys6n6mvViUgGXVpk5BSdd6g5t
YR2jNMLYXy+ltQOHVmzx4+WmAGUBOmgQlxwmqx1N2tgkLGkMPObQxnRgLFXTJi67+lBFYfdqEJk0
NBsrDG3JoRGf6jFsHyOJpM+WvXReN6sodk6z+RbbmABygQDSP8ZBqsCKGzqpE/gQOjV5KHuWtwqq
2aJqPcQ+6ErK32Mk4eVkWarshWimPylFjedzrfTqXu17SwS79qfPnIu2bQwJ6xjKAKEcENIv93OU
umW2mrlxCiIBLvwV6+yB+8Jf7GXbWgrVZgDnJPGP0Pgt190zkIFopCbvuDXc3EBbClpPi+ZbqoZU
b0dMICsoqQ3/FV4CROqspqYiR8zGyDiby9BFItcGNlrt4rsRLSplOe0n8/22Pa3csRdSmLmdl1wX
q+gNGVLsthqPwG1pIhpZaHqlMomXnVy06VMKuqjQRLtMNY2n2+JXDy84VYCfgQ66q5AO0whlKFs4
vOgOOWQKmqCl4hCE4T/chdhqTIsxfnXMFF1qaUxhTqpkaZyoNx8qeXAxax1hFkUI1rESrNkYykLy
QkY/A97ql4KWWhkHM2dOz56JZ/cZSlQzAZ4COn+emxCR4xKWqqNmykiJ1Rae2hfhy+01XfEQjFKO
XSu4uMBbc/kN9TAnIPtizgpB09D/bgAyoBveJAIRFcnh7q6mLPJKQ6eyo6iZb5P6IBvBW5JZ+xG0
2IK3+UoSCsrg4rfAv8OC8EudomCqsoSZaVMiZ6g9J6DCBtHpMIJeafb/+/qdy+L00oMID9IZsiR7
bzcbI+ru5fCQmSKos7X1U1BkQlSPnCE6ky51Sgawly+gVwE1nwoQNxXxsyG1ym+b9Ji+IUbxeluv
lXgGzGyoMMKPwlvzSAPFlMYLhulw1HMMo2njUz6KsmUrx/lCBFP5zJsMnV7bsw2/OtYlBk0V31Zm
txvaf3CNmJjH7CNCF8y0cisXxpZSzuw4682PJi+cKXhOpF+3V0thR/XqjjgTwplBHkZGiybXxqnN
P8UXOaVT+lHIO0V51bKNYU1o4HDG7tjbG3Tp35a+kk7GQuLhIwO+SMUI2eVCLsD7KdAIh7iatNTU
t2DuBOD0MUVGNHLbQcTMtnYLKAiu0SLH2mJ4zJt8AFjH3DCTr8ZdkOgbZZq+obHirgyHg64XQCzR
d4Y2vt3Wcs0iGVAT5jDR+gd3eallFYRSSlpomUwA2VHLI8Zt/7vnZ9Nm/xPBRYfZkOQaYaZiyPHj
IOdPScS6XEWDnmuGj90C6hgyWLrBUywigZWCyKCAL2xsF9RavlotOzuf3dsLZq7ZBZ5BiAYYhR7m
uS9XrDaRllX1snH6SKlLmtnYMNoAKceV87Qx/CEyiG8N9fQMRM/hWGVZ6mZqHeA/kvCRNJbjbqam
HLUqTaauNmk3NaUrG400O02UADUS3G33ErKgXrao1YZhH1Q0kOXpEAzmstfRmfw+LWqC8XE7qN+7
wM49K1KAG4rZhPgwts3yaOtj9dIm9rIf0PDmAm0O/VWYPS/fy6XD/6lVVQJIQKLlBg2R4PjSwNw4
eKVallupUGw3nKLgZI1qjatSNUc/06fCMSp92Gj1ZINPCzM5KKtEJ8A/x76s1AGoooJdWkrqzpQM
QN0vml9U5uwvY2WjVc2eH2xVXjD8IekHo8aLi0ZZX+aeVqTyozaRAiidk65t56Vd3uaGKDkdzaQ6
aQtq5DSboi6gIIfPPMuIhpcpm5RNX+fppxTGijP3MUHfkRSg+en2hq+9e9FThZgCfg7jqvwjVLXB
spOZeBzKpm4e4qCujv3YdDsQQetvaG8LEtoU/eRW0mQdAeOaFHRK5kFwitauKqAsIheDyAJgVZwv
BIhgIhcSvqJLZFrOg6OPz5rlze3/I+1KmuTktewvIoJZsGXIqSprnuwN4SqXQQxCjBL8+j64u58z
KSIJ+y3et3iOqJsSV9Idzjl3JRxceuZP7czcGxtoDLJABcapYwzc3ZRuBimioBKPfe+sbO3ammY3
A2bi5n2bIXxRC+p1EDBKgHcuwqpZ6SAt2sFYOMzetZEMzq/yLnZbQ2+wJqNNgpIFtXXkpuMRbXfZ
VZYu01NPmX2jHH01Lix8I4Rf1zIjDxnrtpdNLD0TE6cGVSWIVkNi6vz2EcjiGhNVWKD8NH/sIPxW
guqSQERKycv3ElSeKHX23F5r4S65BTRJUC2D64G/OP37SVjhukLpjWkLmXatU79UYk9HyTHNd2jP
/YNbnNqalc2KLpUF6bGNHAroHsa+FhvFVp/avKofAFc3/uVknQTrM4+Pi2pocoICmuVG7zaSXy8G
/Kupc8cTJXm4/P2WXfFPZjBz+QGKKRXEpqbIFmMlY6+2s5DrT1GytolfPxhIzxP2Am3cqaczC19q
iuGfmNtb+FqO0rh4MgBgia0HxTRQKFzRGv26KKA8sCYdhUFUyefOQaOid4fcRHzkQE7gl6IFxXjX
yZe/3TpojWiTDAb0Zk2QCc5dcLAEZDBKaxJykPep8Y6hcUfOnKCy1+DjC4HnNMBpUqaY6qpfcsjK
jO2CEZiC+k8gu0NvoNq0c/E0mlea5csxtCGbkIpvKbnCs/v360RhEKmjBQ0wPDjn63Q79KB5j5ha
xYuYkC1x9mDZoxi0Nrfh63WFPASIDKD+TRNne+YijkFz7g4wBGlzf0i7Gxmb95fXsmwCoRKEBZGR
z3VA9VKtE9NizK+GeI9ABt2Knn9ctrHkfdNME0jRoTr9BfgcJx11zAjzzUfr3YGwBflWV5jbIVbM
fI0v1emTqPA8eDq0784/S9ylmQDmFbtlXpWVeyxMEmD+7crHX7Myu/ugTCQMjcIKEAfbkdbXqWX+
LFix8sov7hmY9dg3SNdApel8MS21UrfsYSa23yh7l3nkVU2wOlB3obiOTfuPHZByzu1wuy2tVMBO
zppAqbaj/G6UhzFBMc/OPMu9KcGyrvz877FA53Znrq1XLqLZaLJrtiEG9vmsd/FYOWEv0WE2HhBK
+X/tha6KC9AGLXgaVDw7tUxGtJVthhjZNf1YoooLBFJkvERyJfNe+HRnhmYviI0RQZoxwFBj5MUj
GoX6HmqC5dVQ8+8ZSdbIyF/THRUNCsytd1FQAxV0tq5OwfRezcAl0fDsRa1QS4i7zsM0Og/x6NGA
uEBk6v+wl8iFofgAIJLzRV8yI5ri0LRjgB7bvuiBwE4Clw1eVP11DwacWtR3f2vA4uWaLY72oq4c
gqsDaj0Hp2CJZ2tQBTLIWna/9NFOxR9mhtxB5b3IsKIBShZUf+rdeyMPab2G+116uc5UJmaPpIwS
gPAKGIpGFmTZ6Bti05DQHnxuHzTUT3jiV0rQYLZkN15RY8U5F64vF6L0OAYWmH7WvIrB3HLSBoXI
hYtpQ5qShfpghpperkRRC8HNqZn5XKPI7LRcyWEmToDHir4Lo3o01TJodW1X8jUvWbQ2vZCT1Cl0
vmaXJZWVVIQzYlH4Xiovr1TzndLPuG+CBPTMy/fIwouJ+jjK8BCQAvf69wc+CbQ1pVGhx4ulGZTd
KYVxTaofly0sfqMTC7MLpFKHOi5cWCBp7zNAJ0atfTCzfHPZzOJCLAukQsOFR5izXWspG4peFbg4
nPheJfLRoCtp3bKzg/AEmXsQSN15qb+k+L+L0oKzy+ghmpSLyycClQGTe84jQ2W/vyfmkXyqyCtZ
0W4vL3DpTKMTifrnFHugMn7+tjGzqSJrGJifOrepjcxIfNAujNRx5TZcuoENaApNy3R0UBXO7dRW
ITSdQvQ3NcgREywCWdpeNAAW5+bbHq0yWqy9MQvwP2CkwJBGWwhDYlBzOLeZj4IxMVUdwRZ9NWO5
t2nRfSe5ccVb68i6xvZHM3mya/JAhRSelSXavjaFeoiKam+ZtbHhbQWlIM14vrzrk+XzmjCaVLhe
JnIURJ3m5beaW5qgAzphtUCTsPFRnI2rDS8+I9BSBvepS1b8eOkzT+k20DhICfAVzrcCnHGL2nXM
fCiMeFH3TgjKWiM4ByufeXFhJ3ZmkZ9TkURxSgWCKf1zK+96tlctiV7njrtHjW+4+Ie3D8AHVJOm
04PC8/m6KJxXiUSC0NxJUUyCmgXgYk2trSxr6bY5NTNt78l9ZrZt2mgOts927wQpvRazShz36bJT
LB0RVAzwmSZ/Babi3IhDmwLoXMp8Td5EybGoTc8hO+B6WhYmw79s3Imx2YdK1LpsijzFrWOqXlVd
6XTb5Hxl276K00OfAYgrpGWTkpM5L2dDPw0KOgbutqpqPCsxPGFDIgGVH0/IdK+X0cYSJkDtqJBY
aeZrEFe12DHD6K8ek3T6SniV9cuq1sY7LnkpwknQ0IEBAmt35jW45iORJkjoWEsCiPLjhP/KeLMt
tWc2gk9y5EVw+dsuORDKniYkpdBpwrk//7acKC00HHN826pId5Wam8CYJPJYGrn9L6aw74jeXRXd
rdmtZ8KPIuZicWU9Ht0B8ohSfbKJeLy8ogU0OciFsILhIhAc/8qPgURYAVA7MlZmbUmWPPctPTb9
5xD9NITYO0mLznin+tACfNSoDC295oGiq15vdWsUrqXg5vTozNacNXGDCQ44OgOk8QjYsxi1l5TX
LX3W+3+5Sf8cnDmOvwfATuQxTMXaN+7sZHZf608V31/e3cX7+sTK7Fm2XZHJxoIV19m7/HXgt5gL
0ouVx3/pHExMkwkPp0K6dOaVZoy2Fi2QhcVGHLjdp4qiKKyRBrOeFbpBC9h3hrVAdOkouCg/uIA/
oQw2Pwo0LfWiJrh5EMWHLuA5KWr0Drm/vIG/eSvzJ/bUzBTZnVzZrValneLCjIJm5XOXWT3AVg1t
07C3yPBoYlhdtAELnVke0A9dEXDN7X/grhIAdWgx5so5fa74CAm08sHRlfZFdhqd9EYBlcJQAqB+
NkMCMVK3Lsl7MYzuQ2/XOUclQHMe0yh176UNfnxfRM23Cn8Fwn/A0L3llSO3bQKM4yZWzL6FyhPG
bHtJC6Gp+1qg0hXg0DbST9OqdHzdULONSKTBQgHwTrMhTW57YhyNoKkJv+NRNRYA8edAK3e8JT6R
Ft9UEJor4haTIBuzZCB6Jx13IX4kqhu3brXRs23JfiodoW+DmkGshxJoHHsYn46sSppQ0mFNFXe+
mXLdPmQ9MQKdxOqjqHqZHjtzsO+0pHBliNnMAh0Wqee3mU67ANrfse0lJmaGmTnEQTGNUo1eEu5K
ckwKiAUCU2aQW7SE630S12Qj0x7RwWDyVN2azG1t3x1S8izSCgNQu67Pt1rdlpvCdDjbpG7bQOaL
muIKwsXyR6QmaecLqfAwsXSer9ykS4fw1IVmz0Q9irHuUxyPAnJVTXTTRQ8ERR8ne7rsqwvNOfTD
IDDuTmMioDI2M9SkqploU4FxkLes3CUkTNXNUD07mEjJ06uI7A1ld9nm4ik8MTmLaCSICoQpqIjU
0GnnegUYbMLvYz5+u2xncQ+h9gGtOchk4MyfH0O3qcae5bCD/vBOYMxCWaXPqWE/8E6sfK7lbfxj
6/e/nxx5OTBBtakUPNo7zXlXh/vWpP7g/DB5OI5hk92n9do4iYUkY8LWQf0DcjOIJJzZTQ1B07iG
gjiKdO4xru5KcazlR5z8GABcsTYDDix9wjn3MIEQ1Euv1AOavbX5++Vt/nqTn/8K/XybMTHKidoE
v6LPwCKIHushC5gq/WhieL0m1Kdr7civDgSLE+58yvBRfp+tm1mYQUiTlvkZ6P28UjYmdfYiWjOz
UHyFHURqkLuyIbs0Vw6KRG/zfCzxEgr70XT7e9on9a5N3INt0NIr9Ez4iYEkr6X1npZVFTqA1K24
1tf4QoP0H2hFQFFijstcyGp0MpfTqRJLm+aIWDbZRoXTBe2gtJ47DqjGWon+97fCtHIbm6shcsYP
OP+mkQbpci2D0aICFvYzSwbPqPEllW9K8aMfbjBmchjX+jaLn/XEqHluVC2iPK5NOJK0xl2q2W9t
0m1KcO8v++vCWcXiphYEZI0xk2xe9VAxPCQqzQb1AMizFcVN7T4ViDYKsDGAxgqL5lhEaxriX++i
yeYErMGW4u2duWwBuIbb1XDZpvism8xPMVogAiVsDfK1uIcndmaHMYL+zoBeLO7W5lDm720RamIl
vJk+w3l0c76UmW/UqdtBkxJLaev7US09OawN8VjbrJkjOHpDrIRhERlE1vFS7DPq3JP8ysE8DO+y
MyxeXif7Ne3nyb1dcCdFiwWLYc6tQn4qje2Ncm8gdYm0a6FFXtPqKyaXVocTNYn2A8cIPapzk65R
dVI4qDDrrRkkxe1AbxhA5MbayPclVzixM582JJLGGNQEdhKNXdkaC1vQusc8Di7v4JqZuWfLvDc7
FWY6jPx2MSYkKeqAF6vD5hbtQMEGKvQQmkL4cL5tohKcAmbNfE7FGKSyr554P4A50yiqCKo+zo29
1TkalCzqlIaYnYISmlMpN8CL9aEBXZrvjij6K72BwrMnamh//v1GQGoQvHkD1zSepvMfyHuXu1SF
TG9sg5RQF3njx5WIwo5rn39vCZfyf7ZidsiJUZvIGrAVTtQ/lpH2syFmQMqVLHvpaJxamZ1zjTUj
HyJ8WCJe3ZZ7Wol5dtU9wA+JOiISfUMX/x/W5aD+hMLIFEvNLMacZjzRUfGm1Ik2aaVahxKqnmh1
5tbKx1q6xCZKHhj6eFcR+55/rLbJW4DYYarrDIj/lHeU2f7l1Sy+M2iOIbNCdA0C/mw5SZSlkIJA
26OSnRdPPKWdru7afmO0oebe6Xbitd1fY3FA0tUMqJej+oWIcGZTUVx14BK1bvAFgM+Cgsg47AvT
DG3WrnytrzVDmELVHog6dPUB/j7fQpK5VT1SnaHBWHijEox97Gn2t1o/MnFg9fPl3Vy6NU+tzYqG
pBDtWBSwlqCK7LCtobYoszReSVd2cIEoNfGc8T+oYAPTOyfWKGOdN2xa12CpgWO1G8MtAgp957ZR
/JRogRheMVrPHyp5jHKyidJhxXOW1oofgKoyRDIn7znf2aIAJE1i7gNGwzWbqPjonCQooGWuunTl
Gy6d8UlOFFwsdyJcWOeWFIDgbFeB4rebGj3ES0ZRe5HQCKgzjQn1Mntobi0aCyjdoFuJ7BAh4z/8
BBDsEBihWT357vlPgNi+wyAzOiFcbntHbCZp5vbOcq6NdC8k9QipV87+kuOiG+Q46A4irp73gxw7
llqT09KXzo9RQ1B7V0BfvdESj8ggbv6e94FbVEWaMvkUunmzr6lXJceQDpAJ9M6prqrBdA6YrAG8
mjTxThkoimzb1mlWYbfTgziP08DPxQQKwFExvWb2YFq0x0IzgmIsizzDEJiZ8Fi5nmTfreGWZiAi
39r2dqzazeWTOvnMV7sortkO7p8v84I0h3RmDGErv1V+KKZ+xVAsYfFa63LpAkf8jpIF4OoG+FDn
bmNDXVu3oCnsEz3x6mFblncyvbcLlNi2ib1Tm2td34zU9AVCK+1boa6EPQv9hd+NPQydnhJwcLvO
f0A5amrmKiqwt9vmwfFF2F9pV/aeeeYuusbMQGhsqFdkrz/87e5OZoEkQX0QGLd5IiHiqC+EYYJx
UzmvAA7utNI+Oom1trxp/86/4rmdWYyhWaVT1TnsJAV9bqpnyG7ubfBBG33AQwb4vLLV++6xoRCy
E43HW4p6bf58ebFfr6fzHzH7yCYpNCpU8ImtwbjtosSnZhOmuXmt2DFmpTshWjhBCfOXzX714HOz
k++dJAV9pkNmt4LZrDaQABge10hYrIkSrS1u+hUnVlBBaOPehZU69x0sQz6DB2AYb0P0I8+uIrmW
6nx9Vc5XNXNYtbSzKkHs6NdmmEC6O/GZ+6quacotWrEw1WySBQS1d/bJWJ6ouO1Aw8HMAlVuMWpH
dNBiebv8hX4Tvb6454mZ2ScaRocgB4UZ8zi+kc4z3oHqR6x/aF/tfXvPH2wEI5/K2qn4eqdiD6ck
HoiFCac7i3loTBqCqTE4faBOm8CUHupfxA6IftuXHskD2aP4tru81ulvflnqic1Z5BO3jUEGDpua
3GTpL2l13hSBpDdtslaB+foyArI7IbpAFQf2eY5DLpOWFHWDQ285x5odu+RYm7ctfzHG+95c2csl
Rzm1NVtWpyvj0JWwZYLGmtghjwKz5J4i9pe3b21Ns+eXaiYtbXCCwZvNQZBGW6D8SW19k7LWs5nh
250TXra4sjJrhtkcRdxVdTztIr8t40/SP9Mx9dy1F2jJLxCegdKCWhaI/TNfrFmuCoVAMsYimefk
N7Y4QILTg6IeOE+XV7R0IZ6amn0raeay7GyYytJ9VP5Qyd6KP/87E7PPxEoO3qUFE0KTaLPcKfyj
Qgpz2cjil/mzZfOSiNtg1GWkTT5HOxONDlYDgWwBABQ59q3mRmuz4hZ9zwBrBjLEgNrMSz12y50a
w11gT+ovY5rGaA/IoBbDlZozb2iMV9v9e+wnzjCKtkhdEBV9CRBctHPiWkSQ4ihrABjxkEAKFgQ2
8/Ef9hKELkSYgH9+QUDHpVaDFkxAxWVin6Oiia6Dq8Q+X9NnWXoncZsjPQBgAozS2TtJhZk2zYhN
rPofDb8C4MMzyq3E1Ik6QGtSkyvOvniuTuxNTnTyLhecxUKXsKePu1J4hh7E7TeiHRn/fnkHF8Sg
JoYEegsgZNhI1+cnWKcCNzu2UBzdG9QitNdsx3f0WB/yZ81vFA+aV3eYnP7pdrvsXdmsmF96zE7N
z0610SSN6k7m+01500FHA8XW9/xK2dKg2SWlf9nc17OHSgvIT+C/A1+EIX/n26oXCgRTadr4UJoA
oFa0x2gMBn3ltl+0AjliELywrWTeGsIsW0sfRpTeqnQnrWs7fq5loLgvl9fyG4x+/iYbUP7EnEmU
cIHmmWfog9BGWYDPBXU/xaOhjv82W+3KuNEPEOaMvXLbGJ6KEpaXHMieBpjqc0WDaiUJ+uqp+BUY
nIv8DjBK8JRmW2q6KUYt42/nEDIcA0XzCr5Jyjter3jq9Ie+LPfE0LTrJ0dCOHGC/iOWK40PiBUV
PUa2vK9s6ZqN2WGwe9VplQyLUe/b68q3987G2PbYVuq3u24TbxOfh9mWeYgRgjS09urWCc3jWn61
EFkaKLwAqT8RVabE+Xyt5jBGQoWajB+/1B8YYw2dtlt7G3vKJwnZDgIqR+0wrKC+F4C450ZnR5Fa
rqT6ZLT9ANA8IN64q6+pZ+6bjfK9vhl2lzd7aa9P1zh7bDUnUxOlh7l0uIZag91/lGsAhrV9nEdB
Hdf1qhlh44XvnSPxinvF01Qvun51MQeqPWrH+/9qUdas3iHdLmv1yaA+7FNrb6hbZS2y+/oUnX0m
a5YUD0VJoiiHCfJovCJ8DLhHn9iWrLjDknLpqQ9+UZNUQTHvhun77OvS0yCV52ubfGM+4SyE5X7Y
dLtnJ2RevM29iK6qiOpf45bzdc6yq9iOI7OZ3FGEkZ9cmzftJv1WhMiuruRDv2txBgnOorqn+5tf
8k6/xUjmkL5HcNS1YeyrezG75EqVpUaE+hjOYxcaQXKdbhj08zduCAXxd0w/flG26c1jchR+ul3L
vRaqPOc7Mbv5XGuwrGz6EsPBDqOtg+Lk1RBqkBP8vAYc5wPs+Xtn567kRtP+zu9btJKm1wV8KND+
zu8grlSD2mpO7ROqbvO2uKrjckUdd+kKODUxu3GgDKfKSUDKBy95x3m8ozgtVcdWsL5LTxQeJ3DG
HTLRWmblAGLkLdqriEZLYf3IkgL1lIIAe5pYD0K0zoZZ+spDsnRGIcNB0NOB2DAe5/O9M4fIgVjE
lO+hoJvHN6Nrb/s+TMZ9AhAwiMlFtnLxLMUcJxbnk5+iylKHrp+yo/IlLqtQVvR7z6axrv1aLXnp
YGKi4MTEd6CdNn+cUEHOaDQlFCAQXWVx+2AXGcbdVfaTFNFDB1UolOyfL9+ri2fg1OjMVcCnqepC
RZxI4vEOoLvALpwPJx19l3wfMPAhi+lmqHE0ykG5t8vmBqzJrUqe1RwS12Z/YBbZ8Cx+uPyzFjwL
1XtwI/WJ4vYl/S2tuHbGlEJTVAEu55hC0JPwwEZC76x1SRaAQKjdo8+Fko+GAfDzFASj9lS35Ihd
kxSzRKDbypVA67nH6bChSOyJUWogzA4oC40PzErDy0tdPKsnX33m0hUDrDoq8AG0dtxEXX0jBffL
pFr50IvOhZXY6IsieZynI0Bvd50jcSUU8rvdAlg0xL6a+rZ6N8pdQxTv8qoWPiCUgaY8dWI3Q8zp
/KC2aj2qqYNV5cW31mAbR6vui/EX68GRsdaEsRfXdmJs9nJX0AUkVQ9jUQOtF5btsgbtNN9Orpp2
r6G/dnlti1/sxNzs2quBy7PqGls5RgDB9yJMoSYsqbKSAKytavZOd1B1UPoI14HEzBXF+IGpX4r6
Q0tfe+eKKD8vr2nxmjtZ07TmkySgl27t0gZbWOa6h3A1qNqfsWT7HDSl/87S7NFtFFZTdcr4bfar
hB6rontZ88SgVnXZzvJXAicRCg/of84b9FAQMEmquagsGKYHFOBNC+BG0mS7y2YWX3Pc1f9vZvaV
Kpw2i3C8gbzN1CAqqbYbRGyEl60s+8IfK7PPwyi0eJ0Oi7Gba0hybQzy1os9b7eQh6ycb5eNLfsC
CGQO0LWo9M/OLoYRj26kwL9bR8HgOeSDoJEZkGJKmL4SqCyuCw1idGsBlkJSf+52lS01I8JcKRQF
oRNkPxjVK5GKN5YQh9F8bQ17tnQroSwN2CckCtA8nW+jgX60leCqZ7XlZfVNDSG7kt8P/Vtt/rXq
x6QLjRod0Negxc3xycxEiA85JlREYs3a9XWMOFpP6ZZx6y6HptTT5W+25IZQGUGTf8LWfJlT2rOy
NIs2hvR4nYaFHt8MsdxcNvG/OMZZ5AqdIEwqxTA7CPHPhRvT0ikGK8sa30Fx62ClafKNxJgQq7UC
oKFcz7InFikiVI243CvUKD7a0rH93ojKx547yVMEYOt9PLAmzJiC0YIptVDIcZRrYdT9Tddqgnlo
TmKbuJFVH9Ipmrcsl4ZvNRp/g7S8k/hS44ofOaV8VxXFemhAUb+pczcCmrVIdlofy0/a2YVxIyMz
2cdkitPyUbV/2bItm8DIE33PR6mEIh7z/agmpAhaN7OiKzNL0muLo5/gFbKwMDKjb/UhGORgY6iC
YmLsWGaXro7hbjpItNFYmEmIaVwG8xqVNEgjRCLCXLX7EJlk/6vvpNtgRHAKmLSbdq7hR2Jk+0Ez
5FWqKcV1kxfiyclG/tIo1TM0Vu9gqt/JkoFiP6jj2HstcSH8legFQGeRbmxAys+/d6R1/FHj+UOH
/ugublwNcHQdqntMomMMwVha89C0M9H7Q6HaUBXLjdBO1XSv5UwPc20ivRuSHOBJSsj6utkrdV8d
LKhY7QdQ6Hv0HGQCFgYkrT+yqNPig5mPuY9fzZ1D3dq0DCuzJlChTaTuFyO23EPIFuG+YCoGIeR1
NolED/zRrGmK4DXD6wX6/UvB68FrFdfdyD6C8GdF7M5zzEb9LsHPgKBRXg52YLqxxGgasF02wAek
3K94Hz92Y9M6j3kuu8HvLaa/MtEWO25Krvk2pCM3QtOGnyqJIR5Ua5yHBXTingcX3yzQWGSXAESY
sKnXVvJqQm3YOZhx5T4h8i52Q9s1euRh7rNxHMFLcz2o/drOjmldey11DE09NGgvYMLFpALMKhVT
/UrXiSwP4kFD75XMJaPXUY4KjyHKftMxZr7QIs4wEyJn7KAUqrqrsF2bFrH2T1B6TCRMmU6Yl8XR
k9VjqEUv1fbYGRhLluAOOzQJq3aR0rrXhsipDqtxlgZEbeNdi4EKDwDnj3tDoJUKYCvVwjJq6daU
I5STuNtDnNuyRBzwnPT7vs4Aw5FUYvoCRAh+GbSPU6/pKQKLXpcYihnL6NpQlPxRJaX4xAg4Gg7u
iBFvomx3DuBon4kioeYnU2e8ylgaQaHJMu6rRlN8WqAC7hlY7caqekybGZW4/g4iPdU9UvD4m56m
6GJxyh1xFzFWHOooh2SPo7b5vSka97HVq/iuMNjwTQzNQDZqZrjbUegR241Eaa4TLSd4+oBXCos2
s++hjqZ2gXCUXLtu1Zw/WErLrnTFTn+VFsImUJlcNABN6B+HINhirqidOb14bAXDfAsI0B7skQwB
pLlTTMrUyLDyYi/wN5ASg9kPCXOUGkFpOH/ahEsKy2kw+hqzEdVAGYFIkpgZT9zAtUmI9+7Zqj7N
vAahEPdm52WH9yEuA1YeIXf8fvnqXoC9nf+YWZTSqCpv4mx6jXJIQvdP0MwJUvJdSiMYu/hXWX1U
sXWdRAjE2tajqzCpxSTrdDdmL2+uKbnD5FS6F+khZV3QVRjY0Oh+XZigvmk7E1I0dg4oHBq54GW/
rmzAFLPMny58DNQp3AlY8wX3p1QpNPTxdNn1e5YAmt0kG4M137v8tVRB0a/7EhDqMg5ynngulyvP
80JIBS7rBC8ATx4s7NnyMczckDmpYL6tbi3w5HFUDj07MPSqV1Y6NaC/rPTE1PRTTiJ5KFmOpO1q
DAniVUDdUE2rEJVNr1b9oX+x6VYmh05fiYIX4rhpbjnySqAaTYTb50Yz8I4jNPIQWOEFtEbxAm7k
bhxVTDdkxOd19qAMPy4vdCGWA/MbIiDQg0VOa86i1CRWlDHvYJI21Bdm5cV6Apb+PsohArm9bGsh
uoJEq4OquoZ4HkP1zpfXs6QxuTGgRGB8YKyiR9rgsoEl/zg1MO3vyUfDNQgkoQMDXVtRDDIzixsm
orc8zQbkSXm1Ym5yt7mPgGIFMVhUPNCtm30u00rxeFsjPlf/WIuXJH2N7ZXa4OKW/TExn6KYDMrA
FQET0pCBLSGftTYKeGUR9swBWDSawtZhoavfnX7Xked/6E5DRhK9L4DWcXmAVHz+WYxRsYYs0xBV
06TwnA6vPPQGFE17Yzq/7pP2fkwSj2PSwEryunSegPBGpxPagSABzj5QZuTQRFL1xu8bzYuKd7UI
Ea0pCciG+ZNUVyoNi88D3ilIfU8lN3t+fJVCDgoIK7ievrMAnJj8tn7VbhA/7cufVesNK/aWvB1U
KQjfEBAqcKLOt5V1VdcY09OYaU9VCR3fd4VcIS76+zMFmgHw8tDVx7U/s9IlSPVUA/6Rstum9odI
epWBEOLvoXcGsM1/7MzOrsXdVtBMxWowdUEtya4Z8+sSIWrO1JVW7dKhgrgLRn1Alg5lvJlbSKUW
VprALRBuXOfOeD1kazf50qmCPBVuhSlRRip5/m2GXjURKsAVQOKOvd5m4KRLGkHfBU33yx9oacoF
EOg4WyhAQ0Lcne0cEo1KsQoXUUko35DyAOB71W6r0PTHK47BavZjtCEheUbn3RtKrz6wlfLD4mJP
fsBsP4VbZ3lOph+QQ3paHhj7zNaUt5cq7CerBGfkfEddCJXIbIQRZQfGWxUei7B9xzS3bb6x9+VH
9NTciVfME1+BZCy1nWEX+hlgLKE6Na/4WsTsaqagu9XU3vdxh4Er9Hui+fH+sVI9fVdk/iroZHKO
+btyanL2QQ1MmRFZhKWqfr/XdnEX2Hc9mKyh5ivf7J35kB70G+VO3a31bhej7Un7AVU9F3yVeStK
t/iQGG0EjudWXuvPKB6lAd1GOyAKtlASrzAHrN6Kq5fLHrx4Hk+sTv9+8mwPWt5VbjqNgJd3mWp5
kb7CV5kc8OuG/lnW5MAnBkanR1Ycw0B9Dfm9/ir9xV7oxgVf6+fllSw+AacbON3ZJ5YYs5uMmtjA
AuNTb9o3dk1DBZDKjbV1D+02e71sb/nk/VnY7JqJk5j2LeQoMIyvDmzN8kxo8uTi6bKVBS0ZA2fg
j5mZQyI/5kTrYaYNihvLU/0qfAOhSd1Hj+rmR7OjK8taoIWdG5zdKKYtad9jKLZvfADKWxxH1deF
1701TxiUZawtbynWR2kReYX5eyTtLMc0rVJLSQX3AHa/fWu2+jcAWY7OrXWw1vxj6c2Gvh92cwrw
kcSc+0eTNpU7QvrDR03twXjsA2Ac2+v0zdknD2CgdVfOpv2RbteGWS8e7FO7M78Ec8/IYjRDfe0j
C5MXFlAJiUhPPgCZbfn6jfk9VTwV82XXRoUs+g6BkLgJySyA3ecvoU1plZQY/+B3qVrtGpahTG21
wxAoSarsk1Jg+WOFFhA3rAL3qmOmj2OlNs+lAI8sKjS5K42RHXnN1TK87Njmwr1w+ttmft2OTs0g
oIB7gfW+DgW6UhGbyyYWXRllXkyfQmY3YRnPv3ilphiz6BDENaOJ6p/xqFXfhJ7ssqL3OQOuoPjk
XL3vrWSlWrG8uP8Ynk+Ohrs7DR2w8VGqbQRJNkzLtyuLW3TnP4ubT2hJbNT8Ji69Lw78GhxblF/w
TKrPmNwYf14rx/FH/kv1jLW26NJ9frKnrn6+p+1YJhq3LQxrZupLy/VdHDXbkQD9RkzMCa1i36ns
u4ab3y6vd+m6PbU7uyhyowbmR8WWFpjNnr9XyoHw58smFnfUBAlOw5gRDYqA50tj1SAdEmFHC2AJ
UL+0bm0gydW3y1YWfePEyszxO6qYmAA/fTf60+H7bg0Mvxg1TYQ6JCdgEX4h8LMUc45pjKjJwIBj
qMFWHrlR76rA/qg27r7bybWe1OKKkGIirp/YZr8rZycP72gzhOElXoxef1HEdaaunOPFTw9tTNDK
Jj7vvA9ag0UAGSUsqKtLwI4l1Jru+/HvlbmRzAGTCwYkcjqU0s6/vhAJbkKotPhD81CKsBru6mwl
a1xcCOAZyEtQuVDnDhZrTtu3Ao9dNfzOxW8isIJS0fyLH5+YmXmYMxb4u9MLXqWQ6sy8ItqZ9ota
rKQei8flxMxsw9xcRWl+ek+HYVfw64zsOyXI1pKA6cfO48cJ0vJ/e2bOcg/hUgZRCFjR/4e0L9uO
G0e2/ZVe9c6+BGeedeo8cMpBSik1WINfuGRJBgmOIMHx6++me3AmxZu8Xeep2yVbQQCBABCxY2/T
Hdm1XH1PTc+GHGnvkzUV6eUDE89G0G+BbVadt95Kqd5qHY+E27xZjc9bv99buaNu0n3sgVucOVbr
gddAXYlty1v2xO401Sc7iOQV+GSqye6+25i30j3ec4eiccUBqo+ueG22l2PQ4tJN2ozoo0IH95zx
WJMbo1fB+OYych2PuguGyR2rPhKpXKkhL17KJz6Mf1qaL5+O8o6FcxjLN7hNGVjGlV4+k+E5yndJ
XiDZsBPsLiudmq5hXJbvXSemZ9k1tSKdKTcYpA3NTsd+jh7IfXZIqJNve5ACuInkRgf5CtJM5l/I
fZ0OenZGQtsB2yJPBCjyACy8z8S12oAj7yZj1z1f67NaQjJDXxaxSwaoENX/KeqcOI/MIgiOcIyz
Nr36AIZeFMn2oz8czU25RbHxoJZOdqvcX3ahxXqICZ5C1HqAAQWj5rlZtch5oo/wWeG1z4j9TvhA
d6/Rwd6OxxVTizHgt6m5E7HOsmk4YoTlS+MbG36j/0g+i8Nw21fOEGiBfkwC+Tt9jZzVfMB0rfgS
fk5Mz51o6NSimUbZesSxnWyTXpk3+fb1W+iCJ3zNcZZ99sTczHNICybU6tekBrZDtsfWjQ+tY7rq
fepQ17xOD9mPNQjzdK25NMT5zWpi2srRW4l+29tKukrkY9U5kgEkkH95HRePvymTiRZUUJvMBV7w
PmYZg4yCG9to1NaI09k/2mh32cjiZeTEyCyUJkYlGpsh4Eh66JD+HlXKywaWpmvC+0D5S56a5mYe
AS7KLLMoNveIao0YInek6aHobZeCJjc3q5UqxFKoPjU38wgqVDTplTDXsNBJNRo01UEqg2ytMXox
yXdqaOYGStUzGiuYuD5Qd6xw+FZ3eq+/Ag13dQVYnf69uZK2nZPf9Wv7e21KpzU9iWAldOCRUYdp
baO/AyNQOKOX+Lav3Vala99pQbqhu9EP/XztNbNmeR47rUqoTYbZta23LNqn5uOQAvawbdbU6Jd8
/3R2Z25pN53eCQFDOoCJPHeKaKNALeeyay4eBTax0DU3ITu+9n/XWWOJ6Q7Lc59KBSAwVzR9rrQd
9F8adiVH0IeCRAR4Cq6Z8gj6zjBaSfctTejpF8zunjIYx81uymKK7DYdHoAgcIBiQdHVsdmaxvTS
nALJg3AyFX6secbUlJNstHpcDePhVpE+eBaoa2XTNRMzz5SqulWkycRQkLucIQFmhAGYXd2VhZuC
xjwGnw5l5odJC6FfyBTjMIXSafrWSH6l+LT4qeoHYI+9aHAz+7ZvV66BC+cq3ATsjSCPxBVi3pI0
9l2Kezeskoo7hPxowSKUZY5GHvoQYPEmuDzKhVB2Zm4WytoiTlOgxvAwpdWR57mnCRa0aJPF425l
QhdOgTNTs2A24rVodcb00mozvxLJntaG/78bzcw1qlYy1UHARJvdjuR5IA/W+JD/hScjBmIYKrS1
0cs8bxfhHVigiulC0HcPAOHo8S5fI8RZSpOd2pg3iBBJhLkocS4PVuqhR9qzaeagq/RVgM9fodyf
xFzHuN/yeLi7PIlLL64z27PTdFCU3tY72Ja1F1b6XbJPy20RP43cr6NvVN8K9WHgu670NPlONVYC
5kK0OrM+80jwzGsah/AoGKE1N5I/KjtykggyEIX8VJTtisesWZs7JQTR02R6dTX2kaifWstcKwcn
bXYFLOfKvE5fPgsoyHni6qahvV9DWuP8SFXBTt1aIUamD7guc+laRmm3E/TIWYQyb/ha5ICaCnKP
atetpcUTYd7lT5hC1qUvmJ0ERWZJNkkwWnAhFr5ldQQAt4q4JuFrbECLE3sy2NlTxFBBEy7nGGwT
61eRRINS0/eq3TqJkoIg6OOvDAzgE5yw0IeZp6NkOkZpTjAwne+0HlLEAC1uLptYHtBvE7PYksYt
D6UeJggQob3plBB6GvPrpN2w5OmyqeUdCJ77fw1nWseTyxdRItAJEFy+hj0KZ+GBBPXB+kAl5gh2
dH2vbdO7tVNVWQzPEwrbgCY1AIazXW+TPiFtDJvisfGZB9WQLQCwEnViF2VeX91kXu9nQelEe+MG
P7iG716px3oNpLJAcYDT7+RDZgGAJ3DLLsWH6Lep+5RcgeslM1xFeNY12qfcYfuWeCV3pMf8m7qL
Vq72i8fvifFZPJCB9Y0rHas8pNuqc2X1SoSupvhxfl8afCXULd0Nz4Y686mirxK7K6Y5D0oP1Aab
FzDpt1vm2ffkXvhglxs24coxvOxcFvh6FKD6J02Mc+fC7PJOkVMcX4bh1Gg0KowJCT06EFA+pDqU
T9CPpxjUN2LqpkQBCXjiNfo7eupW3oWLW+rkS2YrHUWkr8d2ekehe6w7aDboSTX0SFdet6YotOxV
J7ZmCxtbZVKSAaPW9vn1AVWZ9siOYms84iGVOIajunHQfEjeHUPX7uXtvDbM2SrLSgehgAimJROo
BQMdKCLxKnC7s/Yz6rQ1p1oo34Iy8Pf6zoJHyfLY0kuYG6TnPtKdhu8qc5uFYLfSHm3jCEINJ+Yr
Y1y8R1rQhwK3HsoN83ZHaVSMpqhgNATf8oB0vWWUd+CVIMUaLfb0+V/OsBNL05ecxEZd52Cb0mCJ
ovAUg7wCUiOyuRIGlo2AYwVaWxZ6UmanV2zVItHlTLidwFUYSs+stoJIrr3LnvHVDOhA0D0J8BUa
olR1tgHCMmQ0TAHgNSFFBYDmaPkVtL2cqNVXCgMLqUGYQoPBpIiIrLYx8/+MdFJsqhUKacI4xPTD
Tpu9IjcbOUp8lvw0deZKkGE2lWZXyGvSoF/Pll+0J+AtAvEiOrqnHXKyZhZhIJPkMF4OLIiZfp+0
439cxzk3MbvaKKxncjECuNsYSWAC+i2nqVdE5YqfL1zMz+3MPEPNsUq/AMIsvVajbx2Qmr1xVyte
wvdGxNxUfpHoGsna1901GZ1qbQYYRqCTdD5/ObeBZ6sFkJQN8GtZGOSs2ZiF4kjWWrJgzdTMJRvd
GAaqwVRkGX7fDzgVJhy7fQsU+kqO6etZO40KLXOWgYD1RVcdLVh2S3UsmZS6GXsSeZC3tROa36rs
h26t3SuWB/bb2ixuVDSpNdwqUP8nB8OqoFSys6PYSfSV0PE12p+PaubryCjIZjpgVAPNgIrvnLj8
acv1vo+eW2lN6W1tUDOvL6KCK2mBQUnCjyHpkZg/RNjd1mtuP3n1edA9H9TM65U8FpNgDh7WQ2x7
nIYJ8MPiTpjdC1W6m2bogC8ftPEqNRggB5ej5KJxcP2i4jjdTue48hbpJplkMK5DskeCFmP/LtU7
O4udon5Iy590LTG4cC/DcH9bnAfLUSeoFzUdQCpvoMHeK74G3tD70h+C/J7jBowIvZGv1p5MC5WG
c7OziwJFTUW3ysnsE/DLkSdtQ9AVdU/aZ7bJtwP4oxu3+onjW1/ZiYvnEELLRFZAUDeaxReAqeMC
hfapBfNgEwHRX28wq5XDbqHuiOGdWJmFFmDBY5XUsMKqjQ6SaIoMmukCze/JoP+nhU+HDWe2gyhq
t4+XfWhxo5zYnh1/eWa2MToHgAwU2tWQwojMr6EatqliY3vZ1GIAODE1W8UMAG1WUpjKpW4jZeNG
GQDQzSy3MFIHPv7tsrm1tZt+fnK29mVYNmkOc8R+LcldAZHS1caBtdmbxU49tYcqGqbZqyC+Vd5l
YkvNvTWubPTFoUBdBUTQ6IH8kiABba6IwDOF0JlfpZJXle/RWgP18vk9dT8o0+XuC2MFR6I4sxRc
RXTxTCzU9rsSz43xdZTqg24rfjuWLzlBHn5NG2HxtDsxPAvVMaB+eTGddrEa1DZ3ixGBRIDqARdz
A2k2ZugrnFCLjnhicRa00SgIvJs1na9yibqRYgbMeu3D9o5wyc00eQVXMPn1lzPit7kvvTm5HEXt
dMAyIbllQyH6M67pV63ZmAWqvEJPdoaWMFfDquE6GzryIK9BTha9/WQgsziFR6KuNVPbWdOUXtzK
uhsqlj+aBHcGCFpc3r4LOBNERYAETGsiQAYu8nz/8pqTQRkwbeiEKMZNXBxZ+BrW1xp9FKoG0eFn
Rd817FhGuzp6XTE+zdfXNfttfLaxwadU5HED41qKftUrTTlQ41lnWyidpOlDxK+JDnzNymmzeJ5P
/REaqhy4Ds1GPPISko0xjEKnBy9UskHHvtcpil/q4NSHnE5pMlfOVnEDi4M9sTsbbF9HVm9Ml6Ux
vh6HGK9+MD6H1uD3xZNZZy4ZnvKocQvrSQfpxl+Z6RPjs2thU6eqOU5XeAHJM0k7FPmNqb8PDA0F
5r4xNzz0aLUNzbvLdhd9+cTsLOpIdKR21MKspPg1s+44Our1kAfEfLpsaDF2nxiaBRv0/HQV2KXx
bjCj3YAXkCXlgZbYK0fEynh+hfeT044JnfWlPpnp7dDhXf8cqSNafVEra9ZAGMtv5t9j+vXzE2NR
otEy4TDGlJ+k9HtQLdBdiAZ3LtmgZQjkJuhrp8UeuTyXyxfBqclGniBEUP09jwlFBqySSXHjFYB9
0DZ0k556GpM2lppBVa3YKina8Ntqp8nM1zDR0mg+pKB/T+2nQf0ss2a38kXLe+f3F81iYlll4N6u
WjwAkNYBFWt726ZuzqO9DikvU91INZSShW/TlcvUr0LXlwh1MhWzixtUnjU9tzAVI3+tqLoRBmD6
vXFrDJpbZKZfIkNN2J3Ihn1r9SCfknd6lIHK8QGcHCD8Dx+58aOzXqeucLlR4CbRvjUT5gB0vhEF
+azTyqcUlBEFgdhvnTMHalJux837y1O4eBqfDGR2LUR/ZAJmQAwkbdG9tKPsnSvE0WSP9sPKai0H
2N+LNQuwVQhhqXB6MHHlSigPddhv5PKOiFsNbwrJdBTz8fLYljf/b4OzyEorOTW0Dt5RaqGDTb+t
ZXBn9L1/2cz/Y0P+tjMPorkGcSdUxCckg2X63HJpAcF72e2qXZK4WdN47eigfLBZMTx52bkXQnIY
RDAT5NWc+BXPN2RpQ/xJkXEBLuPrOkQLmLY34PF4vjTsR4JcTM/cNr/uM69CO2/YrQTXhQcp7E99
MuA8W2CYlQwQB6vTy5BypJBrJGWCRL7SwKgVcguC9YNrFkf04lfQ7B5rFPVUL41u5SEPLk/EVyc+
/47ZcQJdYZAbcXxHJMYyQEagc1gfyZ6WV7chGHacXDGHFZtfnQs2IbqFBBMIvVGZOp/7blTQqjMx
CTf2TaptKX9M1jg7p8/+srwTLFVHn98k8Xhuoh1rYoEkB7khlEKGlm6AnfcbC3Q8JFI8O7yuI6DD
L0/l0rDAbY3GfxBPgzl45lIS8B9yp2FY/XBjgK8jGwKQDF228fW6jBPkxMZsX/aGTRU6td0CEmdJ
cBuW/i9HMZu5eOBp2E+Lk0Vui8TycMPTl8uDmD5yvjing5j5XIPMgC1JMGHm0FtsnDT0DXot6hWU
1JqZ2QWmm/A40zZze35Q+4+iew6zO0tdycMvr4gNigmou+Fwn1nJBqOjQ4oVaZTOETRIxMqSLw/j
3wbmegVhPFjQyIaBcnioqk1mPkXhg9KuSUV9PWLgWYqBJmv05YDRbbYpqRlDSmCarbClauFAXQ6B
dyxD/cNgTf5MdSn5GLVSPI4hQw2qTpNw5RWxULDGJ4DcX0auQDO/9JSPzFCsYQRSqgIXPd+EO/pd
p06tu9nOT590N3eNm6vxQ30wve7FcpDJRr8raOAue+dCOXX6DM2CZsN0Pszp41UO+jfIEKKwmHrK
vvfi78ZrE0C93cmuk8LJfftR+s+7e85tKufxypJaLeI2wBU4joz2UVkThFiMTSdjmq1uJSQGliz8
/ki9rsqtYX+zmXd53tZMTBvl5G6dxXYnaRZMGNaNpO+olTjamhrz4l6AjiJ0d9Qp4TPbbK0Vg6GN
wUbGK7QEv+F52Regp7KCy2NZsgMSF7QpQdRr2hTnY5GTpoeXT3XsFkry1pi0D2loRZ3bWI3yo0+i
oljxuqVzGKla6CVBKxKMz7PZQzohUUUFoJudguy7+UkNNC0V8HqzdXStf748vqWgpSn/YLfXDbQX
nI8PRRzeqZNogNYXm8wy8OpZq+ouDkjBEQxWQzjevC3UBK+rmhk4gYnSe7nhgxHQqSBOoL5r4uHy
aH4t+/xAMdCIB3pesKF8Xa66ZGlai6np2N6KF+Wgej00iV+6mwTgW0d5hzJ4MN4Yzrf8YNwOx+H2
FUQfW3trOmCDBq3E5e9Zmt3Tz5ltZt5B8DMq8TnTIvYhGnCGp8sWFigxwLl5MuLZfo6LTFVCARNq
oN+Eh2IjH4Vnbs2bbN+8Sl67Lw+Gk27A67fNrqH6G24vf8DSBjm1P3NXodQcNRzYn3jy0vTaim/C
QvIKPLT+c0Og4ISzYluAinPmqTnTOrmYOpgVGrkAPmSyUwPekWm7y3YWo5cOA5o9gQTM2Y7vTZ4N
9Wgiixx9t1rwGoapMxh3l40s7QkUy/9tZOYYRmRKXExGNASV+Dh2D2n7hJeI0wATfNnUkg+empo5
SEFDko4aTFnhtWGnft5kKyszzfx8051amLlACHmcUmphodNesnjbx7e4K5LyWw0CD/ZSdCtwgKUb
PQLy1PGFa5Yy13oUfV0VTAdnSFo85mriSIrqVNFHVL5r5vc4X3GHxek7sTYfXGinHXJCqM8PWzRC
S+VKJn9x8iDQi+CI4ghaa88DcAKygo62CPd6+yzotSrfJCXyLfarCYTu4PLu/bI7LLr3ydVq+vnJ
4Zy38pBZ09WKtZrPkfhGyPRBo7hybq6ZmcLGiZnKzOysK2Em1Xfg5oTiKG6Ka++spbU5PZxnu2jk
KpVoBoxd3j235V62v12eq6XYdvr7Z1tnTEiZtVOPDqm3Zfuzg1K4PWzabK30sRQN0N6EYwt5gImb
7nyyBkKYDO5usOD0HukiR1e2rbyzuhoPopVwvbQup6Zm7ixFOYj3ONalVJHeHBNPjZ65FXuXJ27N
yvTzk9WXWkOAsRhWLHmfEQjBJ88G+mP+ihGwrYHZCozdc8XpsVFsQ9jTUJSPkLumprgiWuvxWXQB
dM/9y8jshVpRIKvAPYOmF5E6oxp7hgJgSUKcqHm8PJxFS+akjjGVSA17FgiUEtluRnDTNIGT1MJb
1m9D2Uf782UzC1XSiXsM7Tt43xkmLprna9MnQ6zEqFe4ram5XDefmGY6mjpWwC/Wzogs05DpG5Qu
A6OWXi4bX9qwp7Zn3mcNQi26EFVgJR/dRq+Oo01WXuFL8RT8VejJ0pBjN+e3TRqNUQ5/mTA6FCGn
yVtPq6nigU4ZMLhCN3eiChNPsarnXOualULpkuPjtQiHUXGnxtvkfHJbUwnNMcZpYTLcHGjhdqV1
HVpi5YG85CsTm5uGZixQhs/JE5pUAmlpjyu1EfpKil7VtvAExPZsHlxesMXx/DZkyefj4UPRReV0
d1flmnQOqULxgN6pTkaSI8OOuGxt2TdPzM3uXkjRF5OqEsYF0p4klp2UgfqrxyEPLlSHxVCRtiPP
7G+bcly7Jy1dK5CInNQnCFKF5mzp1JyEpAc61A2Rh9Xs+7IE4WvDr6NE8TTyIcAGeHm0S1H/9KE3
M2jaTa+JfIr6egcmGRFRl+pxvlW4cmQtqqd8ZfctoHSmtwLo/s2J0RZH7vlqshT4w7pr0f2jAsqI
nZ4MOag2tX1sgFwuw3WtEcxRYtnn6ScwIZ5cNGt4x8U1Bt08vgFZMuRVZnEuDcnItV9kCEmzD9Fh
lRmWw6omaJTB6cE23A5HFmUeiT4uz/eSL58anoVyFOM5UjzI5vQ0B+32Npe4I/qV6+LSzgQXok4g
g4kWmS/sACUYAg0DVwbJ3IzhRmYby/ihj2srOfnG/MoNVAGEeaF2Y6CX8Hwlk6bTtGbieSD0aKBb
pRhkN07SbUvqHVD321gfHozyNSHQHKGQkuRkr+RrDRWLYwWoHT0dlgz86hSKT095SVEmSt0JSQ3N
asNnBXWyygdn4eWFW9qZ4MT+l5153rPP5RoaLTmurDm7V2Pmc1J+H0PZaxUKLtWPIV6D6y0dIoDZ
Q6gKvZpA5c5Gpo1Z2pK+BOQ9VpmHwzHbVgXegawPj6paHPoOGgFKIYUuiBSL/xhlCsw4mp2Q/ZTx
rJoHoqHPalYNBV70+g/WHdvsc+zcvg5AOv2fz6ulgsEVDb0T0HI2ypj0Ek0UPN0N67msd4y91vF7
Ur428nt4f9nUQnkPg9I0BbKm4CHF/577CuvyZkCYw4wipdy0wYCaVheQ6JbokPoJLDT3l8qzsvY0
XUzhntqd3Tj6JFElua2nhsfgo3fvpG1dBdb3e+nJqvy49qunlSizFNUt3UTzzaTEiYLe+UCNMUU1
Rmlw9U1H19KvNZCCkTeZfYv6FT9Z2n6nlmbxLNW7woonS7jnObbilPJbl7hauHKhWkAxYelORjRz
E9qbam9NdnIBpCzZtk7q5Hv1TiAj7/EjD1398bK3rIzs1xFyEljCjv1zDmNkRER4WxXPBSQC7GzN
KxcXC08uouuWAibj2X1jrM2i1Yp+YkIwXMj4PQaFq6mOdUu+04fRZRt+LPG4dMbXywNcOoqQnfy3
XeXcSUQKiYbC6uCV9Q8KqQV6oHZw2YQy/Y75EXFqY7bjWjlVi0SCjTaAQpPyxPeh1++sXe2FD8Uj
6TwQK7mQLPHoW+peATTv/pVn7ekXzPZeykxJlVLM7qgox2SUgzIbXQOAjtE6trza/Rrw/3nv/4t+
Fsd/DK3+n//Gn9+LcqhiCsjR+R//57b8zP92TN/eP+v/nv7hv//i7O9tPoubt+zrXzr7N/jl/zTu
vYm3sz/4uYjFcNd8VsP9Z92k4tfvx2dOf/P/94d/+/z1Wx6H8vPPP96LJhfTb6Nxkf/xzx/tPv78
A+R4Jws//f5//nAawJ9/7MRbOnz5+59vtcA/tf6OHCbA7rj0QTAA2IY//tZ9Tj8x/g6GVFwbTHDh
o/6O29gff8sLgLj+/EMz/w42XDQyKCjHT4Qr2O41rnn4kar/HbWwqalpouIGo4z2x7/GfbY8v5fr
b0gmHos4F/Wff5zvPROpDqiFT7q6+D6Q+38BQukZHwUqPE4Ui+6KmfKbYXfEBRhD3Y4KAw5BJ9Fa
LCO/8O6/twXabHDaAXU1FWnBPAhc5vnWU7QsqTQiZKcMRT1+KzuILu0yySpBcxYyGyiTtmbGdREO
ZXkDDZLCvB27EDiwRNNyfsVySa/2aqikVaC2laX6YW1Co76Vx3jcaWGH+w/m9oNQhYQeS2iVukUV
2UXAUnOQX620kNUtbokc+ao6zgpPR/N47pu87aHPnoTqVZlkdeygo7x8prQZPqSWqRzQDzn2aCLb
HG00dfvSJixqg06LR8VV7KirjgwM8A8GY0notV05GntwSYnM0es0VHfpaGsvOqQeKHRwjWjAp/Vd
wxyIx5uqX4PcsHdzFhPF4YmBTnk0MEsqhC2GpGPulDMYPDJWsXkVta1RgTzWhGAPdHEqrduJEOpH
97Udh4pX0NbeQIa6uWMRIbeAKECBCZcd+TXL5FsJ3f81pE1odyiBmg6iymgNx1A78wUkXkDdoD9V
K45hZxZZkKZFLz3UqjqovkCRKr2WcemDzKqBhrANiUjy2pHceO5lCVQ1SmVorl5m5asFBp9bObe6
H02txeio0BMr9MJ4xECLLrZLF+ItCijyizrrfI3rGHSqRkgdWZJCLFdImYIes0TCf6/UyPYaaBjp
6KuUEygxD0jXAjSsPrRhYuqQBEnVEtgSKnxaQpFkbLpURQdzYvPmGA9D2z7UmQWboZHxV2BPItfg
w4DYW6vgCsThOu5ZLIqbpK4lbW8VWfxoagWJA0brLveHOmTv6FbkFkT2uB77iZQqxqZXRQmhunHU
5NIZsjypNmOrpCPokaxRxYnJpLb7sNSqJ+retjnLR0ejo1zuB7nJikBoNcoADUfD6DGTi/JVbhn+
byJNLAmthgdaIOJUifEaM+OiuIXpgbOgCsM88SXTDqtjUhM1OXK1EckmHLK+zF2lzyO2EUKFfxE9
k+u7nlcSLSEFWqDnZgICq91Rhq4s+5aVSpRe63B7eKGRTH/bKeS6UXEk/eM/WiOJoW1lKyzxItnG
bw7H3jTRX5tYRq26aUmtcXRIF+rtCOGSnDY7PQlN47uGtDBkuGhm1EFpGpH0XPEIszZGLbxZjcfy
tY1bQ/Ul3qEJf+gajDpXa/yQlqV1l5d5HOGWWvP6ddB7LfdC6Fd52CmF7oHhVvR+M1C0NOethn8v
NZWQN4XZk+Rbm1bYKnIJFm5Xa4qUPZkiqpJjZ2hl9ihQrsOdM4sRN0SNioDPbDuOPWaw+jHWuBTv
OHDDg8cHaIq848nFTDzQm1oG1RXPP0UtxT/Titj3QilK/TXK0ajBmoKIAPCqPfKSVQBcsPWkMkD1
gk6vtUfKY/OmaIh84Gh8j8A1wuXY6REo3YhXzFNa0PUxYm6g5rhjrSK+N+ZQbYjRBCPVv6lD0m51
iqUSIM9QeUpd0Tbm0aZFeuS6LLlNZiFTY4Cx5EpNSPjUjlZT+YmCptQ7Q8lRo8l+8iLshFPEvb5B
ezrZNWOb2w7w6Zj9WL2JEIxTl9saWFcIAiGkq4oPJQuJk/SycZcW2Tbp4yowqf7cMhtYtBySPM1I
nkqr+MywzgeTC+5FGtlKfVdvBl6GOzNvfuSAE6LIbvmK6CJPDqUHidlAiNaQcrKnhbEHZAEki++r
Ad1vUv8N7CibUshRUEcxoFVxZx7aOhRwh3bToCtBGqCbZdckdtAWfWPmOQIr1IfL3mlofGOz6MnK
VD/WxtFNqSJ8s7BCJ2Fx+UIoUd0kecq14Qpve8OVoZLWjNbGkCO+F+iNr4xEg5waD9IKgsGgm3VQ
8IwdtRmvaFGnQaaPzGlCOw5kDkgwV8WVCl0vX2vYPU6wzqsKbFmqZXulRBhloxUgVOnPEK56VFPk
WUSWy9uoVjIwz48TxljdUTFJGRTjNRTovpejVIAiGmAbzpGGRtcvMAhJZ7m2XVUObdRNExvOaFse
ePo8qqgfyMTuJJJu8xhluLLOhtcwwUUD1XasUtTJAN7KeVAS6Vph9FG1WVDo2ehUNjqnxr4SA2D6
GYdIWgyYBTrGoiaQWxVodtmWIBAm+EGD1AxNcvumCfU7uWw7cIzAmUK7eQZz+h0IGSWnqeNrYUM2
0cprx07ojRKHCNy9nblUYxuK5mRfTSAFPwzpUZem9FKt+IahqXRvS4nOcUzioJKSPN5Jpf2DtTWe
25qIWe5qrSGPjoz46GBvdXe21ROHIPb4epfekWqUmEeFzJ1K1KJ1e2vI3zoxIjRJpZlJXtm3qQ/a
zyl/wFvul0babVqS69suN9i3ASReGT6VWpjqqotjRzPoiw34E7bGWDdQj4FGnBcpTQINtL6E4JZJ
3mye0e+2VJaGa5iVDUnFobxG5Bhuq7rMvQJMUy+mlZO9Nib5G3S6KhJk0TB6TcYS4UNqx2n6inrU
1JMtNZIwcyqmohTYcMV6rMtGYmjWQ/IXqoWa5NedXfghzotDBFUwxEY0H3hy39avoPMh2wqiiN9L
Q4FwVJHGdwlujzgmkrYNDGAvbxtiv8k6h04XhIpUh8dFmmwIoQVSY4ktyLUt8M8gl0OpDEIQXBgd
02rLTWm0DVh0GsOloxTdckL7nzYHMtYuigRtVoMUP6OrcnQTJWSGy6sioV5D9Fp2kpArsa+FqtF6
tRGilRu8GANYP3Cle5ZZKm6ymHYNVEoiGbrjciLf0Uz0HRRzcwxa6ULJo6yWbrIxAjlIWFbmpmlz
6O+1VXSbSaTehEpn/rDlNtmOcifvrSQxoYENJdcKABQvpRFLXaPPBhyLaGxw0jjlCL0GkM3w1Duz
1IG0GZpR9VBnSfiBKHbsplGLRHeR1GWgVwl/4HwY0REQtT3K9wXZyXGveCWpoZWI+kb7jjrPsFFr
Rl54SdQUITFF2iHXkDx28rSJtrRg2kvdQGEyyRqhBCg1A2Oc8Vh+Mjt7w22dOXHGxRYa6dlOzuQe
sqoSYk5RhyCqpZ12IIybe6pkxYPVm89xWsleXbckdZBX2SZNmd/E0Gp1RW5sasTFjU4VpMwrVSKP
VR0qPo7Y3OVhXgLn33cbpN/VuzjVYrAkN8VWcIXtYrVIgxAXd4TDGBR2OA6vIFNQbfIGon69mrao
2jSgBo4T467FXfuuqYBPzik3roSu/+zlPt1BtRBBmFttCCApuKt9lpmF7djQUz2wpJEB627Gm0iJ
08yTQI8n+zTMsneONrrMZ3Wb7yy7zW/G3g7AdxFuzKTKEzcamxpbWxWJeS8kkIUCy8PCDZFGsNYU
TPoxpHX0IlcQDIp0u0x3yH/Z4dZsie31ZQo9MylL3bEyiqvazCD7XHbRJ85UyDRZQoB+uOur/RDh
UWGhKOiqHVhDIJra3SH0NLGDQ0jfRHI54N4bVc12JC3APNLYWG5Zx5UnVJNBDhlSNGGaSAFTRvFN
/F/qvmxJblxL8lfmA4bVJEBweSVjX3Jf9UJLZUokQBIACXABv749pHt7SlnTKqu3brMylZQWGcHg
cnDg7sedUg9+u8JzO2F8cbxwsZuWTPQ1xUZHfQtVESFlwkbpcByjxV7XJp2etI+sSmzRo6iH8aWn
x8zFYHuSsUvOtI8DtDPNeIcdpV8hrDGetn4xYpMGR0AFDeiAYo0hcViCNL6ZHyY/uEhnhqT6HiEs
HtxN68iXMg5YbvqorHPfId20C3s9bQYkMvJ8nPx0q2WZDFk0J8lq7JA309HRfdUT0WKT1hUw1z4i
83U0eQk91GXC+11kWXNJmCxVfDQLu23sAk3qXKeq3/ZjHx+qgLYPiGyA4VjTmsNQU6T2tA2kgioR
6yYW77qzQbdabDCe2EWODLa66m692U0HwWSRpT1tEL9okbrp16WXNeUUbJbQFHVORxR15XUBjNu4
g1xjgGY2XI9od8rrCpe/zCYdJTmCSlNsbkhVZzTsWr4lQwx9P+7MHeLW3syo3B2PbAP7qUkYtkIr
BkzK6uY8FdLbW1Tq01AN0D2N/KmIKn5EVQ+OSbuwq5FDTNejam7TpCObcWDFOUQVv2aTRGxkwj30
ACV/ZFMn87hbqrVypDpD14CINUHD92RY9DOLfHOa+2a89Qq/3kqVPAradHvf0frEWCsf+7kzm0XP
fG390myRbqt2BSF9uUEN0qsalqJNhuxYGDklZDrXlmChdimSLBTnaPQRD5oN8YTi1M13yzhHWyZ9
NBpcdVW/qprCDEeGDeW6ct24AncU6Ixjyd/OpBv3PoLg7cmvCm9zQTvgEx7ZGqRD5O26dlIb2ss5
gxMLRP4VfAx4plOteE4HxZ4ik4R5IbHvFiWe2oFZgkV8MZddZQC3gwZfuLZgUgrYJm1aqE3PTSfj
p7Jwy3eRenGfWd9frlu/v8YG0qQ5lPFmnTZjmPtjE8D4rPNqpK57Q3osBHpFL7LKPyaJxLCjSEJc
Lc3znvfLne0FW1mJzn7bTF59EwGBRFh7iJjW3LcaBaxkaUkxdxUgdbGZ1Jz38bysEaYFnqVo+Een
Frduh1BvXMXDfjO1XmU3sovomCtGLjcktpnHKZ5iL4N4WZ2QcxrvnWkxVBc1iOJQeOQxvxl+jdzA
7t3klkOD2cw68wdTZCMfQrf2nSAkK7HB4FnVJ2MJdsevYR1Jy2da1t0ra0qbyT6kdwFY0jVzZbGH
xokfpIb8IOsRVfwAm4UgRRzhHLp8qVX6naEUPcBF71tbzlh1oS+P8oqYkcKntU9B1wNCeHZlglF0
IjR9730br6jFAoc2oMH+c64u0zi21scKsyN70/Nx4/VV12Z1k5TrrvPL3OOCY7TOWLXBJ8N+jwft
iljMYof9QFceBrWesbi1ezP19GpYZrvrvU65zMc9Q+D8KJv7VJT1uaENf2gjV1+Fbu6yUdsFZz85
xrgsh0L09aajbg7WRVRDtRehxmOh8Gvx0ZjGbMZm4PTdDbR+a1oE5mWli78CVZwPmmm9FVKqvd+n
nK3jFH70CPatucNaXE63UCggfKtB0PS8H8aA3S/xRJCfQqx8tiMueq5Qx05T7Xs8w26aYxOIZupY
u85vNmDkUn811Lzekq5COqSzNb8VBHuidVGT6EsTlM2QA7NpqxVZEN4mMidss4tJvQSbxpr4K2QL
U3eq2bTEOZT4M9zYEC381kjXvfkwPnic/WGpIbn20h6PEfpSnL3K689TKF2Zj3Xdhse6xiBlK5Lq
uYo0mh+sof6y69FxfkdzBmhfxRVRmcc9fibGR/gXRBX99Uzb4BXolF9mFpEHx5jT4rlr4wes3z5W
jsmoj2mIfTBGMu0Y7ixn3mqE8iBaWl489X7gW6wZ8ffW1/Id6wJ8ryeMx2HoIxj1CtWyf+T1IIBg
VRQOjR0gl91SdQsi7LkeD14CQ8wq8KcHbr14zVvWo39Mg+p50ElzEE2A/J6+YOWb1QrAAkMgLXZK
xegBa5gnTZv9QBP5PEakZZtqCYCueTYGMlC7ai7XQWwMhr0s5hhX0Bzgzw5FHTBFFQLFsm3Av8xh
gwWmHxSQiCqVwKISpHrPOaKoA30oTGo1zO6r/h2/jaafjWg1grrRr7byiqM0upiwdRC1hrNz2uNN
NMMStfLKzgchoOMQnb0zzTo0bfiYBGbJsTLhZXgmKW7edFzwDNFWYCj1x8/FD9yJXbATwlu6T5Ly
UJaydHAajkiz5wVMtZqsnnqs1lmEGUVf5y1wh2XXGDLXHLn2o1bXbSlwMkggFgz3VwtSuI9NOk4x
+Cs3AXaisfaWTdyCu8jU3JbmJlpSwDMunfWrRC55tdIUjob5lECvgcTvlrTHCxGnHinBJGiC7S9t
HvvA4fL3Vid2Z6sBq5AnGocDnKeO1mcDP4juayuhx1q3BRDWf0E5wK9wkogVgIKGtufNCdFNoJdl
F8OfPW3pJHb+5PlzHrFBzLdz0elXj1G8AWECp+8ntkM1+uWj51XMbCbj4xpEGrNaG4T64jWpmrp6
bVgZRFvHoGL0s6lPcaKGusdXsobi/S2uE5BXraW69hAqQTIAbUF77PquNa8NhF0oz7pY1KNPhma+
RbksxdYg+7Y+e2GPm7LCdr0+t24OBYPXrBhqiHKBkJ7GoR6e0fgb+ySjuegfA+Nj5G9SsbosaGVh
t4Mfxl3eJxrv1hqkm2/7SbHmCjl6OCpo/IdoDxjQ63LZWpdjSTfySvQGFWXEMczHZK5UClyLAraD
4LEI88nTcljzSOErzk2IwydkgCEaTDrKLR8Y4hpN2J68yNms72ckoYN1xC41EbuWBZtaxkv7EBbj
FGX/1yeVBNwWskzZgsWZ9F2xYLETRl+HkwzUPlGG/Q1p9ysriZG9BKNXlzEG5KfBAyb8RGeJqSSp
zynuWkK7azlTHgBPGaM5Awvc8w0NBrjK/YnM+Rdp8meShPzlQ/G7IOcxmYFGEOa5n+gKNNPgZtA8
ZVHs6Vegd6OfF7gbvvXY3q3IsMAy1BmEDiWjJ0vse6TnbRyglsxOdXfbTK2Ap/vos7Ugcsjk7Lcb
Rzv2pZtgXb5i1cXlrFs0FnuI86TExsUmj2HkjfdxF1Sb9CIdscoLeqSQi/7vFLyXw/8TG4NT6acY
r8JUSOJDgfD5nC4e0QGWD5dhD8xxb6t+X1Z1tzKUzRAIhNOZxpPMoSzp/hHHjKuZBnCTRegM4IRL
PMLlxP+JY+7wqI1cuiUbBUFjWTfRHqhx9a1iGhuIFAzU30XrfCLSLx+JphVxR5h5xcTEX8ZCe8nN
MMLiBEWiKa6WcJSAnbz0MIuF6awr0uTU1h3yaBjEzDLpU/gBzKbEbHtivA0YY2QDVBUlf2eG8Csb
fTmuBEZt+P9FtYCRqk+nQnY9qTss6FAbk/kmadsZAqwe7WLvC/QGv7+jL0/Jr1c8wVzfD+0SyDc8
T7+e99QVkVImGLIxbbG5qhpNhzydy382xgH2kkBND3XkJZML5tmfdaBuXITAM6XwcBqg7T6wombd
q2occkAZWBt+/7U+38j4OIL7CJq2BFwrdIS/fi3pAi5Rj1QGJ1K8OZ85uAfY7V3KX1Gj6DfGXUAo
LAxAlhf0WKvfHwB04p/OLLhOH6Tuz4hziAs+lQo+ET5jdAxsy2K74bkyzeKtRRjaCAykV16j5wjH
tWdKDbagMvVrsTTKA8bTDQD04t4HOOhjIDezIBWvkBCkiqyQcaLXltSwU6HwchF5YWkIkQS8hgCy
WdSPvCsnjj3GQpbdTMUUY0NcOQUAWMaYnPEV8Xe61F61YoNF7f9Jy7DRYqEFkXDpQUMKiokAm+5B
CYS9QOjcbL4kcJ3jR4lGllyBiYj0ymvgYLiDFalvb5ppxnlOzRyoR+wtsKCCuQE72IkZi64dYcC9
SqSPM2+GQrab2eeXpXcq8KcaPVWva1WwY4epjNsydfgptNCMZf1EMYgcouIF2wnWJ1iJRYVugIzI
Z8SJtHx78bLCWyW0fCs1TLpgexkkcHM2AIJDGw8nkdTpd5/CMinHOeboAQrQDIfBRkXxLNOiQWdS
VdXT0tvlNvacxWJKQhwCawqwUgT4e3PivcaC3sDcrDnZxJuXXcWcG76xJkQXrdJq8O5nQQu7d2rE
cm8GlgKc0FQEK7UkvN0omuB9KAeStCZLJx1krWipchh+oYuqkcdlNsBp+NabBc5lATZn2RWm9Oze
tjMW6BYqDPB5P/oR1tUpP8wq9OYNpxZQqpHz7O9sMF0c1eOpjTLLO8DXQ+p0tx5/vMPAQ3zIAIIG
ttMGzhvZXHKe7sDt/TgJMb50DBq8x02jcLALenyRT+1YmRs7p/rVLMKCvNFzAaR5SjecpfEzoT3u
GuGD53De1F1h/k2260LXiNYsvOStqOezERLcQiQFRpGiEBvIxgjnHX52afMkRoULO4aZh8iCVQhk
83uganLryjoIszKBmRsSOZGFdsC2Sf7dsvdJ+4Bpc5QKtFApyi6DKfdFu/OnxSeN6lrTQJKMG46e
Hu6A8S2+I+pUEhaeD71mdSWSAZfg90Xic/GF4B/SOx+CMAjHGfncTZAJ+8MimcB3w2uryEoP0PJK
YXf7N/p0aER+KfKXlKrLYgfHhTiAhPJTNQSuGo5WqD4LqYcp9TRovwmf9t2uEilD2IGMsXFtFt9P
jsUSqBeLh+L777/qX04xXB6jCItZSOHBRT6POSypI55sIxA3UzLfKIc2HlBTfBuQAKIIytxHWzqc
g99/6ud2Dd8Y6hh4OUIwAduvz18cHFwFuSUQIBkm4kgD7G9QtS50dyP71xEZxsHf1P3Pi3dwcbPE
QD7GFRkELZ8lbBOe3bmtQQMvFUdmiSuQ3VDO9Bts/VBKfv/tPt8+l7FabDUgIIdyO4CC6NfbVkK0
ktoZ2dhliq1Ihl197d0qqxf59fcf9P+7eBDiI10N8uY4+CyBrYZSwgg6XrJ5UfVXxgreZWHV4Afp
qGBK1Cfzx09Bx+8/F0/+pzsXtmXImIpZElL0piH9fOdWCrnWBUYdAD01175vzMGFfq+y2jVSr0mo
og8e1/N3xlXwwTwLryQiEvNmKsrt2ktc90GUQJwMtCrsWINBdCuNIcLbuB3po5Zxe0pnoJsZh9Ti
KQUZ/dZy4tuVKpKkwqQ3FCYZYG8AmZzraUXKcXxreHKR7PB0PjDcfGoF33H3RtloutwTXidOqM6g
mLpIfUUckNdtFwxb76HNkMnNHMRYrhzHLNOLSpMWgt8q7JDImEVe3NJt/GN/PaAxgLcfiDSkXY9t
XOwtMLHhW0osypApkkUfJoVBUtBpcvR2ENygalehsEPWDx5XoKov+EHaa/xc/gCXPIp9xbnFXj+5
CWEZqA9lo7m88q0q7uq4DEDjLpP1MaocFSJZm8RqqIeGtsWel5gW7ykrRbBwpstNaegCWQmcW16x
W8UnNeAXz93Yt8mGLyEKmZyEd22gD7iffwBBVdkvWQPO9kNYeUHYeOpfG9ZafBHIdIA5OzQJqUjm
LaubsMuphK4nkOP3pqFMQpUyllj4XYKBJXPR+54ME0CsWR3aFUKah3CntHRAOBF+9swrKeONa4d0
Ny8lfTGaT08sQWexSryI6YOnKDvKvgxLeLaIhK8lYou3vbhUJgs13g50dRLlsGvFEuhEaMM8gdC8
P5p6gThNT+z4c01gQAcxMAKKsj79BIVEyKV51dV0uVRpgp5AI1xs2f18PZigpDz6nMXJids+CU8x
IMuXmSm6ipNo1jvrljRa1Y3xXj3wMw+IuqqBHoV+sXyBLKY+ysCDG9OovQ6oOdrcLXMp20wuneym
Seeizf1lGIqzkACgN31rTbeGCqRtz3wybsybGfa0KwaBjweBLcPN/FP+svQOhyylLfU2ahMg1o3D
0gn4W1d+1uMZacHAXS6u6Dldch31Kj0qN8/bH0/+P1KPPqgW//1WOHrm770y6rv9/Kr/gcpReMKH
CFb9UwX8i3r0iO8yqj/LR//rl35KSEnwB0boUgoXSx923tjB/ltCSvw/QAgS/DiAjR620aiU/5aQ
0j/IJWscaAWq90/d6b8kpGHwB6TkEcXyCMknZJjBP5GQwpLmLwsu+gyGNhxKUohRsO7+uiQ1AvVq
iRCtRvyuv2NCLwdvMOUeyibsXhZTQwqxqiTw+dIpfzMS0zzFTH9AvfRldPRABoTQ+zIFgdEua+20
zcDI0EyxyMPqE9PbeQT2P6QpAuyJeSv5PG1goJypwLlVMmO0GSKyazCsC7SAxdMUjyuYPchMmvbW
CyjfVYnz4DlHcqfLNPdLiCKHGaI7B85zVBMiw4MzCA9y308HlQRAA/ry0HvVIwJpvoEFgZiQY05R
EmAVnhyhZBxMnEHfi8l3jqSJqCq+Bum0g0zhSs7sNMf1C/bFBzw65bEMO7qy8AzEJHO5HtP6VBA2
5EOk77ASwnpaAEWKh7nZTUtztZiO7AsPmZuxOqFyHcH2hmfO2e3gwnu5FAkMLCIFLFapTVeLa1DM
zXqkQ4GdNYSEkHsf0EojOBrM8+ixbRhQuU1Fu05qA1N7kMikM2OmQXDNJHqyEGosfZr3FDKXqPb2
4ONXEJ5+nym9L8v5qtOYHQ7VnZ+6dTfoHe/mdQ/dEp+hVtUAof3yNPromvlwmnQLf6cE5uWATIBb
I2VXP8CbCK/s4sfUtDLnBX1ycarywPObDG4v27TtH8lMNswV3g5bWHl2IfxShe9ho9zzdUFBLk/l
e93PcL9cttqBkKplRfZVp5OVMMtewoSpBQUrIc6CQd5CcyBYK2noALuWfi0qsY7bGLuuoVk1Sb33
hnJHZLfrGDy1GqxdtbiI+9SqDOuLwtccdVceJ11QLO0U3GCPKClckBcQonGOMSjQiyOw2SDaEBN/
40lhslAXa6StDJnq4CI58HhbiOF9DIOTgBgqCwzEVjUSnXVbb7H043VBs/WJrbN4qXZQJYF8pO6t
8d2XdCq3LgHV6wZ5Wpr2yTP1TRsNUN9ghTDjA3r7rIAhUj3LdUDskhFr4T8abLkWS8aFnldTmHzt
GljkJ3W4iSTxoHSTQPEu4iaoFQ8ICt4Vgb2bR7IHqHKiat5HXj1h9C/wMkg1oCQLKcLqPPYEBOLK
X5pulQzRXQBGFRQDKE3elWv0o5AFXuS3PoSyS13mnEiXsyFdtRa8kCDtWoflvZb1ptRqHbviGWRn
iVNhvyJcLdNL9R4S78lJ2R1oCRHaGL4vcfwGBc8RQM177BuIwmb2QPq4eR8ifs/6Yj/HwQkbiBNt
MQruuh0phxip3N1qYnwrouC6lxrqkfkWCjaYpbr0pJr5serEbdkhbkjR+46Ut5DE3XGJuyUFt9S5
Ok8j+UAEuNOixkBU4yALXCAibdJnqrrVUNEraA7elg6390K72z5RaCztGaTxbhEqhEItzZnn7wIB
6YWEGK7Q6iO2zV4kH6QpowxY8v0UeAcoF3wYlIXlJalm3CQSdaLGfA+zkd01E9Q6UQtZQNyPewTf
IxdqfqJ+eSxKtTIt9ExQJpXYw5EH/KPO6yGGSnmAdI+84hYt8qYmV20cQlPTdSwLUHM6zztc9KQF
Jc11JwK5j3q2idTw0C3mkUzt9RiUOgfYua1V0OXAd9pVAbRrO6W0zBZdPSbetIo4z9HnPnNBVwlR
5zFOglUy8l17nGrA00+pfKySxzaZl9xRBdEh+gxvorcjt6j/y3iGZCVrZ/JUwz7NpsXKJO5dOZB+
YQnZoOvCDdh9sTN2JuugiXILuQeb+ZUvEH1chHKAeDg60ig+t1C6KOSf5RSPLkLllxVJyCOL5U3M
8LANi8BTgpn+zBU2yoihezYMrzxmd+FFoEXaHbxubkg4PA/MDKuCsh4OtIB82x5lrQ2vKkdFrpfx
wyiqt7RsaUaVuB3m8Uurymg7mfRy/ZLHfpK3aA4hpC0UAy3Vvk0VpxmEybeq8zftAosywlB1Yzc+
TwP+ZUJIdnyp+M566deJIXhsmOlh8uUNSgFkFN70HNXBcj/O1ZMJ5deojE6p7JDrTW7KtnlBRd/3
hb9vxhQNNlKBRDA8+VAnESiVERPU72OFqamR43QLR0A3OlAPSzFlLJI+ZKsAX3wQ4VHHv3qRV2EN
G4MMJPcK2UZnR5L3ZpwlphiGag31DViqNl5VUWPXhdDX8xRicWp6zL6m36cAnlVQ80PJ1wFUniWH
UiGOxpPqyi/gkF8S0RyWsN1CGZtmWN+guU/j92Uej2rQ1xycRLZIJPzqERq9FJUhi0v5LCF620Ql
vwHf89T63rcRbpFAD+0+dIjvchHP+ijeFWl8O8X1OVT2pm26Nxi/35EliLMkGa9CiJ0sRa6FNeDD
kukS+hfvAOJHlxXdrNsZFlVxtK4GDJpOHHIXQclHLMgNLucjCld/Aky0wwAj/BeLROdaD3fxBGFW
4v0QpKJkwHMQWoD521wG97YQwLS88WhTfYWlA0Pz2sIcDy4S2GQgHAj22x1RG+6526YXYN5M0m1g
23SDTdWhhe6dqxqZUsuA6O0RrgILNnQ5n8qvZk4a4PXeNUYW3kGxHqoUagonF3FGU1Oj2AS4hgDm
phBZQ3aB0Us3ubWqoOPQXN1x3b4EtMMAb4oR5RGqGC+t9XqJ+nUSjFftpfOywwlOBo+NMt+9lMIu
HWqiStLvrZrXXp8cx6Ra9q1u8WxN/jYMR2iESuiuBjIEZ65fI5gFIzk85xECLmroBRmcdBDvWtmp
W6V2mbM4WFAeAMbCjrNxcZxXqd2zktaI/Vu+8Cj56gIQeDBnTrKB+dcuFttUL6+qwHWKAoG3VnOm
wQDDtOfNkLA6Qv5xrATWCJKOd5ToJbOi3VKNqSbhDG5nSU8cBHsOPR3N0mHQ+azacQt3ZZ6nLXuj
dMEsDZ/OjVxg9hExaImouRixwRpqRNhDt4hHlrR718n3bkTAGBQj566ckTQGEXQOOHoXUYlJWgtB
vGD1g8f9E2EFqOBUDOtiDEGIY3IE6baQQ1V+PyKO46KkCdMGecXAD+CIf+paeNo4g6ohgoMb+yKv
ivJ5mjvMALiObikkU6uOjCJrIf7aVKxBXSyBI6qqyzEYBe80kQAQVlcyJm+BlhoOb4HeGGevUOeO
Ix1PqOTQehN+hiz5Lca2POPYYGYTuC0kCqPfsuLCP0Bgb623aWsOvR2w/HVnGjhC03ANSfOjJe4O
QUmv0+LOpIVhrxFv8RCDMY4tjobV45pUXZ0xgNYrl/IujzqNVqBoXO7LWKyDMv4Gxilaoy5i7qJ2
19CAZSEM+oewO2NqAK5i4wT0AXPfUArc2hmFOZD+1dTPIEYguE9mG68Hz7tvp3nrZntsCT2UmHDJ
ioF+aEBnx3ie7hedPBpky/Re8n1aQoAEM2OYWdkA+9hckLPVwjCIA3cPPFrQmDQtlnCaKJpPssY8
mYoR2g7yBMvS9Opg7jGEMeiydDq53i8yFFOo0vS44pEr9qIp7iYHmXk3CAjTevFWz8MpCCAygR3L
tFoQ5ANoOM2NEGFOK7Ns2lLuaj/E+t0Nt7j7kHVVkA9gPo+Y8dkLN6wExhg0VHd56JYHELhFJpru
QYI/WteOHg1xL16MLCePwnK7n90DKWDCKehDW0TXSb3cGQl96VRC3A4hDSK0u1wE7KtJx7P1xYRM
tPlARbOD2PUYVhhEgPdbBtgYHVfM1lBTdqtQDTdjE19kFd43orozpsSgPtWwSAfMc10yQLm2GY+T
VHVOFtyQkLSsIE1iQF2ZxbBFsQPDekN0urem/F7QatjC+mPdYFURXiCzwih2gILwuU4ubEvZfhm8
es16DDWEMjn5iW23rYVTRV1FV2EqmjXOHqS4ywaKvbPu2A5t1xpoxQvmf1B1fD3s/QYhKmESQ/3u
+cMOoCnYM79i+4qhXKeKDzs3WHTjKKuQ/lofrnzNdICE8bCw+bHoEGNDMQzX8fRtHNC4msaiwU3N
6qKQhjS/hbYbjDAfvAZtCnQ0jDdjBlV5nxubHmbq15skxLygP7kX2KxjQtBnN1U4ZIMzYg19Azai
tXmmtj0RpP8mnTzyAuxDoShs16P6jWo8jaGKkzyeys3cpxN+q0cbOIIho7LfCO/CxwErdF3f3IwL
R/hJVcBpYur4bV+Jrwg6XY7hwA4toxCEdSiJM/W2oSp7uGIMxWUgrlzHpX9Fq/amqtibZT3NeCyu
rBc2GbQAGw9zGeryiRP08hAR10tyFaKLzYTFm4S4Lbxu7SfqhQSMY+OHSbMWeq4M7nAS3bP7EkFZ
2Lb8EY/rO8SJ1xW/7C/6FmIq13+kmuvcW6r7SL472jxHtG83PW03IXprbGKhunBzPa2t17SbGtq4
LxUyD/Ok0tUanI7DjejR3NW6OYGBfgsqjOQVAX6r5ZEP6KW6twu8CjENA3S+SVZR3firyHnYQKTw
sBABklr4Skcnl3gvorpt0QjaJjgyGVykkPJhsRhfIRikifo4o2WcBaTMDR8/ErVeMGBWjGhB6L4I
7Y0eYYUI7jcoynBXjfVdRK9TKboc4xx+RpD4BFfDvdbuECqk2flwxfQStuGFWVamiqCg8mDvQ/oX
WVYATmDCmIVD5NaRRzhW9PDW+i+QTkHjqcONxCZ3gQYskgOscpLueR4Zh2/O8tTFEboYdy5QvYvJ
XSlDewj76TV0cLlK420q2/2spltZY7yAWH61KHXkxj+DejhbtGBVJB+N6h9aze7TWj0FU7AzVWUz
BhO2YQnXVeUegCSEUPiam1hDhDOmkBorMjXrhrwWygbZYKDkQ1TCixBXreke+5bBjB+c945E7qNf
wkNnsDUN0YEV02UbX0FAqoch81kVgLONCEZJ57zBOA42xvIwpgImACaVMKSHOoQW/AB5M7Ip3il5
nlAQx6W75aOrtmPZvBzbKD0r3Z7HMThgMgGb67G4rvqx2bOkOEh8Tt86aF6j6puJkVXlJ3nkt1sP
AlMcQXeKMZsZAgtFm/mytG+YJGX6DaPekBjXchV74wY4+Q5FFDZMBgNfPCj2rb0y/RAjAUTdzcOw
gEm/gClzde9o7B39abAryxw0q+OIXj/2r1wcPqg6eaSGwKIcL8hc3we7Gm4jaljDPeCDLTBYieVy
hcFfDPEP03aAZbAfBVcaIuigGHdRbx54pfqNdG/Axt/iLo73YEdEM+8hmNpi3Oy60xi7YEucDcr7
CHBEz4i2yMD9vchuUTvI2j5UgW+RjG68cg4AexgiFDiqplXcMcyscUHWTYqxA50WwSau21XpKgB2
IoHQGnpJoPneFjMxKzpLHLvCg5JiHO17X2FUd7ZodELIf7fgbsR5ZIl3YCYWx8jSYD0HgAEmUtcr
8K5LDg79/p/jyv8taPyLQ8HFu+De9t++2fOb/l8AL5MAiO9//NsA4C/Q8r1+478YGfx4/U9UOfyD
kosS6t+gMoVU5acxgQfPAnh7pgnUURjKABkLS47/BytDjhkGF5kSqOULdvx//gUrk/gPWKkCbwab
DndYFkT/BFb+lb2GhIYCNsf8JZzAIiiV8Ga/sPNJBFotUMsbNITyzFM6bEsXiNUy2mHFg27YKdoM
d15Rh/9J3pktyY1jW/ZX+geYxgHg8OpOH2OeFMMLTSGFOM8kCPLre1G6disVVZ2y+9Jmbf1UWVkV
Hh7uBHBwzt5rl9tsNMz93z6n/6D5Iwn8dynP+g4EeD7B6NO2SXT9TMtpZtAAeaF+jMxHFaEsQjVb
PDqDGfI499PGK5f1xjXPyw6bPtbNVC4H5vriIwpo9bxGFbXowe1KtFW1v8z5c4zzwwpZ6Uy8cnpl
W0s5zvh1DETAbkRvD62xM9cu+55Hr1MVcnT3FnCB7qExomCTCTaEW4OZnXPQnG9qB71M9rjOoyKi
UY5alYYq8oJttZRuCbx6LeIyt6RCLRe/3XK/bW8NOwl8FP/GbIVmm3Vqk9BaYQiYRaMI26gxnhKX
q842LtOIFo0vqx9OxWiV5Gg7a69TK21ffdRI1sWg5+AQJfSMtu5UBeWGTlddcFHOaLqMY7qgNe09
uwib2jDtHS9yGTF7Yyeppvl+Mhtm/45u5lfDrs041L1CT7O0cZ3vM6kC9zzriTtsgXP3MbXcZhe7
RTodEhTPTAd8mrJhh100CWkWtfqNn2aMNzZaTY/QHlzjLmh1M+KYlyZnSFKb91nZWvJKpTH3T2dg
qkagScA1qO2j9nVA0zluDQh4FPncwL63ZRJ5D8wUaeiCGWuWoz+a2ACzSU+vskqLYs9kwQL6p2Ee
3o6O1VL04UOhyYJRkq5ZamEoFAM+EgnzjdoPtfN1bDqtc+8trUrDKEv5K4bMbl7rsU2CUz5F9h0d
FVkj1k6GM+fREu+4aid6PyMogBcZMw25HhKnQT4+9YIRSBy05Y5RtNmeCuzCBAaY5XL27JYmVGkW
/svYCzsIlRJRgcB/xA1QeZGHx6zJxU5GU9WfjLjHbquyCkbClJbZj7pJ8E7VlYit77Xs9C0uepqh
o6oNjTekEl+BufElEYQ+RfuoH8hgHJhYzLseAVEbdqypZGfWMk6eGplP78zkRy6IDNpZSShPAAbk
EX0XGUWjfbNgqcdkrGEJ7EVa9zMGlrmK+12b0n4f8c24PBe+WtzoosYHZWJdm8BWVUGgbzEhmFbY
epMyHgox+OLkGxaLbbD8RW3qsuRFx9lihml1Wt9q28wJOPq1FIehU4yys0zxEo2sev2mkaVRwhkz
Akbu146ucdw7dVJ+F7lToMofAAcaUAdywAwZsv4kCL6gtna14DKo+cXLKpX3exxYN0Veqmj/63Fd
7DaSLyMq5SQsjZyt4ddD101JGez9RpkqtPulqkAeTg6rwy2gkZKO/dUTsZKhSI2Wh55c3xebAtk9
wc/MEKHPnrNtUJPf8ZlAyE2TWbwaQ4RtrPCGG9ea4OwVWSLetTHhKa+i+ntGJXy0HTu7SOKo26l+
zcHra5Zy1QxFGPu4XeKy+hHjUQ4X3FLASI0yv/YK26MlniPr2yMvGrkGokeEWmrKaVdlkUklShdQ
0oLeZUs2v+rGB37gmdVToPwcXUIc129TYQYXxZymFO8GHvUtenh7O1YRET/4l7+YEdfFVk71lRxn
IpK5V2S3zjQ0I2N53znGFjEzGz17yVOh5YOfaMY/dZKm8VaYahju8L8RVxTwCu6mi+no8fkAHOBX
jCnhSdLgg64L+rfYY1PcywHD+s0s2xZrrzff58g10bfNSt66VllfWhBNvnqOMT6iEGi3fdTL87zG
EvmdP6I4HSYgTrJL7+cmoXXgVv58s2DHu4wnZI5obGa24+Ep94bserbnH1y+u2ffqmu5w5VuZPDf
JC5DVdbRs86zh3HpYtQfY3fJX1+EyqdzrYOp2KR0dE95AGWsKcb60Ky6VjU0DhdTNIa0WVnQqaLj
tjG0b23rJmicrYXVLuPmr9ppt+QJtmE8HD9GQJ8P7NglBL+Iyccma/r2YAYxowVc88nNFLS42qe2
7fYy7suA/cJdWsKJfGlvs7bMLiHacLvyk3785idFCk7AIwc2DFoV0Yilh2iVlf2Gi6NONsLw2vc0
NVxzF0Xm/NBOrXsw07hFcCDtIA+9eRigHAhKTbrr7jU+6vxkgm5hTOaMl+WEubuicX62ue8cC8wI
jI9BEsb0H8t9CyTV4W6Q1e8cjVmHIZDGXFZnw7GsibOMlwS/9OBXwj6n6B+8Y1FmAJG53WMJpapX
341aiw/64D8ic+mu4qKOw4FK6GkWQfTqg555M1CDpKHom/ehmuiwZXMabekF+cRkYTcOuctJflUe
eBdZ1mTBhVmo9l6IOQqhSOo05BbffMzm0P/ws769ZYdffQOsvWtI9cM3yxq8hxGBdNgxJcKdFS3e
5ViJBcNUYRdboEf+XWPP3teym9s7OgDpPRtmueMKsjznFvqUwU8sdpsmuvKLfPmGrcR6BjmUM6ns
hzu5dqCYoAL+MOc6LPHEqNeBqyL7Bx64/rqkZ/C4lEhYtw3MHpxlfdco2q1SBq81BSFjp8LIElLt
rSrfWGlH2LeZqfkKrbL7yhWdxW4vGCoX9DvTzsBl0m2DeCx+YHYQYE6mpv/id8Ssb9gO/AKJ1bJw
nmCjWTFU9r5KylUgPggOY4Y6aKQqt3K8/ZRmWu85DfLn3B2Uux/yRV0QX6e8sDGD4tCjZ1l9ZEpW
27qtB/Nurv3+OAyl/Cgx553BEvd6A5RVu9vCcovlkFieBa/HntNyBzBhpD2j+Q78JxVYMz0m2Frc
kwqvZpuLM3gOdsub3mqTi1ZYShQ1+G9FXIRGj1x2RxGE2OGnQcqyqiZAUFbRNPPGxNxPfpwSQlnM
gWJEaLehCvSwn3QUL9ukUUxGurlh77bw9ChsoDbhCm0fjJeNZMgV5lFHa4LhiWvcT15q9SGmVS/e
+ZybwARcq7De6lRYb6PjoSVFAGxuSwbpzQGVnGtwBpioxatJtQnje9WMty6VUnppRSBzWP+zPZxj
xraab2LAb4wqrn9JZ9HccSL76izSqSZ6jaoj2xhFysk1d03zfZwxfx/MGgPNIdfQdvaeBocSFlg/
jk42lfEhU5C+RBJ4zRYsDR2jaVqFHSiaqVoF0AjrrmhFgRovUOpWTl5JlymxmgPWqeCibMZgJcdw
4odjNZnH2fTNgM2EIeAcNXJlrurs6JAbeY+og3NVNEL+oDi6dsvMAvfQ27ATLKfX0cZzFwA6AV0L
zSOZGuXeiHTG5LJ2Lsoep9XBHKMxBxpDa+KiLjFm7QzTp68TGBODlIQ649VrYkQYYkH0nHOGyq3S
9Z2IkjKj6wkjaeM0JkWHVo4ewsigFNtUhqDX4DOo5hjm2rXDU0exvlAGfO2qeHgosoVjeem7/Kqz
Rvcjxp24n9HwbyNJtbXTmWtc50XZvAVM3LpNlhT8fNSOLnMi0UzlJh0UVkpgwshseth9Nsob+tKb
pIcAd8ToOqrNpFLH38iS7va+NJe2PdheDDKGXq1xaVaZjwV/lIZ15uKDY4EeffoF3x+ZT4CW/Bcg
EnGYSjF3G8ab/pfWMenZLD17zxaQQQO5KEHN0/jMyYLSY/l2jBq5Xzi1/cVvsooBpubzj5n6naUA
2bR1lcS8GpujeMKZWr+KolH4wIPsTaQOxbwFf+w76sf2zm/rnNlFm0TiNBquc0In2E/0eU0AEcx1
zTdU81B0mK7yc0lhaftyBvSTxY6PNCZY2mWPn7L2j4OPOZQHSCQGV5VokpvJin44ckrR55n6xPnv
n1BbDZcB05Rs2xoFQcU0NcGEjAFskrX6g7qw2M7ynMCe+TJa8yh2TNeXBw/eQb9LcCleFDJPv9sO
zbBNq7V/y5TFb+gaC4teFJuFtDrH3tYCgkdnx90D5TfRtSx/GqNTemyws4K+qHH/8MHnV4Ht10QU
G8DtPDJgaYB+ly7dRqB3+sSiW7l9fszsqjNLvuTBcI9JGuV7sHrJnUhl9tGJUvwYlTTuyyDt3gKd
BA/xHNEB5nwNbc8ocaJUi09jqKu8W5fl+xFNmtlww5XlZUARjN8VuLsTVulUtIe2m71Xq6sdFbo9
LXBj/eh9hqv899pv5xsFFW9rJ/WwZ+xaiQ1xSoAttMKp71SOOipbVOd5SPWBw3Ki1wZPofDgLkSk
SjQbWqS34An6QxZ0z6nnxU+WYbsXNvDATWo69nEp9ZHqbb4RRmu/yAbkHlyVKbmw6n5xdhQn3cGd
7erWNhzYSTzteXzQQo8nDTJkn8yWetIF3C0vpoBvTWdfl1Ld9IONHSfqnQD1jfe91pBGoNkkJks0
wCzrV2l2HNTCGoniEWpAkDKQTWttnzh9Pmh5xd9dTA3HObEQRrGpVuByDPfSzLzOCQMPkhkzvyyw
tkMxJPfsksVV6Y/lbmpS4IKEshqMiCJwaoR2BEDE5sx9YXjOBAqneOg0FqWt6fjbkosfydaquy3T
tNolzqSuUJF9yIGfUvNgnFCgFxdk2xJnESFs5UAjcsQyyg8ft+ou9fr2Jih6d6HCqxGEYC9UwE6Q
OF2Luu/vqijKDx46GeRwcVxAKURBYIxe4m24hZjMBYa2wfMYLM6+MBCmjFFfJNsMLMvZHCJ1Z/fV
1wWLzpnyYjjms9tdFqNnwonwBR1ppICqTCAyafR3nM0c9M9TpudDIqOe8gJh07bzg3TaAwLgWeL5
PAECSp0jfcbgXVSMtqveHPjyHZQODbaa4cKagLtuJmiBwW6wM7TEXcvFxaKqYZ8ELbLpGpz5Ez7X
d28SxU3fMNc/S0a/t71nsIgSe2G7N5as+27qpKNgzoeFYnZwnruBO6HoRqs65J6n36O88q1NRtXB
6p3j2tgAeHGOPMYLNXknwClNOh0fhF8aJ4rxPmMELKMt/uR64kTEFto4oNR2/SjUvo3sV9G21kWV
MSsuq5Uq104ZmWCG8WZq0zvYymPEk2VMvSMjPmnuH5jAjGZHjcLZ2mUD4gQYcKcWNkWysYYKuxYo
iydmpmmBOMGVWKEH3rPGX/Dc+FU0bPH54ONGm3gb67ol6K9yC27nff046+ix6+PhBvmw152mzmDh
eDm0s8euUqXcwNA3iWZzs+kWqbAR3cxS+VvVqeBLZRL+S6jbdJj7OF/2Op6Ey23FBK6ns+KeenDZ
W5NjtwgDZPeey6r7OsLrpGPWqm96GvIuHJ1lN6cGxJ2yEAcqT8Pf+MEkzloBU+hLZVxzALbvowXK
I8FJBxRAgexwGUVe2Vz964MxoxibimI61VyS7kqYWJ5X+EvoERb5vqRDM285eoOTlZQXeLLmDSEL
ydESiDY1goajV9NDmSjWkbi4o//RTeZMWpDHpQ0KJwQPwjmNbjho08VMtqjxBVbjfKxHux9u5y6f
93UyIG/gvpX5lUaKWRa35ZycRv7aw2iMLHQy58YPMbmTPOO3Wsxz7Pn9tGtLbbwtnWxfcA1cN6ue
rqb3utWOl76kcWXed90qtFzgPWn4pK8B4KqjEY/0Cz3joY6E3mS0ymYwPSqYaWMYVNvckxk+Te5q
RF/yE9fJ6uB0kftmlKkV5rGTXGV8S0Ot3CzEMociKVkkdCZbDuHE2Pk0JsK47zNOImoeyVIAQuKN
45mmX7xNOKb2nUEOO3Ox+bJOPSPB/jZgtg16h8SwxbeQrXlyRNeF7f41QlByBCrRRbsxN+qLoFaa
3lxTvXkJKM+2mH9YJarf1i7SL3bhoNYyojRk3JqdNQzBqzxe3GvbK54Wg+q/UtV3r/bNR9n3rKC+
7KubIgAmN+n+y4ChAbOkXw0Iq6Rxbit/eMWmGKVcDfLavs2oI/RbJf2YJqw3mqhDsAOMIfchl3bX
lMYWRvdS8DfS6qva23QpaaZ6BScPlMy2f/QwPQFq7Li+bH5CEyKRmu0hwVMCeg0hGZYH6DTGJi0M
8wnN2xi2KmkIEUmUuDCq1TjJxd69ncVUPnLidsyxq5Raqp7qGMd9EdMeUFxGgOg1WIIuBiQN2MiS
MfM2iZ9P6U5q6PmXVCZkS7ZDxzajhceli+/Up/mUlLn6g/HqZ1Dhv3zFtMzRL4AHof5msu55n1NL
J9wGMbCTiubPCv6oYmNajp5Ruc52bErYnyhrzW0wzVa38ZShx1C7aoFhmM/rRXNcTZk4qfg3drTW
haKgTt6NoDrhxEta8ODmSN8Oa9Mrm5Bwq8S//+e+/39q+ktBAjaOdIYlq6D+76bAtoYebDvBB1L7
+ezDz5AAIdIGYUOg2+1E26fhvXXztZcbzcs//+5///h8j1MPwIGzHn6u+PTLE08mhl41VItpJcmu
RCxDExI26fwNwa9Uj40vLJPTY/UNasM03zOkJP2+8+iQ7qYOwSNY3b7NwlliQz5FI9Lwi5H0Ofsg
ExsMosj7FiPegmBvY82ZY/whSO3nWOa3J4DahbBYpkqktwCn/gQ8NxLXoiGOdADycg7+okvopbs4
//TBzmettjxBgs0S0hU1V85DAt2IbzcuVi9qBjf0i+jzsjwsnaFVaP18DCaHy3U46x5c3B8+8t+t
ZjyxAbMl8NsUUXzfvOXfv2/HYe/2ImRubtNl6hA5Boy4kgHywaMOuBuSKf0I8oHRTwY8/f3XwxnU
sHehQcU2wsEsTukeeV1CcAogkeBPa2r90v/+ifoEJcHNIfrWwhUHCvr3d0ifHDBrm2NPGmG03P9a
w73d84laDS2va7Yh7L1uSvs/9OpuhqGge4wEQZVojYZjHtBb9DqnGoGoxZPTY33r91GrrfmiTFsH
hdswDa7/B873zySb39+5zQMgGeKt2aa2+Sm3qMnkUgSrEMwWBQ+yg3vPfyvitsEAP7PIvpYt33o4
GYnIr2LbjiHN1naSXcf4G5KLNcUJ5WW15lp2CDCKPRJIiJdpDnJ5IzsEHU22DpdoLCRyOw2z/QWX
ooshvSsgoPl9hrygpQzXYVlyc6E0b33I23UJXpXV8IMLWHbvmA6t27RlBLPVi298xcHlT3cTgoxH
TIKyAJkEYOgPC+UTU0S6ABg81oIg7z7gn+Sntb4w5yiBe8B25mtKro3U56Y0DukSbVNKsHpXyVo4
V30HM2vXpak9X2APi/OzNHGhXAjugDcME/oUNQfT2i1yFdEc2dDy7MJ0Z1/sS9eUxoYhr01CRA4H
C3hRzI/a2q+xcnqVGUyh342Z/7Vxy3w50cTJXpgXmPPjP6+y32e5MBlcUh18YC08DCY71KdHGEfc
PIs8QrjoQ9OmII/hgemC9NCyObtpR3vBrF1KEzHYu9kIyj/FSn3KsuYd8CG7ksfQCbBC4Wn9fREt
iZZzlWFAx6Db14iKLUFNuvi0KH5NiPiYPXEKIpG8pEY9aMBfK3xDg5D/JsGRVKgGZSpCm14vgTMF
rc89IKLxrco4U7nMRtHJUFMEhA2v8EGOUKDClrszAF65GCWSdzsydphR3PLwz5+u/fnjZdiOgNC3
LOk6WAUd+/c/TiZubEbu8J2LTntF46bCDTsWvHsaDmhgtD1GqFM85xx5efK1MSumYJ7X5dHORFDo
7KagQq5Tm25wM9NoDRX06wdb62FmRGWhABpnlBojPvxrM5IIhxkGVV1omhOiX03GLB1muvA+Yvkc
tW2FwHZmS9qVQdPdC07M5g9AnlV/8Lc9Ea4IV1s8KbjX+GcywT/tLIWBMFPWxffBWcd0gCvYAL26
X1txCBRQh9HJUnuesfqqUChvD7KmjUuJzy1paJ1E/+EY+aQVWN8Q0SXScmzUAvBHvE9qhVKIlHMG
0zA0Q2aP9LeMhywLKg9csxW1oXbc+Um1Ck+zJHgk3U1yJgo2QCKT0rwaehC7zL0zkMYy+FElfjZA
TjXda8/JHWs/Ekfwo0slk0/ZtOUVENy2eDBXU/2veelPR67d9PJRgvu0IH6YNAN//ltDyYbev4m+
FewHyPUwNvyczTQyeETqoUUWqXpug7Kvc2cjm5VIN5dW32CY6yM4+yQupgck4JQ+rapo/hXU+Akv
OYEULNlFhpegqnmx4udA0y4BOh8rb2yPQIdw0aAi4F4qIxxqtc8FmalphKAc2SmGK7zYgThVP9EA
o2Hnl3PRWE99MNNgljVXKQTI+H42qgyuCrNBfF3ZVoHacyiphmVRgHxr+HQRalkj06ufa+v/Z0cq
Jua/7S//Lhn6Wv2vq69dWv3mSP35Q790Q5b9F4IXhEPCoSvIOcaz/ks3xP+CFRGwkml6LpHAAcXU
v2RDbHsQgHwGysLmP/9bNiScv7C5mzhzwL2t2qL/UaDJvwN4BFZZBEh4UUEAUd79vhkO0GJtFwsE
bj28mqDVOCD9eW0s9X5Yz31wgDa4i/Bn3bAyDlabnrDPN3vTzh8LBo+MGB4IAOTRAt982UEuxWGG
2rCcR8ACsPqSoMXzo5zu5Ba0wkhyRSPeqnqf5MjvPSP6KOxJbGy1DtBcDCX0bH4gkWRwG5RHP6ie
PQz4odK+Bl5vPSjXPCLpgT1l2B2POf8f2b825ChU7Ru1O4rQwQWWLKJHcnBv/u8+37+J5/5fCvRZ
d+j/s27u+mNIPrria/W9/7sv+6fz+dcq8P5CFMYjTg214q0C879XgfPXWu+yCvDuMigI1vTB/1oF
0vmLmyWrI3CE5Ha8Imf+Szwnzb88LiFIlB3WlsPN6X8inrPXI/9fpbdncgHHdr6CxFyTl/ucKofo
pddzjpOtb1rjce6lPW4G2m75hhKFrmQ+MO3PRY9pFC7FIUMMWhIpgr1Ccv0Fs6lHbjaTDQ87Cl6X
TFfPjDCKCXui4UM3rZLchXwYRI/CwWkWNKbaVrM37//2qf8HFd6nymb9MyQfBjghyhrHtj+d86bA
BOsgsNj4Ge3lxlkVVGYsenTYA8bBomzvmdgnxwkr08kEZfOHQsNZf8Gnz3EtL2xXco3hBvOpcp1F
C6Vsmn3YG0V22WVmfjVMKZTegfvCJoocxgR9rKIzrSHj6I35HCYxCiQ37k9VMyNJ7rytEwDlEkl/
gzu4vaGR0B+mrgW07ffdif3QEjtEjqD+K6R3dPWx4nARfM0QUIsr0VlQ9WeP7qmEKnL+9VGXi/rD
n7oKRz//qS7XTIoXKRwBwOz3jbOKPVN5eRvhXM6b+7zPguueMTe46aUJ3H1SL/p68uGMEgeCs46G
jkYZn0P3Z+wUJM/wQ4uvHi1E1ADaweq9IVSd0LNYMlEMpyzjifvnp8My1/f0+9fj+i4CURBHNuvw
MwtncgTk54FAgAHu9bVl6Q+oxAuSA5xKgZ2ri5Kk4/MQaMpZQSeqnFbP7SDf51Lhd0WqXIQ1pUto
sdkfIuqM5jrNIbILlBRP3BX8b3GPWGJXMw2YqWrL9kngVERKFUznmSH43mHCeevPREtFlTjwNbZ7
oxzcsGp6RJrcVd9zPXRXWIy659x25h+1Exj3rVUWZy8NsONGjX3dGCuSA6zXzqPtubW61YCue++G
GAufvv5UPXjoIZFoL08E7yxfkApWzzXCxC+GV7jhSArQxo2L9iKN+2DNiJhvQQXjt0pJOus3eanP
5ZK517AV+qsaedlNB5Z4bZQ7z05nR5fSWpiIB/m9p5YelleKMrKmybbPu2J6gGW/5v8YzBQ0GPLN
wovRwJunK7okl74thlPcL+m1zvobVQR4VeSCjifGbWe+2g25P7Sg/SHMtKFjhuEksmCpNu8Qfk8V
flFFmJKWcVhqP7si6bsJXZViYg1q1rbLMHt1ouRMNZpnQA4Mtlw13LZeDz/OHM9t3lpQqct694fn
6/P2Y1HgeK4DH1HQJBLup+2nwXuqa6Da295XOL2AtGDurnvF2Lxpuh8jKsLj2l3Bg5PiYTPz7mp2
vefBsA1UbLkCqalbw7VCC8xQ6DoxJl+cR0e1rn7bK3vccdjY//CuP12OTN61S2HNDIB+rIAY8mkh
+8qBVACnv2wMM2TI5+OZxXppg/s/ap4gr0zVB8aBCasV40kznvswKNLo9Z/fyOcNZX0fCMiRtgUB
9djnvVM7BqNij0xRxaDmEcZ2HGZem4YJOsy93bXuo4A7+qfv7N9/K4eFRxMRMIrlAeP6/a83LTe2
jXFiCAdgX+0SNbUvwuvib8C6HQAXWO6mg8yW6ikHhn6AD1WS44FZI3pVLSFMQxKI13bs+0sDEBBX
C8u/cFti4WjJL3/YwIDMfdrALJp76/FGb8KkA/n53thN+DDp3bqr9KXiIujd8ObfE3RAzsqKiA5B
4qNYJYkKDy/EH1RPFyqxyTTXBVInlBfW1qjsr40gsQ0DWndNvo63czsboKAsrHASUfdeOcaRrkZ6
VmrotoWsnh0g5VsBVpaBcB89wHArT25bmgevEE8MeicErH40H4RZWWEUN/4D8zDUTBM9OjLI4Ugk
gzde+2sgOa1xYEEWyWmHAHqgTrBvG6JcxZkM0hA5j8+97agdvZXgVloQxbsxwj0ZR66/RwScvKUB
zfYakM0BtV7HiDmO9nmcd8uWPB65hy7oPvSQY45oX6MDyXwxZjt8ywEBc9jJE/EKAlMi4yp48SWz
3Bddk4m8aet1Ukt63iVAXmFsPbc/d5Pd3UrZ9ncDIJfvIk7JkSiX/Nps7Biui1DLuUxGDc29sb2Q
ca4m67x1rhJp39V9Nh0a22le3Kitt3EUI9vrx/QWp7d9jlH843sPnBOzzWinawXpusbsbudlcu7d
bjnTmFSH0gnim7JRjLddM26IgZpqUCiNJ+vj6kp471vX2g2xu+CtGcmykRlm/f3oNOkB4ApYNN9B
NSuM/qiBJ+z8NEdYVlVd85U4nyYcsIv6YCtOZZyO13M6uSF3cH0JxPHkuykxJEiQbZOUQ6dNvrhx
ZmwA/wOtUumVP1MptqW9Ivuq/rowZH0pln445LS230tOm0PltqQkqaJG5aVBeoSOQhy3yNq/Gvzu
aZmL6KqvB/8GqXYAhb4qrjyFRieyGnnoPfMW/tRbQlrK/dwh+TOynmtUo5QdJm3h7sja63jk7UNm
IXrss+glzp36bppc/wb0aLvB67/gz5ytL5TR9gl9jHNhxvkJG7d/sLBykoeSz480l40tN63mfsBA
eKER5G6bzH2ujIlIIENMt53bzLc46tOzUfkCLQnlbFH7h6gg3qoZB99bZbdIYdVYAv0l1oonDANo
llZTiFh+eOM7nB7wuL5FTZGewfLZt0ql8lKWfX3mmPNe2lyieLRdeo4IHsMyBk9KiuLHbMwGPZVR
E1ekHeVtsqqwz0sb9CRE6YiEVqaRXZt81PREEeaWXrrXucT6rqzHqIJbhN6zvRpNqtN9Z9cGScB5
h29gyd+rOr6i9QOlR3T1N2oxzA+w5HmCfNc/O6K070WCTXWh+fulau2HDC76uYT+j/LEAaqPyAKU
TVpncgM9YwjLUc7Hgi/guqJX/9Vi038mXaM81uw9T2QsNzdNb9cvlKrJbnGy+bInnoLKODew75MU
iex2Kmj9Vn2aTOgZvBWNnVncd/MgiV6MgciPPMvSj87rnDIckhLPT4/uKK2JtiTBzT7wjLXvhm6/
eYxrEV3bPg7leSasKXAPVh7PF14cDxcpvambHj7/hSc1IhNveYYW8qNmxe8ztz9wNAb7GOrSqqC4
tQtMfmWggzBCDnoYyWr9qlIXsGthb81Gd0eqmdz74jHGSDcqAFFFfQRSDm0bTCcdyCKUKBdbeA75
cDO1dfxtzjHuYatCNIW9pAZsoZbDGLdqQ0802gXNEB2DDGnGWgpcJ4kLL7fPJ+N6orn2kGSVwbZA
rNChoHagvjbjY4ROECcARl9lDUxX6We8z2PsX7RNXV2Bxs8bkq5J0hmULr6n+NppdS7lM1AZABOd
K97HaB4fgNWy8c+CtFT4rIES01Xmtt2RBW1dgy4MdpNH5sZGSc9wwbI0lXsGASK2ce5Bw4sr6ZoQ
E/UayzQVK37GFfXr3M4EesDA6M4W+xg+S2g+rIB17aOq6VELp/poRmZ5k2IJyHaNtKJgp+DQzLtU
V7Z+Sl3J7c6EYh9qOa60X8e0vk/jUls3qA9T2CnrbyIPwL2KHRhBRIGxDOY1/qBsZ0RI44jxd8Mx
Mtl3XYpR5PsI4ZcoFte8VnXklMjsCLDaQAXDqEX2HyFdbbBDEO2H5iI5gHF/pEQfQQWbqrn3t1Ac
4Qjh5LgGvuyHS0dKXybZfOHoluV2Yrh+W3m1zUZMexMJTxN3sBY6LZw9Mst2Ck0YwdYFRvOC53Uo
+XTNPD1MaZVi3vL9S87x4Au/vGjvzTzJsvdIV7FzK9yWqYSgGMmpgq2m2KdgXvptjAMBZlRSDt9V
Y05UMj0W0Iz4pZ9vFf+CODWgKA6zPVmPjVl2R6Ay1nWJfeNodbF1Td9u2gQWhzGXt84PEYHjW+aU
uUSkD5eEeFB9m+op2JUin+9JByQcFcZP/VQvgBo2No7PBQCO0reDXInFA4yXe22U1nWy1IjVKSfF
1wydJrQrnBl4SGEyWvuMCyW6TDQJhz5aX4gJRHfsMbQTatTH4eI4xSsGBN6HytNl45ld8xqM3YCS
Bx37vd0E5CBYZN1gDkDYf6zqBA1oOvKH9Djdym3PIHAIbcPD2j+TDBpsLIKloAH9b/bOZMduo8vW
71LjosEgGWwGNTl9k30raUJkpiT2ZJAMtk9/Px6j7i/Jf1nwpIALXMMQYEs28xySETv2Xutb3KS8
4UTU5cYQbScSeg8NWvvbijqRkY4I6HUTHlmd89FcFBxwCl4I1eSrw4PBfLGx2q848IOXaZ6gbJjI
VlwqilG+5aCRXkXQtxMcr3GEXYOQ8y6lJfKdIWJ6DeXZ30kLGywODB7QeASXVJxUE9bNuiOlDMsS
aPCSkfRm8Jyh2qJpz3dBglCm7adpF5vlvYlL+i2XwrqWE9IroxTbdm5BDdVjfIqMebghjwrXQdvP
iD9HL3yycyhpWyeVHwiOhL1CsxSd7DyfDgxFs1vPTtV9l1vO9RwsuNO8XMKe7eY0EP/FIChYTmpt
EGyQ+Vc7H4vYu2ihiCFpHqoDFBB1FsxZN16Y5F9bj6qjRvaNICG9sifYBVJ1QJWEV34vp2q8LkJt
Pqk4RlFNyohNgIJuSNUta9V9njVdUI2SkdlAJdhBILQT8Is/z8I5UE77prYPdFUcHjxPkexWVnOO
hikOJ3ZQOzkjfhnWniaQL80dXOGuEjj0K4GUiPA6ER7MsfTOWWuM3+AAtxsnt8SxIdbjRPNXPKRL
Pse65eR/qJw5unYy3ux13k8vCPpfqTEfvTiCooD13qgVANDJFPu80w+O7dEdtvEPdnHzHlU2Uk6v
kjgGvehWjRRSkyyMe2OAvz4Sj8ac0biPBzNYBzFnSeR3GOTssONabPTakuNtpPvujJGsum2LeTzQ
RfC/2HFp3RUaUJ45ZPZtGvnllnhAsQWzkKyHqYmuW8h6N0sy7X0J2Oy5N+xXVZkMxFq/urHL7s3o
w+qlkSpx10asAsBw5Nzm6G0PQdi+RFXtfsbGBpEEnexXQJ/JZp59XAyBburV7A4+haHv7C3QTMDM
HfZMjFU6Lk3iEyqfFqGwvT0iN4e7b39NSvkcWNP1rOMKhVKz/c+kQuJI9pZkuOTfcHiJCH9e0H4Y
LErKzmQyb80MbVk5cmKzRfPeuvrB7+SHlYnXEkUUYY3qoQm7x8xIn6AOrKIsebNi8/lyVv1fm/P8
v9oHX9Qk/3MbfNe8lR/ffuyAL3/+zwZ48AeqFEY6HPE53ptA1P97DGTIP7jtzEMxTUsat0R8/KsD
Lv5AHWZKFDeCcSlBCf+3Aw6V1IZU7iJ8soWNJOIf2cdpv//QGWT0Q8uGDrtLYWDyT8u86UcdV1bL
EKEYnDM3JqT3MII/fnEyGZzKpmhBenW/7RX/5Yq0TWGwwv/26HUEvw6ezAJyBO7JfgVknGTxWBJ7
MQ8Deq1qbCgNSH6a73+4G3d/Njp/DKZZJnc/f0qkaghJJLdi+ftXRHdVY+0hKRDPkjsjpcKExRQW
n0tqr0iCAFURKZoBHlznLcmn0afOqQyH0FIHuGeTvw/KAgJHRTW+EoM1+L/p3v/ciuFbx7uPtsq0
JMoPj7nGz/fArgBK68imyK+muUXo0rrTBhyseytFRRkw52A/kLmAOfrN98ID9vP34lpQTWmcM1NE
YHMBjP+A9k861yM8BW8f9k2ylCvTt/dRbs/NSqGQNI9JZeKSSVyrue0i1YhznXSYOnOnNYB7RTUN
/qnukvxBCpTVv+n6CPnXn475Dlxgh5eEt4N34Mdn0xmdqqCrydyaMbgFukm4d42DMa1qMLpz6isS
72DArCo30kXPRaswrr5XF+1fVhjtl07q5L7oysy45hwdGVTfBuTx33yJvMc//aCLboeZB9oZ18Nu
Dkn4l/4nkeJuMEq+jFSG8pgsLmE+TUqmHM5hqrSvRKsDP3CAEsUou9/rMo2IG1gcx41f5ldTGsnP
7Nhs4QC9W+I8cSmnE6cAEqVoAB7rxcdsXyzNwMTFRCEjxVtH5YnneYDqHmRTFu/rKECyMvrkm9wN
U0DQlhMk4n0OK5xN0NLRja5UR1DsHbhRlNRGUNn2fRoUs7W1G/B/oFWoBy3yQeMKe4WOmpH8NSHm
9C52B9wnERHizHMiRmLUJAC1JCp119OPHrun4EaN/rtnLErgJqmN9kg9qbFX0AunJadSmhsa1ALF
taeYkeEqBWmkyVFqOg7Gt1NfhtNxdj3gYWaljXaVNxLrsIsGttmWehjfIi92sVKVAS+DGwsnuZrA
SQAmnrNsy4LD/3GGSKFXGMQdbP+q4KDTTtEm15mEgEF+x7Uze05zTcBRBWwIuJCJAzgHVmQQHAPp
q8oy0iWbheOtqznEvYP/EH//bOHJKXrMlftp0ZRGLqj/VWDN/MFIAnXMc9Xg5x6i+qRCSvydZv6X
P/XYLc8o1G2cFpxfpluQsQQZi6rOX+BqMG4PosD/mk8wJZHr2TSkRQczuAhm792cCKdceSoFahg5
+XjnOpp1+sLrN3o9FohJYkuuTH+JzOzTCG3NsCStbNMgwNkaIXBzJ8W/LaKeaQ+ib3/TVsG8nrtB
99txYoDuzEbEQ2h1JurAsZxXAHnj+xnx7dekGqg4pgRvOAW1u2oLIe5pJ+mGUMkMJL6AXzU+dU5f
0a/E+R/Ql8FOjQ+uvpPRSEpOvSRBYg7ExgTSzH1UUoHQxVfuF/RrSJAEvAvYph9JM1mJS8hk2fQV
pnaSJ2kXCOpy/624xFK6ZOG8zdoxrA/lhs2uXRIsp5SuBXSdjLUKLgghl7Ira4IQQbpNs3selixM
kXfYRFEQ7e3E6j9kZaXXJoPKJ0+DgGD2CI131c/ka+qhsW9IaiuAvHXtq2w4tttLImeekM25zFHX
8ZLXKXXP559Gi+bKkucZtfES7WlU/Q7nDOzHUjo8vI7SYjcWOqTPg94K8H8rPuZLbKheEkQFTGbI
s1k52OtqObU1UnbdCg6Vv0Ow+M1dYkiN1Am+I9GUiP/476lEl8jSSjE7h8NHkCm0BgO6F604p7TV
Vs6tekwdZM2rmjiB12zJQ8WBTDTqUFse68wlMlVNWWQy2ODgVbRLqOoMcvi0+DQenTmV78k4MQEb
SX1xayaeEVSOY72ktFaVizNVLdmt6s8Y19pdIl11Rnqzm5ay2eXdkvqKg+pb5QfNdb0Ew3ZCQaoq
UeCf0ETFKC3JBv2OBS2BegiZj6wBA0M0XZ7sbmwinzhtTgwbsqNnzv7E0ooloDaLsAYxQjPia4xb
HXgESCKYcnLRrzqNZbm1TMx/l/Db0mTrWvJws0s0riLF+pMiaStahW5kk+QZe7u2q6M74ufpY2Sk
JkPK0u22l9q6xyxBV69t7YPXEsuLa1e+1Jes3uSS2xvTPt8FjQUQNrGglXZ16h/SOPKydTc4yWli
wLg3azqfVwQGOUcbL/k+JSUCe6OxBFLnZffI1p+/02+2r1OBfaHATBveazHjkQB1D3amRr/6UCDZ
bA5kaXf3hA7E5tpMQvfMsNPPzr0u420/jfOdURKJLs2B7oBvIkMAIwZVkgH5Fztq8WyXlePu5sBb
tp+ocvz7rKs4gxU86eqYDMEcHNiRmV/2vAoFBpYx3tU8sbzbmXMDogaMK86bbW+ZA4GJGEOtDMOH
0cr2NObyrveHI6r9J/JBrKtsOZ4PhkbRbu1rT3wU+fygzOBbK9SDqIKtm1nvJMPfNvOwc2b4tYZ2
jrLBaefYDefdvMWyZXcRi2osHnPlXmthJjugcqiOgBCOBd1CmdG1qj2G21gSOPXxNj+HQ4AB3pLu
Dm95euinVmzQgNhHtjpvY0RJ+i3kQL11SBjd8wx6NBUG/d479XjuuYTH9lO528bneyRDrX5h3BKa
G20ah3iaR5KoGt/NOdzqMjk1cuqmdZMH6txBjshWjZnDh67QloJY72j04N0aSfe6Rj3cDRthYHL3
kqHBhMsXGkZvhmSutvZD33hUSRTtWJ/j6Jikrk2tZRc5dOwwMv3rwc+kvw3IQ3uqTBZVK1WCbzjD
DjnXXfhQ1va8cSKbOQEPoVoTKxjS+SNolGJXy6u+DkkrxUXa7qk1oDs2I9MgOxnGm2xgUo9drBsa
zqhqBI1hzmrt2hALFkoFURoMEvuD8Bt5U7sLGB/MKYz3qirceD2N3mSuTBA8D8z3OUFnhrRJYY8L
yZCQnKGtVcQMnmoksJA5IwtjGYXUM+9sfZVOJgldpeF7I17J0t2kU6HuZhagHc6LqQS5EuVf/Ujj
DA99AN4NSqONrSZGBnWVpE8exT1JcEPROuvJLlwLvJThEFYGcwIFQvZdich4rjuVdNssT0rcwVEU
bUGANGusiS0W98x6Hl3b/xRbeNlOdRWgZE514lRHTaIvOwdDfKLtq/rg4JnajH0U4O2tm1t8cyWd
ESvNb30jGD+DI1AP9JWa01SY/j06tfIaBthrT2vlhB3QugbIFb1YE1b0jhGg+IIQSp4D8iIOEd31
7ym+r+eoa1piCsLug29WftYiNM/cOJ4YPl4IH7GxDL1Octm8unUFlwCWjo0kHGz/VDbvo4VudOYw
t4acow6tlTFiz1QxgtthcLbNHcMeDh1mki+K1J+Vj6fvJOrKww1AI/mUDaRr7jJysXjvoUjOVTxy
v0co2EXb77sa1cOgKmaV+HBfU4/Sb1bMTMwiYlTqqZE72QW0fmhsEs0COGG46l0b1UXan4qQNjLY
Qn4xB+99MumZ+4rXDaLAMbTTaO9AAZNb1q7hphL2eZjy6qHLyXdGmGv3x2Eklbg2FE5xqcVTFsvy
XGB9BxLIoGrCcIb9OC+DHfD9EgkjytcZu7ox9dkXzqaMg4MB3j27xt43fSPceoUz38Z2qVfm4q6u
JSN50glk/bW0nPCqEL04N43RPtsc1g8paqdTEej42sJjdleb2TlCz+HNYXkFO9y0NpwAMCUax5LY
bSag1fCGqLd67ih29ghx75f+NlUcId5x1e4dg3kSANb8qulku6Yj3a5i1NM7xs7dNZp4bwPbkHkA
o6FdlZPRnDcBsmcTrlJWF+rJHjikV76d76dyUmvLJ0EpSTIiASd1hVRHbINIdzcMaMo1TkYcIx5A
cl37hDDbY3trQ549Di4SLbsbpvPUKmha/WA8UXKJTQNuBzIu3roVlmbFfa8bjHJx7G2AbFkvU1Tn
e99WM2Bb5n1lJ9+x3BNTB9SHDlnRb8EjwyoI7W81c7Zg12VzsU1CJzzX+IYJCW1hrMSTdYsrunoS
MRw7SIzuyA6VeNsRW+NJTcYIBCIbaLXG+jwpD1+ngXE08wy5UUaHQccpWwyA2fcANf/XYoAvAv4r
AJViRf7KSyBgJt0Q7skpzPe5qQ3qfSgVG7esrvD4fQVIH8JTjcsz6J6KhZm8CW3X9pfMDqd1xNiC
dadtb7wRs0gF+ZtnygVSbacIXkoqj0vHHhcotxjLdEu4xn3na+vJc+L0MDKz2uVDHXOyLuvguiOM
Y1V2TO7btOY5wAG5I9RCfQRUht+8Jp9XXS/YZ8LQOhZI0K8dbK+4gx3/OXBCDk9a58PZyBXNxT5/
we/DmislM/K8XKaYVvMqKr0BbZWSiBv4MC0Qfx9n0bP157VZcHIZoiuj6eVSFZvbpB6Z+NAP3g06
euSeYGS1E3sTxiGZiMHw4mNpIDgCO8o4mXetI+atbbBJQ5kFUV54+3jCWG8nusBBhEls02Nn26D9
ZHkppn5XgqWBccw5RrC3PCUQrQ6GqpKjT33Bia60P3LAoruiGx4IBpUTe0EQv5qJcZdHybwzLP8b
KlPrxN0WRA/GxRHHH9Dzbto2tb6Z8nE4sxZwdhuM4pF6bT6QfZVD8LPYSyG4WIxnp1VZYDBHMuV1
2wC77J54TVzrAdt7xOt9oPcV7iiOPxfeEO8DN7BfC7QK1/UEUFxWsYtCeu52Hrj/dZsF7yRYPVq9
EmvFPH6tAA6sBTCOnWtNBzgRIE0Gx74aMz/9WmKsfh0YaSF3iMbx6KOVsqe5vMvTfBmVeZn3GE5K
7XrtwXFz8TXiM4ihQs/zJ2yd865FRcphTC6QnSgqtnWvcvI1fLc7+iNMtVXRdZr4N91zC+uZ9jJO
Vl6kmiPCyo8oPsy8fA919ZoD2viK5S0FEe4WxK12sXsEkyKvHQBi5SpuGudT1FXOye2r/gZA9fSW
Eax8NwgEdwsutz6YUr45ynQ1TK5GXffgTd+Y5ak7NzXTUw2a4bqxSiZ1C1Qe4xKiWpGYKBQMeQp9
jNSMEdXJFg7SjsiIxbFs8m7RGAzXOmnG+ypGpwNXmn8sBuD5nWE/kvVp0Ntwhi+N04t3sPLFxjR0
1+xhKGXeKmuz6RBkJQ6NlpbXEWdjyy8QYFsbpldNWfesvNn8GhrOvA06f/pq84TvB+mP+EOrAd0O
+KtzEZb41o1O7cecQ9A2CDOiM+imCr0xcUvG7GqQ6okBL+xnz8LhBI9aUnTOOnhlACOStVeY8ltv
tISVdGFd37cqT1/smSshNuu7+5Aw1dPYMCTJs6z5wGcYHDIh7E8V3uUTU+SvpACXJweWNsMQ23ui
bH/MgRdf1Skn2hVzovsBTfMrXtJ4G6uxOzC5jN8zx8++MVFmfbNcyizs9hXR3KeeUfOVbphTT6g/
n3xMfvem15TblIeGUbtpoj5lJDmqFJFyp619NUXGg0VkxwisbePI7r6rLPGB6Tta20hGr7N++EwO
V26zYZnAi6rRUO8kFfbmnhWpWVdZFekNpyQZr8xkDA9FhxsY1SPxM1VmnCM3zfTyhatVZ0aE75E0
7OYG7vcEHezJZtxB+FJR0MmhinV2oZ/zvOsR5zzScQg1UzOFDxDWs+zQ2wEo/hlqIcqjyf3mDe4M
wGMAfB5Vj4UdjtVHrEeUsKse4Ya4jwqUmbR1sLz3WS5DvEY1bJixMcVJdE1Ndd7Nlr9tWFicbSQy
AkZq2k8YDVxlvotAudMOFnr3JaDwynb9olYMdWfwFHqzdV6sjfd91tBf8qeC5hmQKYOpV6Twr4Iq
ntIsOdiNF8UMwnOq42LKXf8sQcKhFYOF4B+CMiT2oZxpuFwhu6KXVhlhj4islla6IbXA2DAi4pQF
yCPas/NNCcb3oLtjOS2ztxoNNn3uzIU3tzy08tMQcxS6ibM+d/FaDJnCXz71GoRkkmoWT4hVThfu
7IKSe5W5jRK3DvYN4Jhd36a7lKrlay/s4glHJQeRALQskv8xPDOZzV900QAkTDxswsgYHGgMmdvt
k9KX843ZV2jtEgmOXMrBuel4y4J1mVoy3jClBSsGy2e+jojLa48FzUS0rDps7xDdhuUJHYmuGbxb
CQaPsrgqc2VMpBrHS7lJYFG5L/04odTso3uAKPigWBIg/bdxMqp1War8e9DRdN0s5kD5LAIArPsq
aVjTY0GUxzayFK1DBuG63rbDMGD/Rx1d3QiGozn3syFEZaYzmR3s2mWE0FgWf74EyDbu2yJggDK3
OMb7GWbzhggap3+IEwuo5di2/HGPsrNcZ/TynkLF47kTvYntRg3t0GyzWQu9hr7u9GsvXOyUcd/Q
9y8naDq9gWR0V5H8AZfQMsZrN209BH8wJF6ZeAyHHkyhfHArA+ogDCyCIS/eXg6JnJnBxPjXVOXx
dRQxgVjbF/BXlTB7Wrc8EEDBqD69dRplgBK9zmGYL3wG1at8SBnJ/Jl7PpM50m3yUYOgR+0Fk6FK
Bu8ev5vjobIJE/doQ8yiqYHq7i6SZHOWc1lraGszaXduqhmEjhRtFk7kcnyCr+lRJc8uymeX9FCN
HTEZ3eNcDiEkMAt9SzxW6muMqL9Ydxy4Pw/oKu9a2y6/ai/vXlxrCGiCq/bWaU2BdgajI1SKGXQZ
XNYR9vfF8YgRULTHOHdH/1g1DY3auHEq4K2DbK+Y16NWo6y6s9CbyzVmwfzFpn5/naxxvgmQMxRr
VSu4epmu5LM0J4jBTTB67M1d7L3NNRnPBq1ydmlkc+6KRN2+eE10GVLQF62XfEdOBoZUxDgeDu2A
WmRFA5qAb9owbXBFmLncE4TA+JZktGnc8ZPbb30fkMRlG6HPEw+gAHgxHKSVnVnDqRnn5JM1g5z3
I5u4EsKt9n96WE1IDD6cjzmKAPlBOTlDUjYhjBOuiaELlAacGqfgVU6h4Vv7YjQprAxDWHey9qBw
ERkLWUC70soJ+IZ/BOC3hiRhhtEYYpjXxrSORRGgEGzp1aMvZ2HTWZuvGZTLU5douziZLlUiKhLJ
wz2k1PsbF6HSl0QuZWdiFsOjw1jchtbV8VaYHNx55zp4PxNBJqgwco+SYgr5KqskDnhadILSMXZb
ytVwbIrD3EBWJXo1sG5tJqgWDQlBaaUmt8gRujl8hIa3En6CMjgG/gm6M/0o/oZQBQwB2R3lDTYW
OF6qZ8zptwJk7dg11ZdWDtBZ68ElqAdIb/5IP9d/w/CefZkwASzoLTt/sSg6FS9rZr/MJr0ASMXo
54rIK4AD6rG/9Xn9Uo4E3vgKuoVcnTaguXI0E3SiJ1QW/IReYWUQEapcy1UaLSG2lk22hNOU8j3s
aTwXuuYF7SLNrYvFaMYIySTUk6Sn7OaKAYgK2wmRucjJxnvgV1SvaW0UVwwxJ4gfjuMQAILMbt3l
prkfdENqixsa7tb07MjGxq8IauKIQfqqaVntsC9FZY97ExQBOwaQhm7Tlz0ShGrIIfgUPboW+NIs
jSsWrpxQmcKqby9I4Z5NuFvIAWO444BTlFddOgxXrQMgDdKw9uZPrlNUH5PnyZasQQdvveR8NN63
AKopT4uBtJWpnadh0/hV/TxoT1XrGidtdpiM1O8fLmMsvLZFgXspIcGnZAr2TkZ7cNPD7Jl27Wj5
Jad3C83bFKjoMUt7C5IXi+fW5WXzVkbcBS+ZM3kJ51FfPxC3gyLGJ5Cs2sIL+9YGCFjsKqKmgw4Z
HEGL4kWcta8XWMI8bpquQZhTZXDP1lXNVrcqa2e4CmsrQNTUlsFeGj5Nfk2Xvzz0rcXOQAwYNt4I
SnEorDI8Z35QuF87r42nuzTAUnzTIA8NV7IYZ31lov/nDaRRYhGj66Xzoeo1s0TOz3Z+lIEO502N
NRtuYVM035vKiDTzMyN7UXZtTudhzKzws0WMdx2srDHMj3YrGv0GrC+bX6xwqQ58gZR+S/RQ4G19
ehT1I2BJcFixyLZKwOtbA6QjnYkOULIhXZq+Tx/WqL8YoiTxMeBb4ng5qA7acuGxU7w72H/gTIxD
U3R3dOVhKxd1Yj3PyBK9bVsH9rgzqzaSa7/G4nQLdjCnmouSjd+b56wU1gO8vGzXLPxVbyGxRokZ
XktEjRx/pTw3C7GVGF8CLgGtPXgROQxq8tHKRItQFSDHIaNcuq2tpNlYSphqUy40WIo5rmQps9sw
lvUeHRtubFZ4EY9PQOqkGcf1HYPs/JtQTf+9BTWR8FZBoJ0XFi3hkGBph67A16Bqt9mAMCJhw7CC
YD1E4fTqmWNyaFOc8lag4Y5i4vgyLgDcFmPjs0HpuwFiXB6ACdSb1IhgqyaFD9vP9qxr2AH6iNzb
vI2hQXiHGPGCdRpC0NurfKHwoirWBxYDeeBY1agFsVa9LxwTFvBuMGCck/XBPlTHb/bspAcjR82X
+UNwdm2H5G3kG2tXGMFpigtGh2Pm3cSBsrbuhR0MOygkRmKUjsEgJBT7Io/nx/jCHI7akpy5iCSY
a392xgNgbaREmuAw4QUZSWMLuNi7QIy9hWc82EFO35BRFFPvPr2CR0skSUYbpWYunZTBKuKku+sv
jGS8UvHtfCEnJwtEuZbRVK4coXpksnVYPKLzjL8zzGaxEz0ntrjAok9+KkC4NRx7ax1fmM1ILp0t
dW15Gi5MZ8AvMfQrQM8mj/IakWp4JPA5X/xU3Wd3hp/S1UCiLSDxR1HlDMdE+CovLOnpwpX2/mRM
L7jpaRDfkXGlN6rrnz0JktrogVODDK2vmJ9Ot+OFXW04TfJQLUBrr1nY1nQ9U6xiAK9RVjJ2WSDY
8MX9tyknBVQsiGyaqTz4EFHLnSkbEhIkHO30gtRuLnhtfjRQ20FlhUcAI45NbI4x7DxXuRUcJ7OO
3wu7NU4M3tZ+35Dhg6Wq2cfz0GIm4YIbx0f9i5iZWjKD922OfnGFlAT/ACEm3or11DlYfGeMqzno
3zkXaLha+OFzuJDEF6Y4EwfE5QtnfLwgx2Xogx93kD2e07KrvoxJzy42THH1PCiY5clCLw8UeaFg
eTpYzw2iNGEMdHQX4HlygZ/bFxB6R9wqs+QiP8uFkT5hQo8WnXkD3kZ9NzxY6vKCVV80Quv//BcS
Zb7gTrqFfMLXDp9cLjyULgqrU7owUtqFlpIv3JS/l3f8LM5B2+Hblst5AEmCBVnaXuRMP0hkGtZL
s1TEaLVpzUqNo0Se57DrPwZpMW8zC+8W/y+V5d9f9meV1OWyEkEJ2i98ya73q2MT9voo50kz0C4N
z18V+eSEm5yeN0tq4XM48Mre/801xcVq9oNPFG+Vb7q+5WHmw30NTemXD9u6gS5yps+6hxuMnIC0
iWNisniRSiN1s4vHoXsaQ80QV1BTo4bw0wNDf058febOehtPrvkOMhQysybdj8Or147qVVpaGsTm
0jHPacykFdFqbkYNraSTfi+ynIAocGvIVP7E9kyp0B+EHzMC6uDUCHZmwpgOMq/K+5S2hrGu89m+
6YXqnqFlM8sqNGXtfdW4+BMss1P6EHfgsbc6HaZpS1iEV28EcmxEOhyM6ndE24uExFAZqygvHa2y
wBTY7zomqHUKENQMp8xgqjTUCkdUPx+lXboPIzgOXi3OCu+EW7DXxeMi8KS02tkGxSWpE45NuiGq
Y8pC0CEtPTjXdDdNbAp59GHTgQ1pywksgsmZbZSS7gcqH3USGQa6pe9rv5Y6qcsNQGvjW1GijUX4
OXrenolV8tnNS0vuk7T3cYeGYvrI4aWba6MZO3jQPWzDbdqPCANqtMQbrehEc9CslhAtumPEG6d2
R/wFAVzEqJC4HOAHaJpzMGdsM/48pNiV/AbFS+RVaOuVChrOY0ZS7qOiRTFXYUEnL9fVgJKrISaf
MRVZwPKNbkauprxrTg5Bb8GuHqf5qOBrj/vLy/H/VahPk/r2X//xUXWlbqaHbxGm4x9VpYj1flhF
/oIkec4aYox+0qFe/os/haiO+QeSS3+xT7pMFP0lfX741ur/+g/LWoSoLggGWnMS7hSv/X+TGKw/
+B0hFlIJv4lW9V86VIKRfGzlHmclXNl4yP4JieFnhaZH3570JEonKGK+QEi3SOx+WGZxEtbojxpE
BZkVMDxLnRMyj+Y3Wr1/exXQQ3xEyfBb/iLUo3Lxi0TNwwYmJiQc2D/6gDt/ev/ha/83etNFNPvD
MsqHsdErIukNwEqg0fjlw2gJPxeNBnBnePi8hma1Ju/PwFqAUsfryvbZKNv5XGUi7X7zCX8RTS5f
JBfk0Buwcy07+i+C3gJsRW7mVb8Bfyn8d9BBPhhThn2Mnoy+JL1WT4niMGvJHMemH0QvWjTiMynP
dbiJi5ZxsNHZ+UjkpWdF26Ixq/IGK9syWfn7r+mvdwMMDj0mLmJJ7vyi//zhnjt+z55BThD9EVsv
UcRpdHTNKbd/A9j7ZQvnKwGr59DX446jKlge/B+vk7aWjyuSI5ymlGW2alujvLU0/OtrvxpcNHvU
eXP6KaYOI//6H35IFKG+hTJ0+dvigfj54p3Gv1fb6L68FrPYjPkBNyk76d9f5WepLHfdB+VjwTYD
HcSLHPxyldqeUhSHtcA5nrafe5fWUS9t9SKT+dPfX+mXwmS5EuUBW5jloWEV1i83TXK6LihfSPCo
sYQADkK8Rsfa2/jjaJzzDJnyP/8GA55lJLYQZOgRLLf3h8ck6Tqns1xi1CW19CF2cbOMtDt/gwP4
y0PCgkitR6UFD8ZxxS/vjUSs1zgpV7FNFT6kEAR3uZfABRgT+2iZ9YtdTfnd33+Xv7vmLw9mkWCw
Q2cHUt5HXWcVnO9FVn9AgHVftc8IixO6d/qn12RJ4rNiovdM1vRFEv7Dt+lFY6NbmiNc0whPfTrr
O2HP4wndIjRSmQ4MZHrCw8Lt31/3r88Nan9XUs0KHlDorT9fF5qA4af1ksw81vlDT9PzLZ9p9LH8
0k/tkUb9iWzCQRJ9q/7NIvyXV4IVkL8wT/iINy1p/XxBwiIBrNdSUvX56pZpTa02nVmk7qb2U+P4
959OQG7l//fDom8t7Aveb1CeJvpdslF+vh5yXjV5ddZvWhdj9B7NHYdTlaLFfiUBNo/3ER8y3EWI
rcu9pXP0Y1ZIKw0kPNIfEJu1eGPWaEoT7w5MjBPzQnybU+NNxk41M136CoVAscJEVwJmz1On2oqG
buO27Kuy37Osgc2bqLftQ9d5lYAtTpt+RYM1adbE4BTqlnHl7Jyn3hMcnMknsF/9eaQy1lG+Jgjg
iH484BhfYA5b1WU0W6gZUT+/O8gD8hWcAg6yBEXV7qE3u0CcUnqKH6KBF7MhsEh9YkLjyaObgvxf
oVPzvJXs6asj+66QEUGvlGKDDIenvW+Cfg+IgUZxWCjEFjZahgyYNpERSFrtyNpHhkzvhjoYCADx
LL+/owMT2+j6PPUJ5aph7IjNkmo36trxrxyPrjWCcZNQDdGY8S1ET6JVYD62L8jDwC/6Aut3zMkJ
OfQHqyMGgy0dQ2uK12HY1ny1arAyxAgNAvFnbY5OiQ8CWfYKBTODkUqHlrWFBYlWfKaEe5lG+lj7
AJ0+jPgqV7T6FmnNeYbidrDQ9BlbJ/NCH5+eE97jaCYMHvtk8AUVm+4U3f2+ds/mMGDnxg4w+uJx
YLsQ904tU4LVp6mw9nPtaEWUANmz0RZ+kx4O4xzMFmexvjeuhnik3WxAzkRqQhBLyUQz4tDNNhEN
20pr19jaIs1RFFt6mXUIrKDHvtbkQQrUAKQENK5DmvkQefDW01K8pingw004ZPLcMtTK0QXNdB2v
iOALnqIJJyERP2Q2Er/Q1+hCGsuEyaSTYD3aoZPdSJWqaYfcMiTtlw1wFcRxDkBIK/exYY4zrtD6
1tWZdZ1io1BBNG1K7KbF2qUDTs4LUeJr1El01DNlK/9TrfX/4exMduxGsi37K4WaM0GasQVevQF5
W+9byV0Twl1ysSeNnbH5+lqMSKBCioBU+XIQyAg1dN5Lmh07Z++1CYsERg5GcVk1fUFCjrNI0A8x
wjmf208aWvuTEFiYDjB46gmFTsyxaik0TF+d5Ch6KkZcCIx5bIg4T8kMgJejMdP1cfypGHUL3MTF
S4uFes7UblWC1yKLk+yiWZ0pjWY9qPt6tJJ6j8oOVKXBS0RgcxeM8uiBEviMSZQD1FwYaR4mmIeZ
2m9efJloK7jJcrTdsE3dBbcR2AVi9EZd2cwUU2+KmDda3wJyXojSVbjWebwk6AquM3x1gEyYkc98
y9z19sTLMBrdlkhFh5Yoc5eh0olueGAfelljQFykv+F3bLGOt4rCimDalJyMvbnw3iDpInPjgU0w
zw6jq9MxYn9DORcHGikP4p3XMZnMF0Y/+a3PsNQ+bp0IGoh5X2RnlK3THAYBWpxnIaV5watrvg6T
XmDvKkM8Eri+Bl8KsfgJswDbYchQ+Gj6kR+nVXonezq6eaiteuXvqYj1BviqYqfFu6Ltirw9k/Yb
cQJdfyc9NJBwCqzxUcvEScHudqLEV46SHiS+WbApH/wF48ZZihIzfFGPaX6lSqo8SA9LL+5aBGT9
w4T73G6xlneGPlVrS3QUkZRFR7BfYc1PRksX8cS7WZf7yUZg9QFQJIsPJbVpHsGEZRg6oj8j6X2a
ViNqIFbVD17ALAXOlV0eZremH8IcHxh35jHswouLUopQGn5mpy/ufQOWCohuVTxQRJufUiKM0O74
ygHJXKGUMqeyhSBnma9NBZvLHaH411QB8uh0bYpX1s/UXWVW7Xtu1OqL08jpXhSEM0V20vrP5jg4
n8xuIAbbI6N8D5xgA5zTN3rIy8D4poJmfcF/0rS7hSMiSsLB6b2LJp7bo8XiCQ4b7RnPEowfQKwy
yU/VQtzmSSo4X0btEWODYWiNIEVP+tAtfTPvREFQFbAdEqKeDKYvOIv8WF3BqeievCJhxdItK2MY
zMRgJ2Y6uaGBPu3TZE4sq1if1vg4VMLrd6BrnG4j4Y8fU5D1YDWCzviUtIW4qw00P6Fgwkn8YCfF
NsRz6oNoGzlc5AvNQiZ7kEfGpOFtjwe/PDUwXrozohv3bcIVnYYinceX3irhy1S2kQ87lS/zDeaE
9b7sYQphMk/osCUEXONoSKS5ApSPSeq2II3giSNf5IOGaP7GBJ4BCjeMR5oMPX7yEqbFlkwiOhNJ
4SgT5Bm5fy+tsu2eJnMghsYapX7bvlrEbSg0Q2eYgENIgztFRpJh9V+cYrymyTgTClrO9rHStQSk
lvfJnWkjV2egvaQvi8P973xExPWeXdgk4WXuWlAwRSeR+cebp8tY22439APCEV0ZLMpxYLfs4Khi
yaZYM+O9q1FwRpPRBNZOp1Pq7otF1l8GCErBDdK+gngFmz3kyVxoAIZVoMvrehota5/WvtrXtI5i
rBB19sFMXdGWN7weKVDtqK8us8D+UIy5ERyRV3vfcz/vjF28gBViZa1tvlHZ6b2DnyVGVAWwgM13
uY39yZlxBwSrGwbLggQFQXn5Wcx51h+QvwBrJ3b1D6hZTfxkPlAyM8K2nPRgOZOqIoNYPyBrSBKw
jCjcUzJrrLc+IVIlRMpvgmosUPeHYgXmUZZ1/IJ23heYTLBhRLE9y+eVSdHCN2vRvF6HsXkziGKA
WGIKwA4z9o6FXO+ZeHG3I+/CF2WcHPApdQ9J7q3pjrML7XS/CBrGqKhPTWSAypt3THTKeV/ANj8Y
vSAShTeEOPteVigWrbSk5UjJ856xKD74bM71roJCheTDn1zCCuqCrjNMvmHYD6u/OcbSBgcaGQ+e
PDBdpbmqQUsgkMBA9Vr6upe7YlzjGdKiyEcAQUsQIEvV/Za0NpoAIwoBCqkYOpAgaW6e47oc/Wim
YTDvgmxV5g3etdrYkePAt1oMJC551KVQCeOCZuEsukXv1Jgp3ILoaA5r6eh35rMFJWuTbcNIN3cD
4AWkjUSoQowaB8CKimLZ5ENhh1rhJpe+P50Ga6TN2GMVxoEL3uyc1UpQQ6oiRVMb1/NrmdoMLVIg
yxq0nTc8xIldDxfwzBx2oMlOPynIsdhcZlvFIVnNcstuBy1oTshvTp6sQEPLvKUAJgMw+zytsX7r
BC77PU6fzSelM+97XOUKU5uMkV8xaBHfiUQMHt1yDC7MSRHpAsy5+6SlWXwaRILCRaQxz3O6VtaR
cGv0M03gxcgX8UMp/EFL94nZzsge743qfW7S5rHOtH7uO7VuWT8K9HwzcNPkKjluVDgo70NvSoge
WewAfApEEbbkwq3v6xklftRKwEJhW1nt577QSqA0MesLIrJo7aajZW5NHeV9MtJCkaOyYCvbl9Ya
TPgtND8Rpz1qU4f2hhm5vSAHyO7oTPGmBVaz82p3GrEV+t6lAELehigJ5fWKd6PZ0d+CEoGHAMuZ
9jgKhx1lHLIotDxT5DtaMVqMF633Vuy6j8gd7OKoLKe+dvx4femo8PK9nCvKRBMlJtqqDHpqJNd2
OpOPXH+OF9Jc8ZtW1Q1fZyuYNviDE+HhFffu0C9f0hWD+K7WJdmrOjcfhVjqZ3agaogkhM8Pnc1I
jJJsGe/QhqxV2BKaiwmuWvwbHwsXnMZuTj4RaJe1ESL1JgD94c9fNdSkG1sSZBpSwhDu4qxZj+GL
/DYK4GTGsYBgymfVGsz6rPxs4ADg4PAIlWuQsUOarfhs2COew9HpcJLJFT3nNiypz07u8urEFKz3
KytkxyOhm/wQBFn8uBAF9UZjjaxo4EICg6I1qu8W/zkjwXpu321XaI0RX3a3Ux5zJJhRIPlh29OT
53MP1KOFuQSAe2yjzxpXKhCsPLIDpTqArkJBNb0mCenbIeZL5xqwhqx3up+ax3xMDBZnldmb74uE
xrCN7aS6gC1EqMXMUvSMOzd9h7qsGPhWsX0LjalML1kiq9ceTw1IvWn2H8uYbQzpazN+GTrX4f8m
kzxOPbTLnd008SefB6E426KpPgfmJulBgG7hq8CyeaXahTW0yqfggURZu9nZLiIMbJWmw3mQepqq
qchNXtg5kYT5uVnWs8U4HqUJyJwX1AhoeUuP5T5VXUPaRYk2YA9PJfnIO05aIWrzeNzPiRnM+9yq
3P60Wo2ipjHwKCB6HZqdNjjKhtrLEJ6gmC45BXlzZUarR2SYXbLmRk3PQCWaCDxJj10CGyQEpS6f
LLthcXYm33mlbrHFznJyddvEqPCQqg8DmbpeXkNhoRK4RJltslsBaavDbLL6+H5UpYnI2x2nV6Sq
9VPBYYlQD37DzdhZbntDWxBzOrUEtUenBFN7NTdkuY8cUcHzJX278hSs40xbiOixTMxZz50FEymO
1YAKXufofIAj+tWTlSj7yRxNwwn9wZePKZhA3B6MxRdOVhSNnM77YEP0jNlb6jF4YvxVrm9IhDme
+ZXPko5aHhtPhgIV1m0s8u8ubjG+uQymfayT4gtUBf2hkFjVBwScbE18H4ZznPssx0oLkgFsvlOQ
GTwNpvsdUfjS3Na4xlB26nUJwsYeS28Xc2j1drlYRHXY7vQjNYjHjFKSO4+W0zTpRVxT1PZ0kCDo
cr4owP4u+UdmTLQaK1LX27CyxLpEXmIXboTAruhCgWnoSg528zKOpbxK0GQYMPgRsWySP/EmrMq4
0t08vOoEi0HoEW0OWEDmw0NLarONls9M84MWVm7uMFaUfJAg+esDSZLxO+XBWEcU+wtnWZJwljBv
EqDR5oaEDF1w1zfepubHbW08j17ZvsVxubKzyyx5wgbEaSaPwdUytIvdx5kiKiUINGtjnC9lII+B
Dvh7KA7oWiwcSr6JnsAN5ZjqOfZQ4IQDGNLhhGvNR4PXr2TAcn7q5UH4DGHPHFIpLztEMdxHQdVx
VOjkMUp5BRb4Ck1JgfmzvdDQ18DmQPq97NZkJJJrri8ZSjhqLxYEaydW1HXCXGmaIAKFkg+TC0N2
nw2lRmdVO+1DUUxwbkt7Y0a0TpVTSKOwIDAOhEYOHCKhADWQt5OPuCKc4dC2oK4bWIehxDcZum5D
OyS7Ob0im9IQr8EwCOTPCq7DjnUZobQ/jrSXFD2UqxGHkHGMPYTZu9FG6EHxUDv0EDoc/ac4iDP/
rWbOJcCWVRgS56mxP2ty0onIRB09RmBGSH2Y8N/fzqPvtHuaWGu5b0ESIkOuquCcQftiWFsvREt7
JHB+GrycVo09aIAL1KcGp6AFL9TIcBZ2oVVYyUkHGX4gQVrnYZx58CIjWwIXaywz1ssKBBG/w+GE
6jOdeJlmhRZqQ+dLvK4ePwPY0fStXQsuUxfkN1x2PSGYp66Z0ypsApcHy9YjV8DP5fNm1KnrnGS8
8tGOC2PxUOIHyw6cCPvrzCSa7zwRHreG/VhtJiao/ZgjVboYUd+203rocHAHezsBFr2rApnsmFiv
+pDbBLju3J5nZY/yxFcvJs2q/IC/kZUZIvHgo8V3lBtJTpFj5LVWf7TyHiOf2+Z5zKJF6PZOVNP8
zBu8OgfZ0zNB6unkJxQfmxsX718QgopAmNo57vxRoDp84bCBL6dxhvWrPbjOhbDcmel1n7gvZOh6
n7tcdF+Tyg4KdMJpgFtnnpwPusdIFQdMYt2OTgxMdW8S47fJA5C8Ferta1C71q0/KNLpRJb4z+xa
jRfaMG+qo9aaLGLBon/td7Z6Rrwa40Qw2+Cu9Orihb4GAinS+AYK6bbfEqUt9KBh6237PonxXRPK
1uqM0FFZjQia08VXFDS0ZCCqIPqEOEfo6YyAdycG6KUH7Sf2u8zNGGvS2KH292DqXoORakqY2Nby
xZObvtjC10WrodMYNIsOt+pdn9Er3HVr2oEQ9fBgn7IB92OI+ongwUmq2tnhPcyZb/H+3olV8EaM
hau+100/6hOiFqoIttQS5V5D1GWUm6uuUKjlDZF6zHLCbB3mJ6B4oA1IxaZqGBCODyeNeLPlJXIc
bzfPuboi24Tl3J50wKqgmTBsLHZSTV2nFVRAdD+vRrs0tlwdwrgIUJkTn7N+lt13Lp3z0B6TFWEI
kWdvaRmL8aB5CRc01E6joxkH6WcTyiTOPKGCISTUgcTyuckXSoK+cm8JIvLtU2nT+eAhSpPPhE17
TTQujcDiiQ67j/rMs78xa+isHfExdCXyTqFCriGwvGZtmlFg9jmxfhbm2Dwkf73wTyzN+sWvapRI
5uIgfJ5NWk9hUgHlI4S3JhbIiVv1maj05sOOTesxJwkx3iMCn/gyaV9F5Fe2z6yY+kZozyEmlIMm
hDgW6O+y7It3sciGQqCcjeS4VBx79vairZcYQkYejWPn94gqs/HaaX0zIag7aN39VGytE6NxMv4+
hpYLP5dNfJJDC5huV4X885QthcJ9bcjkBW18excQLdtFtATi+6WoJanW1pzfBXMu0B0GtTjhI9DB
wbZ0dWMUS9UfcgPKZIi6yH/2kMrwFmOU8qNNndNTtpXCPzRu3KdbmOZKReONi3/gVBVfAd6DCupA
E+0v8ko1LzFt1naPYzH9bgaJKA+1MLCizsgDn2xmrnxpuWN8iQcnxlLMh9AcFK0/YpWh6uUAE4P6
rl1z/+sUSG1Bp02qz6ZrIMhU2iqeM9101R4dLfOiftaVFw2Z4T0Dgm/Z9Vkf5kMpreIrw2aaSHkF
8CdC8++sVxBdnJUnRtRf6mWR1EiZKdt3rew13g+o32kNDUhY7hrtmOW5mYzpQzrj8M1q7bkI2Wk6
8joHpjJhb5ChQEhpiTEGvl0RAcBHcOOMTTHv2jZAl4fQN7juWCcM1sVxOXn2KIcrm/35s2kJY4ps
ypWznEbc1Y7q7K+lTPw2ArBB39Zw/fpzbmIH2MXm4t/mrnLg/7biq0krjH7S7BnvKdhgJyI6I/OP
MP9J4XIA6nxHJ9/AWDeq5AabEwcvp5fixFC7VBeixVqULCOupkopqtSB1u1HAFqR9WlEOG4Yyosj
YoadhgM8dNyEhNyZ96nB25KODQOdps0cL5RBRqU95ZJldqFE1NGEFxWLbSp8SkAf2+mpka53Ybhl
+y13zDRjHWV2wKo5Zfa+8vmWDtCmt/hRWuYtJW9sZZfQUROx06uXvVoohVHil/jgIop43mIPQf6t
7Yjly+zaAUc9GfD6UooCaKCLj5DUYFhr0PBZuqcUg9WHqFcinHLVzzdlK/HnwnGeOjaCRgZhi5Xx
QaYj1UVsr32xM5ZU0/JIeCwiycKh95px5oJc0oUPzZTNuZ3koHuOqlLT7ZjoLEIP9+kQSFo2gvTZ
SsFCEuyb/CgEW0fmuAZPU1UlWBxiGvehS83oXiqXfKrdiE/DOiMVd26mRpl31vZsU2Kx4e7aQVm0
ZEtJ4zlhKEwaK5lqV9NcDoyMtpS0W2lUIkVt68Y1TKGFN7rsGmHuLcPnrZUd3pFjmjKmPARjHLM8
1XMx7VVf0hoPGnoyYeM3XX6MCX1XVy6vLGWkYHu8LuiLGkBu8mzdVa6uXyvfNYxIBYWV7WIOm/fU
I0aD89Sm+sI7Vj6XLeeCfY6KdjtQuwjsLd6U5tivq1feTaLNpr1foTyKPJrBZrjEigZIjOWVbKzV
gtkw+ipx8SB1eRxhR8UVtL0oWF5gRQncWytKs3Gi5RXxp4LvQbC4/nEghp0xaNN5QAO2k7rmbHpt
NZkQuxiNEauXwrEdVULjjMcwxjagg1hfjoXCLzukwiDZSKHjz4gRSyLAtXETBW2Wfti4TPpdxkiw
PGxp2+6Bk6frR2Y6d1ZkQUtvwqHrlife28oA7DWwKSN3T8uD8swYfq+0b0yAl+/oI401munZeJGd
F4qTXTwXzHxXSiFQrTmyXod3jkywlpnUIYjxtbHG4Wp0yjjojkGbYhpKrRyTEcp1jq6mDswT1fDs
HShlOEWbJR6AC8pgzzrWxEGkTyYN7eErKnoWbyWXlOe7Ai5Cf4erFrcNwGI0w+ZMk56sdKu6nFKT
6acjcI5y1i0bO1QLx7KDmvru0h9S/Zk9cxAMBFr22zojlfTANL/MyZQrx1vLdcbxhmNC3G6IXo5D
DesWwTeJp1+QBNBFXhmDjZyNSx9jH/l3Wbor2aXtQ8bMwd+vzSgPlPuzFblmWeETq43hAdVS9qVv
Mox9MPAaEbZtP7GaZ1SroxNUj2A/g2skL0uCbdlWaitnU+PQMxVID5VVu0VktHWAZ3puObtLB4bA
buYIN+C7D2DPV76wgeCWWs8nmVYx8eFyrV4NoCDmDmAnmDssfe5rh2G3ZHKAojXSAjoIKspq6M5c
uXwNtGFe6rZnPqsKM/8eLE3xMmfo6kK1luPXwBlV941TDGIscLWZY78Sr804J5wEDeQWbFJVlfvS
DdgiVtgcCSbY2VIROtluuaA3Bim7c0cGiLFXwwBxAxQFoYcKnVFCyTQR7FXm6+/4NDBNtX1H41UW
dQLm1irTgTPV1L1Ntsf6YaQeQXYij137OKXMZULOmj5y2iBeHThWqMMTWPpEW49B5u/NDvESclJl
P9Z+Tv1L12k8z4FHWIpj5uWnNR37eocmrekvfQb+ch+sZIVFRLHL9XHJAEwc7dTntY/JEoNOsxom
cnoctOlF0zGLJDLaSVJ6t24KNM6ApnEoylEaZzU5wZ1PsVftPaO3oL65aR47J/oyuk0ikVBivQXB
MK6fVGJl3blxU7UWCAtonFKnC8XxPfahabc5WHATwXS2tamBCYRBF9Nx1WtFJ6zrayl4b8dmQBrm
sq049YZ1srLN4k9Lw50upmmcUVlURXCIFZsZcyIbgWxbAG6kTYjVMiqB6TWCGeE6nvkH6N7QhzTc
kfFMU4QPbrHw7vep3WzLtF7XCz4ulYellQycaBqG5hFTHPwhSrn9t4Ft6tFYp3gjRclFR1Y6Kxur
ne2c4RwN3t4Y8DNEdh3DabLo9XY0ck1IcJIgb2AvBY38CAsVM1TC4n1YEQ6Q2whkrVqP1pjlAF8Y
cl8jMhehl3uldahbiE6RW1T4mAWpiiKy2zERrI84/DhH5rTfxy0xAz0aCmxa1c36rADN5qcUUXBK
vE4bdDSdeS7nc1uU7tfGa4KvVjsQ7w1cSkwBnTejca85O2CYGNAuEHSuTK96xqg/pHdJMZfqu1/b
3RGvWV7dTCUjgLOmX4ohZGYmsB9sL72lxUQmF30UlOmWQb8OOhtd+/oT8BJQAc689t55QGk5P8Ri
noozbLDBPrKbmy6ccOQD+9mCkxINI/l1kZ0FpriyEkkpv9LfMo+SiWJ6O8P6Dfa4VVv1AlInr++k
EUCbd2akHxGtC7qAYPPbP3Vh/5G++Tr72jV98334r+2PfSW7h15mOvz3f/3wb7fqo34cuo+P4fpN
/fw7f/iD/X//8ctopzbd8A//skebMSz340eH5rgfyz8v8u/f+f/7i//r44+/5TcKZpS3fxFW/U3B
fP76sYXJ/VXz/Mef+FPBbFjyX+hFESPTxwVZ+4di9E8JsyHsfzkoBIlO9DZlm7XlHf5bw+x6/0Lp
i7vL3sRgIDr5pb4Zh/T//G9X/msLXfE2NZwQJN6K/0TD/KOcD+G0awv+Z5IOBlqCavRHBRg2SMeE
86P3XpPe0nSiNZ23zDb9mdwglF4RuZy/S+z9UVa3XZOxsYO+FMUx5o0/0sr+IucbXfggcar6fUff
801P9GKtybonK1zf6Qni/1++jt+K6v68HCWsg1+drBu+hh9vcTCHmPBTvP81QcJAbpSizbiWO5Mx
2u5/cCksF8hauZrn/aTVjsdSmaNV9JAXDIa4IDcc+gcIVVgs7eI36sRNffj/xHv/vq+AAHEaCMjD
f/4Yseg3VmU1/b6RXXHDBAZsQVHKL21eMH0ySIbpSkG5JJAIXUN6tn9z/X/6GjmjIcx3XRlwvz9+
rtokmHgugZwmrl9dKsSDNG677op2f76bWkQQv/5w//F6roODDEk//pmfNLUbyEmISnb7lePBg7+2
7bU7S40WzfcvaSL8jy7H/NwUpM/JjYH9V9FpWwEQchK727N5ervAKFEcKnbLnkftNAXINv7z23NJ
kCR30vJ487fb/8tb0S/05DL6rsyGKN5JCLLu0NgE15VI2ttJMMf99fV+1JqCbTbZ8kC0mdsKhOD0
p6+vdPwRa84MozZf7buiZ3LQb56wkpP2668vZW2v2F8f1Z+v9ZPONBATfE3ZdiSw1v0ZkRK6yhLs
P1CxmnFcMt4kibibrWa+92NjvFHTbAN2iiGP/Pon+aeb5oFFTWziAPGDn9aCKefwV6F02S9BVe8W
j3kMSr/sUoOHe//1pbbn46d7xslieqzVsPJQn//4ffqORc98TQkNTwOEGlmAXmi15sdhwbkV9cP0
NeEPVvs0aePDry/988pgmySTWqZv4+xDVx/8tAwprE0tY4xqX33K9saNLaLxxTiOy259/A8vtPlf
HIt7cZAP49D/8R4pKEcj5vyOV41RXcN7FJG1Tvig5xlyXwWJd8ZuLfdGqfsXNZTj8dfX/9tnvKn5
WA6koNQSjvhpSSDOR5J91iV7u9TZpSRv57Q643zlp0mBqc36NqVbfOFae79Z+/72CVuIE7EvwDkE
UoE++McbH0u7tto+LfeabhBG6O1oE/j5BYE5KEL8vqZrbWgGXJAhZRK3v1kr/n55QWEQWIItjU30
Z+dRGxSBlW8Nzn51ViaQDE5k3NqRVAPpYqIkSdsHD7J1xQb/1FBeNL95kf7+yeMAlJCdHBuhne/9
9Mn3ENvMdECbgdikjcAHfIM7KUnWSeujBQl51xKodGB09TvXyD9fGJuQZ1sYP4OfPnlwmAlwRKX2
LsNyRApMhQqjrI8r1vKbJB/t53nRDz5H1t/s7dsd/fA+W0QNmDCrtooMk9JP77O5xBaRln6z93K/
3xngpQ4mwJTIrATmQ05B6K7X31mj/uFufRjrAY41/LzQl358ziYX8Z9GObuv2zlBNx04hx7FxVlV
AXqdXlgPaLf8xzoAufKfvlrUnz7VYYBM3efl/vHKcmIo1ZtThbDegeyP1eI1QVGkFlue/NGWZ7pg
12ViOje/vu7Pu7xtUe1afK+OxL/HUO7H69J6M0qmBMneaTsYP5Nv7c3VkZf+Iu+tJPitCeIfrmfj
CeKrFRKvx2YW/Ou2mzXAEVq4zDtJJh0BYRlJQSKl6+Blk3ny57i7ionwzmjZ5ukVSuHs2jMM+T6M
yJbaDLWoRt3HyV/1T5jr9SkTKJl+/Zn87dHjHbcFrU/eN9wv4qf1vFiybmsjTDs6EMzZiFrZ2QGZ
Pa5NNwuVr45Yi4bjry/KSr79vT888sy3fJIwt5qLKvOPDIG/lCQe0j9MFpa7i725riLT0d36xZLA
YL/bBV60GxSM9XxVzQCZLgG/5LRdGKi4R+2k9C8xLYr8OIM+hUuTEbPrhCvnfXtnIs3IvoBONc0b
mGi29RhjfA4iu+tBbcu2ceRFMddpf4rttna+aLE09YkcwLXAhrx0xoB2wURgUXllTFMihTd8GqXF
hHYRqh8ORl6W1Y2cpP+GAqVyPyOtSpNrZaNmQ7whidgrEoAAIVaX4d2c3QVEY5roTysSbKSQRocv
ouZRzyJTtOtDIuct5miWPAdwcMA4zLK0BcidJr5rZVomtC0oDg91YC3m0+hP9kcBMf5UO/XysmxI
+chfMApEIyqJZw5IaJ+8ioCyRqvJB8AQGPUd3paJRkzaBkgHSjrZLO/KuGpZBJKDMVT9W2Br0Dnk
+03HKqCsOLeoOTG0oZccj6uXLi9jZZv3XUsWK44QJ/6yYAXXF0lnQN3Xc+fdoGKgVzdxFqrwxsSO
OhY0cCGFzCkkXcAeRrNr/G0SaOpN8TBnojh2gjxk5iqifyNjpbP2GFeGT4yEexF1ebXIyBi6ZD5D
UpnfZr/WN0yt3ekwwfLUtzQqWwQwo0rHQ5ZVFno3S40TgW2+cS4HMhWtFVVcyt/XglbKvZuaweh3
6cCLPhJSFDjnxTXQonLfG8cIriu5eX4mzpDH1vrKQyBB6Bv94PaC9qCxN2l6GUcGIENysFYDmTgQ
NniOzrC49q6LE/fGKwP+g9sNhNYqzMQ5GAjd6V06CYQDkGJ9cZjc2SsuYGokDPaMpT+w6W8hBRR1
yVHCPIeLDU+i2Jv9Ml3OdjKme6PNk+Hs9lVNijajONw9lLXjGemii9xhUTEDLGO6cXuTtiyc545B
gzQSZCbeqp+kAg4YZkpRiFeToHlJRklc7WKIlp9LSMwZYsjBqncpq1l9QD5TPEnwHHwNHbh/iETx
cJArYokHgay5xEgmkvzehBK1F04xV5eQkLLqWAkYfLdERfj6LDlD3uDmkMllS7n1CFPaMELCNEDh
gA+L/Uc11N2VWklK3QcpWtCD7KYFcFeuR0YL1ZLUwHAz2R27xZqOjFjz5jg6dnwH2qqvTlQQDB9K
EI28Tm0PLwizsakh2rgogdM5H9hgSjN/tvoANR7FBEmvqenHzO3i4G6cYxIZXHIkifooSzwmLgIu
k0n10rwTxs4eRYVq2GhSg4UAMjNv9V1qxbl5L1Ji5LE8LCW6icQ1jrIx1QEPXl0RmoMcj48DTxj8
ZRcRBQcfECjEM0p1PXne/NgoYRUXIEzGqwzxc4fCqKi/zkVWwLKdRx3vHL+Jz3U2WwxMKNnyiOwS
ktOcQqAa1KXJiLhw2tHArCXnZgcEC81b1cCFDjlxYOUhHjv5lg8CBX+y+uIalmETgJkLUgjwdGxC
ZNTm7dDRaCUs8S5Nu1ZGWQyAkNWEw1Na0SKP8EQ5QTRWudV9TowMseyA4UMfNPLBNPRb2pS3o7Iy
xlyA29KLogKNdIbZyWuewozzDgt+PHIIMauQ4bkAJNoxtXJuxoAF7bnQYLUpQRK+13zAavtgOy0i
dxsmMfakxfE/KlNjv8sYU4CmcluQbW43I2bKe10R+ajWx6HAobVhh+fDClKMaPDJG8Wh7SbTDxGN
WXUIkGqlT+2lyjyLPM9R3ilS3EvwMvJ2NO3xk2d2nnlKzHG6D4IkfYIP5b5UdcUJiwii3mSY6scQ
SUsB707HWCnSGdMJIJSRALQJjni7dz2aq0xXauTIeA6sGV4NBnv2nWnCzgUR+LlIYocASwQqd26X
QwNqWuhiaAwHj35A61ePcwMfE02saz0SL5N8BR4CvZQCkb6Z24FMKBbqSfr7fbOcC97z5FAnwVIc
15GR7BldkH+YGnxUiJeYCOM4ypIP7F4ECDa+mSXHdrC852DOiGgVk1VIFsYljsGwxXqNKoZCOMAh
Ac/9UF+4Y0wAitnEwyPyS6bWfWpMl2tvC+xkeVz2LANzsh6XWKAdrRvPeOmYdH6vKznnewvGnMUo
MEZB0Y/CITY6RR9TLcRzgKKaqgyxi8uylIg1v16DbkI3NsXGh5U6w32lqkWdFx0T4CFh2YW5BQ08
xJYMki41THFho4LTu6zokY5KCSHwEKMdQivbS2eOaIWwE401vsJomi1AjYCXHI2sW9ZxaFfaQO3N
SKbh/VjEO+yO/soE9fzu4EtqMRTWgR/GumwPi+pmxO/NRl4tsAa8J5Y2VMSoGplD4k5rsysMz4W5
1WLgDBpXO3vPLBDWJPDn0KvE6O2jKu0v8Cx8Q2HOwZXUDe9GomB6GuaqeIM+n170DiF58JAaO4mo
Tup3R5ebp0PbyTW7YK93hV68d8SKZBgEraWwK4yIuaIhKO0Vf1+F+GFekateIYpyesbQXX9tW9n6
lJBG/crgwhyR6/d+97h4Uxwcle+7LXIRK/nGnMt3j8boW+lz1a3/l70zW64bx7r0q3T0dbOaA0iQ
t4dn1GxZsi3fMCwPnEmA4Pz0/TH/+jvScoYd1dddEVWRVVnOIx2CwMbea32Lweja4ueJsM4ZzEqb
Y2i0qvLr0orl0gXpEBxgZXmIx9o0elpY1mJfFbbvI8Hcmi9EEHX7LhjLr0kCLGgHCzpLdwbC5HTV
jvNW53qUPrjPNZpYSrjrRaJOvaBcMdVxWqPyyu6d+WVSi3tWIca5XSGw58UAxU29V0vTWIfRCdPn
dJbj0RVsLocpS5zvxEdOS9xaGEX3NNeihzmHF31e5ejQhKrsEE8IqRMyVo1c0PihL7lqmbAie+7s
9J0SiOm4eDoda8hZO+cWio4xx2pQUPXWjhzug0sxMcSicnC8OgFjxP2MeUNdW/hJczbZ0f2C2LfS
cT3P7F4VVk5x1q4jYCfzQpO0tI4LA39yxJYrnVbRB4QPQB3DV6pJ4d3C3s43ERdtKq+3IBSueJx8
0EGjM+cfGpGvAGlQ25d0DqXBQ9iL+dmyh/aAkSN8wqCG+SnSyTJdZdTf3yYKURpCQeY+EbWSPi3g
F1sK/Kr+uKp2Ut9sGsGnSPSrd8TDNte3DdxGMEZg0UmjqdwZC2yb6v7GrNgKh9746h7bur4qknCE
+IeNmF3MUt50WWFuyV1UL/ApLdxLUALpGe2qEZMBGpkxaK5I8G6ZrUlFZ8Ga0DZC58L9fMyS3qrv
uhEq0DG0TLbGU2DG4awmPRPqSHJldl7SAiH9rIWoL5UKV4QiNYopEsLG6aVKwd0i4WfGd03JS2Rl
0UWI7HzfDwl5csP+S7SgNSQdBfrHLu+q6trlvmhOZdrVVDZhkp6ZlnhyvxoF4nOaM8DsuAU51idD
Zl7pOObV8gbnq+pTVDILgfRMyXz8aNPQbPHFmajTmK6S82QTnLnsgtVCM1L1Ga/oipw9RbeZQhTB
FFMfUbxOd5aONs90F7JgZaSZC/oCSQSw/gyV8Givht0HQSw2t74Mt5iqJIRAq1TxDogAe6Krnebs
Gg7Gs5oz7BdcPfnMZnHDbz1Y2oXlucxfieEe4HjjYRp2IIrB9GWY4bCeFlNLxZnlOj/3KR6UnWaI
L1DayKnfTzWp77tOFt5nr8mLL2NJM+hkFpSY+C4iMrc3bcZhVjIHh4S85GNBhwXVZNnxhubhIEs6
VZN76ZQHtrjEh55QTjqCYacMBoF4pEZaL0IEY0eml1MTuwWRUVRxM9gnhwiP4hKujjzZsLKinUci
Y3+/hGv4V5xUrs5CGIsqZJqosv2cOyxjDbUcFoLJfAREbfkR20k+g7t1JPo1eBnM3BXOkzkqUFMA
SU8bAnvsURxcSj205lSvuxHTzkNWD/IpnQGGy37uLEI0Ei56AZpbqLW+ZR8GXm0E9kE+2BRnRPbs
LfC3B+KJqnOD0W0zKA/Dh5KeiNxJqcDIFcoKxlOLU4IHytfKwpRLixV/XlVwUKk7fismuo9XAjCO
fV3k2njfwrBfzmKMED8UhLa8hrrS4jgw7/5asEp5U8SAAHHzp6qNVwnkU1icdHvAnk25M0JWYld6
/XqSm6gcWmCQWqcmS2EKz+QkIU8knm6P3LklGySoVvSutfWV73TE5iEJ70DRzN1311QjXqd2Xh65
xQ4c4GtBcQTfcGT27M7FvbVG46XDQtVA5k7Xa+1vqM1Be9Z0xtayToeqmNtH/Fv4M0J0DRmWLJ4H
Ajb4z3u5xY+0iPUNu689PePjqLc/vmzRRXIcHhwKjw/I6ciiHxkVwVl3XAwlwk5k3GhOzEOOrXnd
A2yg9M3mpAbBSrhlLJitPZe1jRKOTZbtj/7usOMek7tIcRA6xzOvbXeG4A4YZ516SrpMNQQqjXZD
xeKEI9lf/RyER9Nz5HRc6TZZPFHl6Lfz7L2PViDchXluP1dhne5RZrThYYDmu54Eqjf+UlvmyuQA
SWCfsUG2SMGwY/lzPh8RpXfHIZ0VKKa5d/0DapEQ/UXu0XJmEoftSXoTmdYiK9dzgRRQ816JCihu
1DivwTBnEzZzV74Pzdjc5KJf6nc2+XNJnGUFLGjZLtG8c50Q7oiHDDm88miLpPfMo4InMUCcRWmd
erfCDJCOl9TtI7zEYQ0r16JxcW3B3cOlmQ0Jge4E7QFUWPoOy/rYK3CaclguSmGhOm5NHwxdBuwv
fAk3TEldzuRwYtOHRdw0c4uxF3UFjO40QsMwo7l7j6ez3C6oKHzjoaiFOeLdUt39EFgm/17lpEKW
LBT26g1cAj+cIQeXLUwQmoUGyw1cYyFT1D/I7xdSIvouj/tC2PpAhLO/ntKW8pq+mwqfgq4d1idA
PQQTkEi8fAjtcnKPRMxPl6RtkOlaMwVdjERz/rxivyAKNmNHCtKCM8nO1fBdlGa9QRy0so0IP59u
AHhnTmwyF/17VbZkbBHq4c83ZASQhsigYMBI4BgG32RyDmZv0jZB1xNu5lRkyPpdYs9mIHG+Ts19
A+BU73xv8PI7MiLJEcQ/HOHILlyZnpshZSSKbDPSx4raGLQWxktImqAQ7DgxRGChaEo9BOUL4QIW
xsMfCNHlrSKf0T166fZI7E5A6xAwN/YBVyx4BykdalSfNCl3LAPzImmHhYewdDgIeTVJDCdUYHIx
Oq76c7iCP70i/s8KnrEbDgBoa9e5mgciW+KCGfU7uYA5eI9KpQNPiX5K7h2Bnn/XhC0d5yiY3a9t
3Ylkx1ZMWAjNAmI+ZgLbAWKLrptvej8vSCBoOczxuBIWcOS0qrn94qLjRoGV4dmmArOQ/Ywdiew9
NgPszaANDss6hdkJYQ4C0LwO+2aXaox+8VrbVrdflyQj5KziDsnVonPT80QUS4p0cWaG6PFH90Ux
Dbf0EoDLs4NM0H+F7897RzVAMUTo1i6S1hyBFZO+/MvsmuEuo6jlRUXt21A1Q2nY0d3AAZGRAwBH
flnTDw7BB+0+ceb5Bg8f9ixsVfJmFVYPpDVQyY+cnfe1BuL7TMDSLGIoZNjacjEycVlD1b3nI/3l
ao10C4Ip6+Yd/tXkW7Z07XoGLmi554ybJCeK8ZMKUKyW91SI63IORjx+DwZn07xjNok6sBB1uMQl
LRD2njXsJPtyb+6w2mcAJIe2e5VOLvO4pjL7TnYi8Zu9bu9RCA90LeYwpJpvAhJHKgCp6rqlcYMK
N/P9myJlxnzuA3fNL1or+wOOnP6jGOsp2y39VD4Dg7e/aenM7p3SDS2yMQOYvrcFf/CCuDE9tUqn
wTGrdHEWfkpyR0+vDA78Kr4yMjwpjhs3HlMvSOOi0PlpwLWMwa6jsN/NlrM+BFMhLkuxlN88DQ+E
k8FyXtk+Bv1IDZ0FZwzhgA7QWcE3oc9Qst65jmUHh3hquJMzvMuYO7L+lhormWNuzcD76ZAhbzce
HRtyB3jQYg2sz4arIRfmiGSfkyQGqr3OV1KFdsJGd76PJoooRcMEUAJGJLjuxljivNiZfVDYxyFe
4IOlneiB7vbzml4DvcfRHBTGSq6u5Tr2scxl/6n2SmuMLY/T+Dg6o/06RGTU72hhMhYj+U+/LwCg
hNdJN0+EsIseGRywm4kVi+ugvg780D6C2W+YRMAd4GKfyn7cQ/LmnV1w2VxxMNUlKl/JbK9VFX6+
xivvyUCeqWPaHptPAcwlOYHLarxjVkSDxa0s4BY10i7+zFZXNtt6SO9KHATfpZVmhKHZGxeaPnTB
I8MyNGHAy6INE8/rEA9iBTlkaXTUzO9rXpiRCmM4MFFvD6AKQKGiyNdnpJfcpzxVJzjUxj5ydmU3
ADJOA03uYV3JLl702L5YOKvXY5CM02Mj63FBnLMGHRSA0Glimc3zxQFXTs9BB3V9hthfIzkdDPsQ
OTnqQ2oz+7pEI5s+gs2miw4wopBbEsbgieO4DoSSdWmf0amOCHQ5lk625Cc6Idzc2SkcQoyw/sKp
cDESxkEyIH3UDSQNJgLjSCgZYuR7kvPqneNXaHGJUdXHSK5ryJ1EjWaPnc7QuQ1XHNq5lYKBocFb
32VqIMd+zPz1A70chmehDTw2WxP6GjZelU9GaDoNbpB9HKJhxFNXALSJiSN29C71LJy3gGghFnR0
jSH3jtCWYpUq71vBhkVTSYrllIBfI9fHD/VpKjv9zLeD8Naz8D4rRlXRToKyupYtJdDOuI1/YkPg
JjNO6wzPoa7CFn7JCmecGx/RJpWKeB0tFXQJ8xZXtmcqC5vSYtUDKbCOovOOqx0OBoVOOMdZuqIo
cMAJyJgJ6Djc9GW+3BNcmETHpXJ8c2SjH9sbu2VTJ1QniKLzPNqYl90URBwA6bzrj66j9Av9XOiu
dOKwP6Zjo8+LZLnE5PSBI7O0Wz31kN6B6PopvHHkP+BiuP69lHRzRZxYtnkXeB2JrkVFFg/ffT/v
CyQk9wnAGSBOHApJDKDBpn5JMTrHtknETb4kSEQDP+f25Qqdg5GfagwGvfR4DCFDdxTJuBjEsUIR
n8XkW5aPUQrwc2fANX/BOFz7u7whDWlXYa74MG+S+f26mpVTlmnQXvVh98lKW67bC32H5JAy92z2
ofQbQ1TkBG5JBX41nHvWx+du6RyuQ6Npmtu+AIWFg3J1vxLRhdV1cZvwKxZW90msEXlUW693A2PN
GK+L1C2P6ZJ536XpQPxutO+PQYefI9AhrcQosSzmGxI0DgdkkOTHHH6afWCW7eGT8aZPaBvG13ma
6JMkedKSijphO6/1ujAdIR5MXBJaIGQlsSwJZoiIAjy0TZuVh95iwnVqrTq/KsmY8eMoXXV4rs3i
P0bcjMhRMENgHjJuyg7tIJO+o8G9PvrAaLKDElgHSBdCPXNL9ceNpaIhl1xjsBqTx5z5BKiaJrOn
H+TkRmBRiDAx8plxS+Tvq4VR5KnVvK/X1jIX2Tu3Jg7kjgTqcbkPi0JFjy1OYnmDuTrvP/tl5MHl
QsuN+TIvzIPjlzXZq8JRwZ9kVb/Mk5nQookAOiFDIfB6/DxPFjWxHlwaZzw2+XSZey+4t2c3Iq9x
xOq8sij/GtP+f93t/wwQQ/zvv7TD/5b1/luue/elBjh86X6R3W5/4N+qW/9fUcRYCeFECBcsRKvz
3+Bgy7H/FTgwZjcZB9MAyLP/V3Xr++CBaSTx5NDUwNTkT5n/Ut36zr+2CTz/KwBhFAr8rf/+0R7+
a2SOWBmZMz/qv//7/8BJ+NDm1LNodt8M1gMZCEC7m6JEBgHKoJ8XiZNKY5hjEzroui+ojAhkZnrM
ZLG2yIST9R+kK39JI/8+yN8+j5/cZ5hv062RbxZlUwpM6LheOdhriWHHbcgoMFhrSRA/9sHYn6KE
dr30fMAcOLU/Fb6GWASK4MIcabnqp/lx9hXD0Gpw9tbglocyRzgS/+0J/sPXwter3vyYG2zTD3wE
D47vb1/b3/QGiHnWtSkIIs5l91nD6b7KPM35umj9B6Lorw9AUiQFfBo6aqSrbz5pHJC+VAbWCR4Q
ZErzDIC9gFNfpVPwheI9+oNc6q2CI2AoBoMWZQuLiyHqmweeEW2aRV7bYZWe0v2C4jLOSo4jD6fU
7TDRm+rccP7DY/+HXzJgdI1S2MHN5HpvJDxbQqOpBBzNxgMkgX9A7ZQpS1JhCEL0WuvH75+eu62i
nx8fSwthN+8VHH77L1L/3x5fb7iP0van9bEyDt7BtBif4R0Q+dHajflU4JEHIciF4l1EywmO1doF
73UV+t+kjSYSxAEj4l3KYdgcULr48pARZljE/A6AkBuz9PdDWRoOo6mxP2PshJnoAxl8knXr/Eli
909fHitkk3uFAaPbba3+7Zfpcu1UmF00ogEhbzUvECbA1j4GxpLf56CPDr//9v5hhfBRqCjhnGMj
fqtSX8qknBPNl6fsIL2ilKDNk1bFtSNrdclWPm+QCKJ+/6HbsnvzxORfHgPgtmxD4s2+4HHVU47I
MPJ2Xrcb0FMeScAKTh1TLY2/f2+kX8VJKas//LbOP6wV6UneCs8N2QeDN1+vbSXegqudq8LIeHOX
VphmdnWn+ktf1GWchIlk8OHat05QoNdX3XDdGrToseaCTQuF5fP7r+IvWPLb7wLIL5RcsmtCRkM/
P3Df1H1bdXwXtizVo4U3ih5YNezp2n4fxmm8qa3Nq78WADysfryMgt5xJEA2lVlIsDYz5COVurtn
ZKgfbL0mj0B1U3qCTXD8/c/6D2uFjYTmMOUFErm3X16gO5Mwf9TsIRaWuHFosEJ74B4KWd7h7kze
J0XwJ9fGLyJuPi70QoFCnUnaJs77+Qsagzw16QCXqoKRhF8JzkZM8AKqDwE2y7aq5OJgnAVBHTBc
a2ZaWJtJNG198YeNbVscbx4V2HBB19jDtwAL4uefxPIBUIDXRArEYPUq55pyWvJwfh8Q5v4HOaL4
p49CYYTIFp0rxsqfPwq8f4Dj04OTtnrh9czOHcuCcPvfP9B//JSImsCT24HkbQ/8b5tNpmVRew5o
P6Qhwa2qxvq66Kb3/+mHwHRHKo3PiIfnv9UsC38sirojAXLQa3tsvITPYzMz7n/8dEKfx+LwfkP/
Ct9WwA2UDG/K+pY+feScdVt2V22KD7oG4v+ffxRkcESKHKs8nr92mb99b34BKMumrx77dq6vrTaR
F5fp9qFDZfSH/eHXRxRK298kooHNv73t7//toyIHDptB5BdPS+HtkN0XZ3przR8+5deXjLrUodAU
LDVBxflmvTEAtVx88Xh1g40HpiIQigxvX+eRqKqS9E9apwmHIR2GA8ky/WlAdbzr3ST4w8L/ZY9B
EMuBjMia9eLhU/v5901l0FkDHUN0DYh54CVyMjWNf10BrNybfAY6n0bO5fdL9JfzaFPhIjr1+JfE
WfBG6CqnbtQ4HbFrV14BFBOje6ItPJ19ynCM2KXTaCOarHKV/z988RgIKD19yWFov7XDOEvt+VbO
74sEEigbgBFalhkST6t2b0Bk0ZQApH5XBJ17DR9v3qNThPPEPfwPa/qfvnjWmE39y7tKs/3nL94Z
EvrMbaGgpYCSs3Ki3gtywjKDYZdAVOtqtcPuD/sPkXf8U3/aUulqcBIj8sUMyDXnzTe/+kHv6Qpg
5rYjXCUoveADaXd4YExGjnIJjvLUDvaASGuYibzwKu8TYenRdavTgTB4UXvFnVjCkXRIIPI53fdG
jbFrBfkV8tUANZUMKAqxBSzfvVr7n/QgrPqSCnJeM8M0BQq1K8yJ8VpJ5GSKlhg1YfMB824PvNIP
M6IJQ3LIWZAlRNJiDT1gkL17pbwufVcAg5Y7KoScbm+Ygd9gopPwgJa2eGTcoe6VGe0vOlygWiin
AoK0RF0OK24x0WO/+o178PpmWQ9uSx3ALHF2ARCJXn+IuON1hxa+KCnKbT4CcwcTj75t4/2sRaL9
sxiU9TUBOv2BGxXSYUpd/alSq3koBwNeRdMYPktti3eMYacCYQpB74qX3adFX1cvLZxxl5GkrV+T
qgufRUevcV9nabSfPI+hJmIIZtbz4M8UJFNif5087b6IerKqBw1HVO4JSUbiC3QWZNbUYA3YEc3Q
Qnev8231BJ3tx2MoqMDBoDoMBXXh6IOjMmiGDZ3eW9lI97mrlVx2Vj5O8BCiLREcqFK5DeknAxIV
09it5RbzsluJ8JUQy9MwPw8jbcd97pd5dxDMcAk5NnJ4nlzF5S2bM7hPaDzEi0Hpx1xI2YtBWaCQ
XzFz7T7X4L8MPbbWcL1k1n/IRnCRR3j2OP1z12Hdo7hVd6oJDd+E2xQilmj1II00q9gQ4n0/EfNs
YDWAzE+rg6s8BJIY9vOaypZFRNjWSIMNSWGNhh6+CPmdrcdfC7v5GKktXaeLOuulgrsAJm1Oacx7
zQBHLpKld9MTUY9uxi7mj52aRMRsMNLDDvbV9DKNxCnDGUX4LJWPhHpqegQJvlloLWFcD8k+JVc8
OzJsXe+WzGaUaveZRaD6MFcneC40hPVmwY3HHvbVPkCrcg6WdQmOZJIaEyuybnvs3sZ5cFFC5ody
7BFYYKGFYD5k+XSbT1X5QxYOlv1Ibdz4KvCnBxR1CrMkYZU18XZgbN2qQcq1sLCnIxl0CEj8Xlf3
DDC8Z3viroX10OWyUXvAhVJjwxQdp2g8MgSccHT2MnjNCFt9KhW1BMKmwRiUQk3+jXk/Ea+pY/qX
MhwSs8+q+S+VsJcTapsj9ojtTT2DrkzPF3haZH1CjCd1Ny9CawbUntk/+M7Z1fte+XRStzTDBa6u
DRcKYPChBy8e7Ve5di1BoF4wxNjSrOusZ1ywn0SS1lhwbFhPNbgsgkTHhtcclYm4CfxyzHaUyAxz
LYFhNSYtDrT6gFC839do7dK48SHMHxprk+UysFxeAQWhXoLskD/0Vohcrx8M8xmAXjZMnLANPrns
Qt2uKKsN99q60wFgIjKpHID4t8EZ+GETkimfmr5c3iG2lfZpVAHExEnVZ4Vz9nF7ocUpWBpAUGxN
44slVPQRP1cJZJuQLWc3LA3ZnVCuR4YCGH6+R1BNVm7v9nStYdymKOYXGFlEgsIknCYXkZVJ0/Y9
7DWYrPnQtkQFcMu6KaseD08QLDBsrFq+pt73zB7MXZYmTCSaia0hwMHEyMQQj+hCUmLFcE/9Bt6u
/9x3bttyyzB+TzZCkewdEBwY/byR4qSXy+zFRdkOj0EDEDlO+2YejtNYIC2uQon2appme7xkRif3
pciFYQco6AhDKrU1Tfhtr3ayqTjRJvf6PahZ76M7deGTWhK7P/mLS1j9Sj77hVwAXR6cyRKf6AO7
wS4j2JaoWddZmRyTxnXbL6RVYYcw5feMcfwtr6X6nI1L+zUoXGKNfdMiDFYO8K59BW34eh4na7km
aze7t9HqIOUPmg6s75T631bfQnZNQoj7eSCDI41Rnar7otcwMcaGCFBw9Q4X1CGskKvSaymPY8DU
MZaLmMMfPNqpeZz6kviQtl88A7LQR6Vj+tT9RvIR0+aONcQ0pJbPhoDZz8Qq2Cupdc4MNBCmi38F
nwg0mgdfCneZNfZXAEJQWGq5+veQhunLNzT3WzJXSUcnqxp3a8z/ymwSqMV8o8hWhRVLWMHXMYyK
6gD7uEFfpIOEKHPljmE8hTNdlHokDPoS1m2HRaewSjRX9mJdGNQt8w5VH5xzDfWwjTMFtXqHx6e5
KYIJiBitzLzifMsAIKEaYohigHhYJ1e05b2mpbEQ/4sMBXpzkjwvXEsMQiYNZzP00aBxgjGaDibo
ncgLKjB/Kllfg7LB22hXwfK+Hmy8IzOjQMhdzqjS4xoQ+rzTLWPo/dBXUcffDeCgQDpBGo8tKSAy
oJH5hRjDAH54XcrXUCalx4EwqRJ4FowUVlwH25Rn697AYHG72ADvRq3pVd0HLXSb7fNKliUcEXiI
cWQtvKDpCE2SjM/1kxdgzGGECB13B+3R+1GPCVZAN1OlRbNrZWsdMCW+2IFrFXEJOP6rg1w9u1kn
qT6PzqDr/Zou4lEgB6+YSXjFDYUWUlY3GZ2vEizRd0jkFDg21RQw6jH5kY4hA0so8MNwqOo2+dhR
wGe7TdDqo/4rkxtEfN43D0XUgYiU9jNWA/+e5JJIo/L1ugcmbfgLIIIQcC6qFxlY80OYW2h0fMCs
GlSJ3R/YbMpjXXScMraXHUuZthdifREyy7YAoOg1EODS1hq+typfX3w/E0+kME3XRI8gcdau6TJm
uYN5mcxS+zhpanK2E88PboXXCHMuSCYBbO5Q4PLF2bftLKEEOkU4fEQUtn6Zh8g4lwy06BMaH5c9
FgcQZGO7Wg6JqHp9o31ZfALUyyUp0o0hWaHEydU3cCd36UjRixwKnO7ehslz1Smp6MEMyl33CEzK
KuYEXn4kQw2wqXY8hSSVpjhXqGJ03q/tkngwVZf1o24DnFBm9pe7otVgh7ty3iZgLKGIzvgcdY+z
IIibqOlWPulJsUu7s2GoCFXORzdrnJTWctEAjt3TwEy+DK7XfTPIU5+AG9gKis6APh9rjHmuUZAW
58R0/icWrYQGN6krzrx0U+jK2doTXIpfndpQR3th54HcSHO53ssp7J2d7eoevnGhFO4kpDk+nvYq
z65sRr0Xbew5P1mFRYaIW7nuJ4shMqdYjQw41tYKGG9Rbnbjwl7DxYx15ZV7iUJyZ3d5dMijunjd
cCD+PuyAamPx9Zk257XOrwUxmdUBdW70aA+aRChhXNjiru2b933CH4yjKJuenRWYKu5gRAOlW1mf
eHP9x81v+E3V9vLkyH5ZUSZssQeNjbdmz0MDjexbTnPPwAxZBwdBpcFGWYiAQttC+aE97dMXDLr6
DgWk/UPQFnxIpg66/aKYpWzfj2LgOqbTszcIanKoV2MUh4SWZjvFOLuLOSdT1Ade8z0P2uKK2T1K
oc7pw6+iBCpBrMJCfE6CNm+XDnZ3pToFn1cOIz4WKoSc9PTKKkfkCiSiHEpPbG3ASK0PhZV0oH+M
RLEdEJrwl/YxZ8BKXjwYppEM9zQIzgq80ENTBACER1yFu1Li64iVKOgzjs4SnNt+IB0rGIbxYV6Q
heNzMIpu+kwS/d52DUP3AOUnI2Luhe+ETyga2QnZVHOyrM532O2QaDILJj4CtgB9SaoZecx1Av44
F1Np9j4elIn8kWk+GNHn8yGoKsZSctDDS9ehDYvt0YbLnLC5fgfCLfejwNaGwq1ct3F2nVsH8l/o
GwfjgL4+bZI0pUXRLB0qhxJl4dIl7ZeRQglxclImYwwnkwZvQ0hxF9NvlbeFNqV3lOM8sy9QLSJi
tueNt9VtcvZ16wRYi22/E3my+NhyCVKJ13Bo4FAtPXaGSev+FhDtOsQpet51V5oRDS3nPyU7/+9d
0vlTwkXeG78HyPZJOqp9VCYezjUcSt3aned26iqEx8xsd/6IoJVwt3F+KsJ6uoGaW6Jk5yJw2TR2
+CtCT150M+IwTyD0PQ7jPF3hk3KQ/dua6wOvqkfpr+fPZG8h+25CUn9W2FJoXwrlHo1PmCK3O47u
g7LE/A4dAWJ3kq7k0xIgEyKYK3QIy0b+mBwc5mDIwRGtBrFFnQD8uhjnR7E07HRrLpyHlLSn7z2T
pQeMVygLOryJPyLUsV/LLA1ntGKrevEbLFC7TBZpduLXRNQLGlbV7wZTe5+GbsnJGhMZASpAM3o4
4V3kUGDZhkopbe2hZGBIDNa+8QpbA1VU60fTd2K+dskr4FcqZu/OQZlQxbZHVy6upKXPa7dw1Zt5
BcirqKRIDoZ62OG8q+vjFHZuGUNXRNpuzYRQWIsbIXxhSnJfdQ66LuzG474aDAg2ZZNQzqgW0YcL
p5lfvImymwh1prOH4wW6kn9cSa3itFDq/SwI97hsyq+6cqJbGFj9DcY0Yqi07oI1prtSvUyym99N
KT6mItR4phYLGOSVN5aTjCeSyVq4lfNwu6Y16x/k/eQcqJu2SwzAMzQ9WoUnV0vzAliuMmd7afJL
75n5G6hHbzlh9x2CvSH2OiWYy6HfwNwhfYWravPA2qaJA6olL551WPWYKCeUOPaQDjeFnur0JAqN
mxCXdbONSEpUon7RBf0jMSXkSQqdwHbwRfkFgCNZ7os11DcVMi4eWTbmdy7k1h9Ft4jveHahIeZS
jmfKOO51Myk+H5JVpU+tXS4oMbEjIHzLmuJ+oWyIsPOZiggD3WQXt89qdhdJ5bLzLcTBMWbDOX0Z
FRS1I8ciljHQY+MNPQs/hGuZrkyRnJoqMhG9felX5ZMwYALbP46Fxtvd5qZAXZV4ZKshMRyxiK0h
zL4SFSsOWnyrqHezgm0nH7k/WyEnJ9Wc+tq7WaH3fptOd6VXrp9JmMHlQiDuZz3X1ufKZtQei7l1
OeDhi3tXqdZ07SMOUSJeJoUHpiyGJT1ykVRfkP9sSq6iolofhjX4LLVnrgdVp+EdpgibAJRCEk4Q
8lRQpnb2N+jvot710XaDRhKUPFYGdmJcOZXEbdI5xbPfT+ITCGI5X+pei+9LPq2PGhFqGuP7yhDI
zRbjRAaO7QA4PAHJkeL+4rJOy+a6ZA+GVlu24TPSxjo6lahTYGe3AztKxkuAddLhwzAQkEV4QXQU
3kRNyb2gG7PsgjwW5odglEeF2gzeqwzo9e/cVpjmQjwpZk2puuLKEDim2HzbxOzgS0sUCMlsS1S5
oLqOhLpQAxugeaeBhEdSeopgqPcd6vc7WvBw5CvmoD7exJV8QiRH9zr3NAiMUmWYRSoSk461pnsT
N7XbfcsX6k5yBH3C/urZHt7Va2ple2JKy0/0nbm05lMfeZeOd5kjBhgsrZFB0d3LCkNluROkm8Kx
NjQ2WIV1Pu35uwjzpqL1X3OHZjHi3cXiLMRy/BFqQxOhoRCd3JNaSexamiJXZFlabUlo2LD+oHcf
3pARwiWUt7p+5YSbb4xTB7gOaVfipLcn7B5ABRMyOPkPUsB8Mo5E39bI4DsH80IeYGzWXUWhkxaE
oF7RWimuuV8sGPAG7pexNvgsbrBcEP6wjLQbuJm5BO7kc2lfNaMYrUMfILJ/nsfIKd/P/JbNcRos
ETujBDiNZohbkwdlI049Iq8O4AnGVw7ioUeD6Ga3c5mk/qVuC9lcCszElEYyaH1QQtvyLIIqva/a
Yv70v5qkXNagnhjJ4+iv9suSltdKRNb4n04ktxk5ozghsWdg237TtMY6SCyfB/bG6ugsHCYlrGOf
h8EBAwFH/jpw8FepKf+QkvzrvACdBlBjxlnMAqPQ+7lXHnCyes1mTGNMrU7L6IJC7G3/qikw1IdL
08Y98RGHBhngu99PKv5hUOMLEHYRG5vtOrbzZlDTAwXRhJERthZI6lxG19dUa5ytuPE/zH0HqaKs
mh0queyQBx2UtEHUe7rZ6en3P8kvw1CmbWS40rRH1oTS6c0PMhdhWXd1uGEyu3TXNXDW/ZGXEnRK
vfv9R/0yA+OjPCew+RRm5L69PY6/zcAqUBJu7/N6l01YnnUFjNb37OUP2oBfP4XpB2Mg4UTEkTMO
/flTFjwcgkgKKAy23Z3cvM4fZwv/w+9/l1+/toBJGzO2yBXowN5KsHqHaKB0ZcUqxclBvlJ5ygRU
WntkEvD7j/p1lTLXZYQsHNdnmBa+GZzn/4e9M2muE9m28H+5cyog6QdvcjiNjvpesiaELdn0PSQJ
v/59qG7Fs450pfAb36hBVYRLRkCSzd5rfavBJVAKWQWdS9rGZGvmicrD8lQa43Ta9XCsC0RoK6f/
qp32wZPkwrSTXbKEETkdvC8jH6E3kA0XuEKp29wnL2QiPero89v76CpY9egqL3HU3OTb92WHIKCc
uqhgxAvvDHf5o0q1+ovv7cOLLBw+vjnbF4f0JQk62dCHnE2xmVlHo9Hkl3LGtvX5rRwk0duW46Hv
Q7zEvy3fpQH79l4GU7WyKEH908CwAMhIanrC8U+dGtRVYUb4BBJikR2iba4GXaQ4OIYMGrydEmuY
kslZ2CI58Tql3VW29L5/8et99BR8omCE65oLl/DghQoJjSVkfx3YSMA3sWtXGCqb68XbfoKXMT1G
O14FINDY2LngFc5AR5YbAzH/uYNMeFVZitKckY4Pn/9iH41wH1AQ45zUc0M/6B6SJztB9kesXNRA
uQAWUzmRSJr9wsmO50b+jPKy2BqT//L5dT/4iK1lTCyiTWpp3vLnv01I7G1paRqMCqDG1JVDjx1J
SF1v1Iuv5osF+nrQIaUZvhiCPUygEPYOvmIqiJKwyoRmXlZghSEZa43TDspdzqvop0zH6JL451VX
uue2T7RbTlDBF8vse4ndQuSyme4XMSF6nIN1NvdReLPlAS9niZAEj0wQnQeIwtW7lqPSBPd/Uv4x
dQL1vdZ68WT66lfbOwYtbEoSDeEWFxl4uk3cNO4lbghqLtQ26m+c4Zty0w61EkEzpTZH4gQuh9Po
X4lRPxgrNtpX2/c8gLPAMt++s4KGPoRoCJCZE6lvdpR41yF7sY3d2+X17Ibag0H9/kzz6Q9+PlqW
N/S2x0152VgEMKghbfNwyY4tva8xLJRBYVjDj9EL9Z0uInHNWq5f41z96qv44Gt1UBSwtoBIROh2
MJmUdPaEHhMRnSMmvEaiMVxMpWV+oVz44BtweZ6mSbuYNfNwTmB1wX/nYyoueac3OpjNUyJrkgsv
q40v4umNZT918ARZS0xeHkIYRNUHw0/1ON7tgdSHtjfiwAC7Ffj1NJwA2qA9gsNi1Y86wZjVEoad
iHrXjsW9kYSnyBnDEyGbL+ad908Y8K2OWMN4FRpZB/u/Om+ijEhqEqg1I91BQ6J8hpbgi6/u/bhh
V4tul9HDDMCe4e2I9UU05SafD8xSlTyULWcD2frjUZmY2nlVchT/fJy+f6NcD2QocwxcVvcQ92Zp
GQ4DwfUsUSZbav/Qv8yq2oZsg9f/j0uh9mCtEy5D9eDWEsprRGHUORW/od3byw6edCG1txNs+59f
6oN3texTkdYvCh92zAdPMaNb4gJfDWSeVFu7AOYfS1hgn1/lw3e14LGRDznozw5uCCwKtJeRGwpp
XvGa7PakpMAQ9ER9rkInk19sfj58V79db/nz31YgeC1wSdqGu2qH+aZxIBJ0hp7CpcGw9vmtfXQp
zDnLGmsu3OWD6aT1u3BcgAiw6luKF6BAcNfmGL6HyPpCh/XRpVjjbFSWvkuhb3nKv91VJMZaGZJm
SVr31l72WL5NVRjnld5rX4zAD7ZcCOKRHgPopkYBKfjttQq7pCvZ07tGqGD8aJwKkZeVepe1I8x0
S3qwA9jKGu4yMfc0bcVw78RNGBD4hzuvpAS17hGac8bu62aNqcL44mt8P26X34/xZLg6XF3zYI7R
e7aL9QJtcCBJrZURhjiuhP/FHPP+iXuC/bMj2EZxnD089FD7RXJIZm0AIq7YxWGR75vGIXsCfNgX
l1oe6NtJHNOLYJvLErwoNA/GUZUMDpigMQ8UFSt3zXZAnCmSoFcUmYhIZBZF7CK96c83r55F64cl
kX9z4jq4buI1ESJrm5pvnROPWkZRR5nYILLNCE948NU17707ZpTPJJJZ8mTK3AoPcRiuKYDqFDYw
nr3ksU/l5U+/LFRvDjsrHQWuMA6fSESSYq339LExYQw3mh5VZ8SQ0u2OCCX5/FLv5yefcxhjCdUq
D/8dubfIyOhTSbZkb/hPQmTeCliUqdYtXOjLZgJk+PkF3w9fHzEqQ9hgTtTRTL/9vNKaIn9TU6Ko
Gqu780ZzuvZarLZf3NdyKH87qNjLmQaTBlR/kg4ODu21jeHSyxSiTcp1x7MCEmAOVM3QLQFyQgdF
E0qO3rjXqPKt/JyO6x/fJwUo9sV47pZghOU5/DZlwXkwfOyhacCm2d8AYEk3Wayim8+v8v4z9dk8
uhR92EB6rwax36/CtNjS4gZ6B+FOXveTvELJWzzaOavL51f64L3hoUF9KwDCMy4PpkXw3VoyahL1
gO6HJLgU8oer+/Xt51f5YPalYoTgFr0ptRbhHgyPGfs49uwhDZTWwqwRPRX4rMeK5E5hCrQNipbT
5dPaEj29inwiqdgZn3u786CSNfkWowZStHSihYEu+v8xqBhWy3HLI0ncO/zlhj5kn9XR/0vi7qJD
hBOUGVVxDgg5/R1Bq1EQJ7atSW0LBqS9X1z/3TvguTBqmI3xNfEmDmYsJsU2HGwzXKWpzO5izc/O
3C4svriK8cFlCOFYvIqL8pg95sHQ1ca8Yw2OAxJ1BCSqPo536RgiATNSMou6Vs/2PkHjKOxQPG1w
Kn+3jFjuMhrYGy2BWEI4jHsXU8Nfvw6P/5pL/8Vn9duX8i7U5fhn2/2c3mS6LD/wb3ep+EsX+A50
9mIs2EDgeaP/ZLr8tUwMELvRU1OZWGTz/450sfy/2N8YPvUbsjpeHaT/mEv5Ixw1TF8Yovg5jAx/
Yi59HZa/z8VsSDwuwZfDMksF/GD3loYDfvzWkqtW5xfErVShBs61ilju0YYq5PqhfdKRCAy7s4cz
hLYL4qqOTu+ly8bmm2qJg4XdiAJnHOgi1UNaojZCFU2zwf9mZb57mVCOvyFbjibd2GjfLcR7z/8d
e/20f/mffwHu/2zsXVbv8oSWH/h77AnrL4hjEPdZE7DuUfr6Z+gZ/Ak+RdKEmMixqCyH4X8PPdv6
i2HlsYF1MdxRwmJ1plm+pAkx9JZiO3Mrfk1vqZb9ydA7KJLRmseRxu6Sv5HFhMr6wYwJiMcAzij1
QJtruF4mcvd+25p0nFZUB6SzEloEdRIFsXdZZa4NUykjbU0MVPL+nrv+o8f67VL9+qsQtsRRiXOM
RTzFwVcgrQZkId9wMOTttIlyIAxD215PHuiH314Pb2PJSP/dzf3VlQ6WardqxITATA8KVdibNvLB
uWZteuEkxFt+fqmPHjA2J9YJtlp4NQ6tf4L1GnauocPM6FkBKuRHoWwqytJjviljAsAnCCMrRyCV
wSOotvBYxBc7+Y/u9/ff4eDJzhaSDJoreoDGNrkwTTRpYZlo19C3yi8e7dvt8t8vcSnXgVNgK2S8
FqR+29WhdKLaUjGefC3zTivXrAhb9BAyQnryDW3ldjG4v8+f8UfXxLuGSdsjYYL0+bfLsY0kDuYf
t5fyFkEhJWLYuX1lPFKXwQ8UJ/MXNYTXwuP/Tdh/3yXFULbn7DX4hg42z1PUTGU2JMaS+1k9hI3p
3w4QrVuK6KMTbtG7hmbQwmgzAE63KAB9cNl7qCGefJpmat1HNtpiY1PoTtus0ZbM1squSq9cF4gD
9LO6zVCVkxdbyUvci/VXNuKPBoTP+cJD4obZfJmtft8V51lZSc8zDRxiZOuCHIYbwC58hHtlDtW3
z1+P9/o4Dh4X4ofXbdniMj9c36bZ8hVhYdgwtHmm3sIR18chQ2J35ZWI9UaVRuEaJgKw4zEi3xt8
J4RHnAVgjVFiop6M8AqOQf0aDW6Q9nBq4A1w16PbEx4+4HnhVPoaKt60PQHj6UzW+BS3Blmonqzu
pHJVcYf4imByPxqKhHJEX5InHFlSHoVh3fwSBJYiJjO88rKkuajWSM4kqefukoA+mUBYV/hFPAFs
MSQknWRSWa+BlZXJZVsh0DyqG49QdbKGDSxPJZKXsqJQhzaX2uFZCyuflJ0+0m5aW1o/hgKv+jY0
y9led1mI4cLEIbPWX8Pd6UOgP450kHdWsyiRsGF410hK5a51l2j4Ho9NAzS66bGfvMbHCzEiq1Bk
mT32Omze4TVq3m+t+s7mEOGeITusrgAwE0s/vUbUF/ns3nHOI7jeTnJx4bYdOwl3Cbb3RjLuFwvn
tB2sKEH6NofIATs3sn+OVuznyLZkiOY9z7tnBz31Q1IMziOdaGWsqjp1jmuMCM+dSJFP5ujQHxEY
zudtOkY/jUmMVwQRu+xzmjB7ykyv8mCjL6SmLpr6qz5TApZ+VdvkLPrUamWFrDxtywoW0lzpN3Bf
SRvxwkreUDL3aEHIhQ0oxTSCL/d6C+MhnM3armjnw8+mOIKPaSZ/3OvQg5eti5tF8xFKr3go7rOD
2iDdzZmW/IJrSAJxSkH31AobGFH4dJC4zZPuygs76sQxwrMRpCZH7WuWSmz2DphLFEUw2a35XoWR
LnfotC3nOC4ryzomMZVg5hUhoDLd0cpM78qwFUj3InCQqzJFUrWCa9XedUv83srNfGsBr1LK31sD
Mnlklh06UhxyAPLCJAW1hg6oiaF7phZasfOxRKSzsowugr7b4oPdtEWjriKQ+USfscAguWEiMwMj
NB21LlSVPwOxQDk6tymqfuQf6YDYX/ZPNeHwzRaq7qwHvXTt6WjC3sKnYrnYl9Le7e/MWXYTitAl
XYL1jLPnDDrP3bDD6b7nTRgZp41lWytE1/gW5JxStcJhp53DYiJWlXyEsUQEHDnjWQaF0lmXArTl
jiDxWW29gjQkdDQhQ6H3UJCCpqbaWZ7Yo22nd1XDLgp9hhysdelgSdpNmfKms9CdRu1MAMmYHhR7
HcD3dUMRri57pX4SupSqfTTG/LNy3REn0iRclf8QfGRW4HOUO6+sshjuOyeM5YVABYu3pB1tJsNs
6k5aNKP9Ognpul3VhOQ92OQTojV2pqrdUXrS0OcmZRkHFYOVuPiUzXiAT7jtzxkC/oNeE1awtyZt
OXdraLqCqAP4v/F6txy2UW+aN7MTKlDreDJuqKnGFrT2BIqVVvv6mRQd8aNxpoPj7PE+pqDtfW04
cqIc4j0CVmYQFERT7pOZYnv3neZFCq8Ivc8L0tfh2wFgI3/vqXKcdu6DahyyUj+L6e2IbmWwBUhO
kQ0P2RF5F450Ayl7B5U8AjxBkrRegg65KDINb8La17sct14bJRxk9hhtdTDxUeLc5oM9SIhPs5tu
utKG5060lxjPxJAVxW60akbhIGz0+YSBD5hYDNXfNjT34yMiEGBQ57oHjW/gL4Py5KrsgZRL2E/G
VKOTIUnEcbbSHOAXEmxdQFKtM3EEXqSrbgZ7KjBEpqVznw2OvCVO3D9Fihyf+a5DvJPK0ICtZtuK
Tqp2UNs4QzvmRCAloQ/zYGdZ3wEnCG+sWKFujBqJOWM2HBByqii/h5jjt2psjBVs7+m6IwXzLh6m
6lT6U48PxpP3oTYNfM+sYPR7Ni3Vps2oqbM8blDypvn3ygpzOrmhQ3LfWM9rZLi4F7o82XQxZj1L
jO5KQ+C4jkGSooFri/y2S2DwruzB0E+mqNs0mYfTqcYXMqbfonSJEyKSWV8NcW8fwfcE+N/6/mM2
sG2f3eiqlUA+jxIC3QvfD8+gsYSbxCy3towjVlvdOdFanJ2qIuOaGSg7JpAgCuZpvoHeiLKOJCkC
uKGerWokfinwwg3F7g1it90EERUPjbQZG16Uw62V3ZYYy3jb6/URWXIPDVkwzEW1Isun6LytW+XF
0VD2w57qDEHWSqgjWPxyV/TMXErZ3s4nXHCCSzxPcMbUc+lXD1kW5kdtFW8m4oVWUuB0zrwQJrpr
q/QsVSViRBcNaNbVpr5OjfDJGi1jV1RjRWEc/9AP9jP70tRIlyjFM8JQCtlaYTw12awFkA1Yzrs0
23FexrWKVUZf1SF7OTUSPoT++tZk2sPSMHtX2jSjGiBuA9Xe8CuNa2ej+TEH8uZZEWgDjzi/qkp7
70dVusNt+4AS4HLEYLrLiyUQZnlWWZ4TJUwezBqN9eBjkGiBSOal3IdxqxNQHsMvNm4Foe7kPSyx
3GXTwHbp3KPUCjGWZViHygTDVAJoHsMMiSiYuC39MUxMxOlhG007oxTmeUqwcbUiMSFdt2LMBvSm
xBpjwX6yyia+QdeE7dbT+8YmWEd5YuNG9SXOLVigkHv38TDfoiUzzsfEZskRTXnhOcYxzpKjogZA
AcnjB4Dm89QPj0U7c0xMjW7vkUwDNMK9IFQOD+7QncYCG0/o+uQYl8u0Qg74lK7Z+55ivIl/LcW1
H+AZNdLUiQWIgSdgObXmE9KoOoe/AY+RLqFwWq4bQaLVyO6oENzywYnTmPQKsIvI06023mNrmm+w
f14MqftTH/gZbOHiyKYMKSv91wjNhV1af1FrS6566e2kwK9Ra8VzCP2XsHCvWXHivYjHSD4qu9P2
1hxfZXMTZytSvSlZikRb67VWXc26wOzZqnLtzPnW7Nx2W5TuekC0w2hqoJYre4UNGcIxFZwEHyzb
wXCf2KNYVzmI+aScriqrjbY4UJ5InvBuzNI4zrwaeJA+7IrYzZa4grPQxiDl1t8tiJmsGt0NheV9
70/4RePH3gxvp6GagIO1J3WlC9Tg0fcCXvmKOgRq/SY8L3INFnndbMqugTJpwIsM2fYMvfFMwBa6
+rHyMGUb+i7O2C+bIbzrOq10zqWWFvid4H+WkRXuojQ1l2efOI/V5PZrfZp+6XkC476ENjQUM86D
HzUshpWAUrbuHNDPpCHxcU5P+MEH0hGGzaz5/anpTcy3U3VmsSMmTieJvFU+Y/fxCJIA9wgpdVfi
HlZr3RnHAFyOI9mvkDPPcKfjE9h+n83rns3jY2RHgIBjK55+COgoNfnoE9NesxCMKQInR8WgzVeJ
E0bQRlX5EI+OgNRtJw1PDUAqjmMzxhUkR6H/JGwHN3TqLKgcgzEHMCdxNLrPcwHh2LAHHn2Zo9pn
g+KUe8zvwkNeT6TLo4+zM9npid34+3p2+/NUTlAojdCqLjO9rUP6Dr55VOhdfCxYga0Vpxlsb20r
1B6/mw8zyY2zYCaCl5HTlZi7LD82iULB2BPYet4lm9Q02188xhxoQA8PtUMw/9JOnkHBMBywhmXN
kndHVNsYb7E9u0/+oCx8D+VkkzxIQfS8o8bDY9T08DbVC6z1eeyKawDySLFMpBjnej91gMaoqn83
xtJgIaAGRWZ7Z0Odswwni1fcZRpu6lY0HsRqvR/XM9CnAS3dDNEEEKnRrSU56/ece2/qogZ+61O8
SShUYtTFVROnEjRu/ZrAh5AawLkW/6pDAyfV0FnsWupOIwIhqhodn/GgJXvDlNVTZJrTZrRDcY+X
ohfbdNC6h9F3W6y4eGqQQoiW5JnRJ5ArqDFqnSaQ5gl8ERIe7biEVgQuS5fL4W4o7h13Su6TqGCg
GqJ0bw1y3fOVRwJEAnUhkvmauOL2qau7lGc10fdKSLgFpjK55WU8NcQyRwOg68COyJEPXLfPn9y0
8Rw8xkZ9ZAh6LvteWM3PULjJUzGW8oqG0fjkETCzJ+0Ej9ZYlURzEWlmP/Rt2CdBXjbzLuuMiogx
a3ZVUI+UylYi9Z0+SObB+AHK2X+wQp/5CA5wyrybadG8NqfWuetIPmAnz8CUq9zMx2vLbaqXDJ0N
0xJptXkwqGY6HSpOBXCRWsl5ZSARapMlKCa3ujnAwW4hbTzpRWjfmk5BhHglLKvCH2/XIHw9vwXJ
P+C6RygxAfyz/XJ8IRbYBP6N97fDDCWNa5It+iuimECMdlzlOh/ZHYBuCIlWtew+Y70cHQz9cTeM
q8T05h9hYVdXE3QwfIp2lN9jKmieyeGaL7DnQTjkM6ttBkPU3BY0uzj6OjG5ik2P/3INBSAHQ0uQ
dcpexmHT0s/AWNeUy60npwzhcA9KJM9aB1+JJTcsrBU31NUUhfrkFzFg5tVg1pyCrN7tujV7hPkR
QnDTsc64JSfsXk7lrhN1fqe6kJQLoyxKIn0GK2UmbptrmStOqPpcEjPjMdVGmzwvYXCHNfykENyE
G3QL+XYzJlU1kzCC6W01zyPtt9meptMEWMK4rm0FykJ6LQ2kWauroM1DMNISE2e2VZmmqlWR5R4P
GSUhlaKw1bB3jYPCs5d75pazL+sFlvzIDUyR29dmMafeSmOLf5dP9K9WRucNnNXIQjBWvm4W/RHR
u2Wz0URb7+Ug8dlMfYR3MUV6uCdANDK2WYxrFvd2j7skk8KfzuDfkk6GuCa91yp8ris3RVbrsm81
iDIaF9TDPHb1umnwdq3gdZTRym9bzkZam80/PbMb4p1fAb9mAym1JfRVeZilXVByImzdbGvX7XgH
wAuZPk2PVmOHXTZXxpyAEyJrO+uOgD65xU7H933VYuq1QIp1erhpM2xUDCxB6Vhmfb/IaTvm85A1
nAOb3M6FryJoDo73ECZUKAO3YonaRnkohm1nhNkXNddXFfWbohe9SBI40ZFTlVyKv29rbE5lgeM1
C6KRSqVfz3bNKuKmLTQvpvwNzar0KLJakNOZKNLlhJVuDafWbkWXNWddNMfGn5ZJ+YV8OHkIr2mB
mc5B0TLxbViSWRSvhTl9k0k6sDOvEmYCCCXsxPTLz8t+76qySA5thAV0YS2gSK+N7N8qwVnUtM6g
IMv5dpGtRTgZa0nd4cjxzF/o0s3d55dbHufB46bsTJeOJgZ+z0M5Acq7SCS6naz7OQ67700Vtt59
EZVEN8VkQT65SLGy741U1Wa2e+eLGudhQVXQjbepoqAUId+ZNsbblz2bZmJA+Q4Bqcc/7LSOHkpK
S2vMnnCMP7/Rw0vRsaH8s9g56EC69CDfXqrUi4paJs2LiYUCnlXYAv939J1WluMXHZl3r9C1bR2h
DYNxYbbZB30S6WAaHpZLqXaatw2c/LWZgt43emc8aso82vzxrS03haAEB4SDb+DtrQEhyHW7pnkg
3JZtAygEgDHMj42mqS+Gy7un6PF1gmRE+CJofB2+MNPETRrHOZeKPCdwoelsSWQky3Y27JPXu/pv
T/5fi7D2PwOfdz/b4ns5/d6TX37g77aoYf+FAQreM4RKJNfe0hP4uyNv/4Vuly495U56BX/36v9p
i/JDNJboltKARFy4wPb+aYu6f6GHhc4M+c5G9S/+CPe8DOw3kwlygWXORkkJlR+I4NuBiKi9qMl0
ggAAeN7FYemUY7TqrVBHYmMpuz0jD1s9G6rs9r89og9ak++mMUwiKO08mLJwsPkW3l6ZRStLsQUn
QdcVBSeWWNeRWPahu4lMhNukXjh+vx/Yrv7sioHK1+eXf9+u5Et36L4unwWtLfNAwdNTWsMchGEF
6UOlw5bJ0b97hGLuqk75d/1k5D8tMZVirWWzAZGhNqpd3+nWn36fjA4ikxwUfixVDJK3z0HqFXim
CRZLCn/kRDez+NEyh/F4iJWWfHHT76Y55m368GJRilkIRA6eOeiOcZYa5YKMBAF564WTR+xHmGpn
vUmjeC0rW32xOL4fYNyeYCJHAABD2D0YYJ0aVT/oacaGNR+JKgdbku3zXpKs2SdMdq2C4nfuzp3+
4/MX/G7e47laODDxJKOSwoPw9rmSLONO1HUphdGHcM4dBf7t2FQawH4Nu+cXT/b9aEa/aC9rh8dg
wjvy9mpyoi+kMoTxlL9QsBTdS2oN/bCdVbkypZFtKa0BjMnHsvziO/rgATOD8OVSnuZG7YMr12QN
elMG/SRTjn0iU5VtwHgQkhulL0Vr+ES8Mq4+f7bLS3s7a5hs97A2WCyVyLkPvh016wh1zaYIas5u
P2yjYqSmzFRfXOb9K1w0my55OQ4//M66W5qUH0TN0XNciFwr/KodeTLD/ALEG/HP5/f0fhsLtxSV
Jlo8i7mXVfPtK3TZNZWNEFUgUyu9d2VBNFCBs29nGMnQEU9INM66z2OKZWwNtGk1YvQn9gYIzqah
KopXMi7H5otf6/0zcNmYLEZeg5IWBqG3v1XmIfntQ6xzQ9yY0wknuynAEp+B1kti/4/nIhacZaNA
PRUN8OHF6P7RG4iolPj1aJ/0GAh2lJ9ALHTWWH/7/Hm/H0PL4oaqHmsQH8zh7g4bPEG8Fg5QenH+
zkxHxlBRg6kOPr/O+y9z8WZyCIA0j2jCPniAPWFZRCFEHDWpT5ylk5bv5pESV06GzEKq8KNnnQj6
24Kj+1fGkvfzLQVwLkm4AXM7AV9vX15fdhH6be6RGhSrG3lfE8Gt0KoDTpYiO0Oaw9Lz+f1+8Fxd
ChaCPAjEwO8+msagLkT2KunlYlaXGi6ae2beryRM72YdRF7LCcRfpj3Bf769s8EF/jVzxzSZDe3S
A4ZwFjaedZwlQxgoy6tvDD7ePzN5oUZhbkWHyMGDD5WrLs/7t5NW1WoSVA5RQV7ux/4JufDeUV7Q
VcuIevWOtHyesGhkXj5uaKIzoAA/RC8JpYyjTpezv6eRnZlH2ZCSiv75Yz+Qyi5KmWWhQcSGng2t
/uF+xqwyH9G1NlHuIHwGS0Uqd6ljRwDdhER/UbrpSa/K+DIsIABA6y73XSojPuM5+5mQ2ioDW9lN
tfHMIfnqu373EWB+RUeHvWmZ4xzr4MFhziXslFpJ0IMze2h7WTzNKDUd+A15Avm11HRSWAHCBOwT
2QYac6sEIXjCXZVsEB9sdyQfdqC4uPYjKY5dNxzHjdUObrTu8lZN63qumZIzqPBq06bD0gb1RwuI
Cw9LrQlLz16qlsEUSJHJeTspDzIqLX0aLYCG2ABa9dR1VE2VfjY6yvspC6NUhKw5abpVVZOP21p4
/H8Ch4u7EZSUj6PJpyEYLd9Wq6dY/Gq8TeTxDP21ao3kUjdRYIsiWUq6o8qfXSOn1zKOOL08BcI2
gGfF30ifSSH5mwm1jRUodRFZtKBlLdkR4f7xsm+pk6pzdKWq33w+ag7fC7M6+3hgAliTUUceyshV
nik4NhVwivNc0mEJzHxjrSt6sp9fhxPDwRdrgUdARImR6TVJgACgt99Oqoa291s0SMKiKf9dE5pP
X05NFXBAkDbUzEBsLpXdZDPrmKvWaW9ehgngBsqJ1DZp5pqnjorsc6eM4JdFjh9fEiu1JVP51FRC
WyEhIwSKwCYguFBFrmF1ziSM8uHFIJroyBNJnO8EccArl6pfuyVAmHBMqYHOnUOI7yPNkapGLZhg
evkOpe+oUk36qLdkK3P+z8YbggyptLHhISWVp9lBfUQ+1U0GPUBi3K6WKTHZUhKxkDq59WUzC0/C
L8xS6uWV0+7SXg9hpnoxcz/FbfOY+YBmQ2mRhBi6bjnTEclGfRNSFr2CzWOf0fANRKbp9NZiTaf/
6GtNvSNhytnF8aS2mD5ItTPAzD6YUbKvrdqcv/PSYd6A3BPrJlZ5t9NM00Kuw8rTbok7kbeL1o6+
C3HKtPgJFe6n9AqIpBnTDSvpDhuNozlH/uxpx3pBPnxq5x0Jn1N93VhudgNfsfiJsKYrAOo1VPyJ
BOkM/Hf0YsMhuhj8ujF3be61cPy6zv/V1gYVuVrT4PjJEohZZcw0xhNToeQwMVbBNlPDpZ6EVCGJ
jd9DVUlOMbHZx1pvbp3W91DLKvOEh6+fl5PVgoPT0h1kR0hFmmEDoo7KxuqPwIf/jMPpSUuhAIOn
Hf3HlhF1HVPgpgY3kNZeJSNwodEwvyHhMo5GHxRxmYf3xKaIy5aQUwQ14gXpd7lJE88bV94MITMA
Gzxt4agR/RdZrjibCic9KQrbvq59mG2reYgcaJsplSgu1v5Sk0vvr9LYmu6kh2LsPA/rZzd2bkja
8lYDXeNpJ1UxU6Wd85neiGnc12NGJjsqBdJC01q/EingIWLp1ZraPcioZH5uR4gZg51GQSeTeVVn
5nDtop3ZoKFqdqFfzNma41u1syq6dA4DsV8za3V2kA08wVTTnA24tP7YgJsLAwb4XBgkSUuLJkpv
YxH20TGHlhwZgW6iECuTbif82k43cP/yh05BrwLIZCO5w6rGMqJZWObyargsZk3f5WrU14NhzWcR
bVrgUprDx518kyYi2Cptb2Bc9aseClEzkMGoz/dtat+T/EjgpCuA3GnlflKh2oys4wjgaGCJeCS0
WiPaMW8Gw97M0rdf6NnMBNRXPSGKnVmqi7rCEUzofDQhRjETYonHeQM4e6F8qnZDarl1JZWhXYg2
poLQk7MjCGuVdnxX2raxd/3opm765ooUoOQllk6xhwR1mvbdrZ/YEegkELmt/b1W83ewXHlK4y+T
T+x2XnyLxU1p8kdLsPtjOlEwbDm57NUMyU3K4lr50YVG0tSJ3ljaQxrOF7ZyxyCLkm/G/NKWyZ0X
+S8xeh0IftPxRGYfk1S0MBU3bt/tmtlo1r4DiQDE4Tdo91CDbHFhkC0c9HYNTXO+M0GQBYWuTiJH
nZUR3SjDqe4izTBhBWe/FmFR7YFUtOsfepzc+ai9Vo5TOYSlNuTRRuo7StwBFGU9PbO/uwa0e0uw
sE6oOfUPYdCpteu6DKqyaFbErJ7WjLE8DleyNa6RpHlBzMJ7WhUAoo0aSYNUTtBWabSOHeMitybe
0CyJSUyjU7af+SqExYSCyhHrsZq086KnxToUI9Rjghe4Arwi5cT6Giy3uSqKCkofablNZFbnpQFi
2W3CcdWbtctZyDxCCqqtoPDdRqOzY6szs0Gg9YbkFb1Trq/yOroRJt+QV1YXGUHDhAHjXRXJTw+u
zp7dm40+sgG1vwIY/pKx8SBHsNDUS5/b/aPdG+VxyHd2alUzqSfQYI064VdXGs3lWl7QVdQCSYT4
jaW1C7iuvAM7fDLTP93AAeGQESVDIFCVqnqmW+ydzZ1EhdBQrpuNep2PdDxhL59Io3sss5DOXh7u
aKqXK80aNr1FsYiigx/YNhkTUZuQFSi97jx38zva0ouj0NB5MYV72yx6j7Ib7tLe2Gp2dJWz/wKz
Bx4YkvdVlnrPkTMRQmAl0anW2D20xRgZaZSspWBGLEtY924bYT3WwJv6IovOYKg+i7g9Rq3hHfs9
OTcqL395Gshgrp384ngYA9MK9Q3JAvGL5zXlSaRrxRZPUH5DUzK/m8OGlyLAT8LFn9FZoS3qQUOt
syjbzpm+Y9e8q0ecXoyJnySwz4w6ihpDNyVnSVF6ezij17FhHRmjvCnK+rQf6uuyU+mjUs0VojY7
IFNyCkSNrHeibF7FubmfZSuoZ00pQg3aVEbTbkLCOla0Js9nZufrtpHXOmRaUprVznGmwKrUmdnA
l7Nr667KOFx4PmrdJrpMs/i40exTAmWvEFky0Q0SqGB2nrn1bTjLBRtoeUfZKH9VM6rNqp5Oyahn
3ijBGonBXo1RTAi5pv9yOggRK6crx1siaZ9iP5T/S9mZ9UbOpNn5rxi+54D7AoznIjPJ3CWldtUN
IalU3BlkcAvy1/thecaYbsBjG2h86K+rSq1SkhHvcs5zjkZnaweriU/w+1buUVBswXjBODT42REE
yWdc9R9eQs6qp+y9xhnTbrQ6Le70BLgpHvmNGdQ1cuPqm2ZmBcV1kwZcVgw7yayPx2+xh03izXdt
N596GWBFGYIPzmxni77nF7zsDLViwr1tuTmliZZcDNwaV1uVDSJfB8L/MtymiueQaQWClQLYZkpA
5qYeY3QSCz74FFjwto4J+Q2ysNXhR/koX2zC1+s+eyxMyNSNM0Gwb6pPcrG9LcjU3zoqHoRWa1Q4
yCeEPqRe2bitutG6rymdoaXHz27dXtwyZw5juuxqg+YzmYzzmATqnpiw4YDa39hBiSU0fNbexsbN
rmU1e9uhie+EqGCGMlMoq+Kol88xSeTxhOR8bELU3+dMJ+ohJa/Jl1zAdT1sWafDCy8wkfSxFY5l
+zsb028Xgnay/mxTd3l2dAmDfrG94+RIMkIQuW3QMw+RNEtjV6SNv2kXl+wOQMNTmUeONB98REKO
/tQ6NorHtkOtrL3GNGpr1ChGpgeKi0gP0A7Z2OoZYvw2yxHRmjgvuraHbY3EaMCU3jlalBRzNHr+
A4PkFyQFv3M4g07vhAyLQnvIQhTPT5NT3S8de2sglx9kayP8nV4E5Oh04FLtBEnAI2ERPbGgkeWX
D4xMy0iR5BKalbWCrUuXsVeGSHTg48DDh48i71BcTtTohGnVKUe6FU8HMmUF2a/WPnXGeZNM8qlt
OxyYWhP5jNDgx641jiZe9R4Rh6d0wJz6o5l4d7ATxdZV2hldRh6WetGfQPITtT7aSAbL5KzZWb0X
DiBbo9cQ5Glu8CtjwBOC8ZPr6e/sVDA/zHN+Xvz6UrhqvBtr8e3BFNt6U55f8GDjltXlm1+1D54/
1fcDgfcHoFS8NbAiPfQn0tSygzXH2ktGI/Kc+MGXCxRyyrzjqLePvqs9OzGaxo6ZoHLtP5nnj3Se
xPiNnvdLD3K5yeB9bSb0XpvBWq6Zb9Zbk3Ofqnr8YKL+OfS+B3bXa0IQfc/uZJib1DAjUZfLXi0q
P/mV9Vwk/hO7VI9JRntjZXPzEiXudNNBAyIW9JfaSRKLgphvYOtteY+qRKqIATcOKzSGWoFhv0Pp
zFDUO1KX7cEWdVGgoI9C4EYA7aAfjNEKdsJtIzYsNzJPvgo5uGsm7z1OKkqsXhGf7XftH9sobxWK
mQ2we5aFbvPa6aB72rn5LazpZjSBfWz82XrRCKbemFPvbMs4QRFidOpEtPJ97zn9DkD1GKGnAbTa
ziga/LT9zKvhYpbNNePOOrWLFu8sGp0dV1SmI67TiyvP3XJW2fiBLsyFnTlzzlGBLIR5XbwgE/Gu
Mtz6EKfim2wgder7gKxxvFdtH9/XXXaaRlwJTZUH+0b0XDTE3YcagOetIRtCa/zU3AribwGFLxL9
lxvvclkg3cir13bpDp4PYjzlZNnorRfOlVZfSicneNxCXzrUL6LSfhan9R/0pEuvBCXMJzLuzKjK
+JiVMLSwBMF7tcY20gs0n5O5ZxekfaDMNLduqe0Rd/AG+VO8r0vtAUlp5HfzKzz9VxEQcjTNydHz
kL/PCCN7cLudsi6i725iQGtqNu3FAoQcOMhcirl2uK+oa4oqfRwC7xnQpQ0PTT60uvM+18F9MFiH
gVCZo/T5MWk+ZvZymEIi0V/sRXsBdKWfW1/cJj95JNXgsRrmbFMs2Yc+tuAbee+Qd1/GUoCrxaIh
nYA4RhX6bXNVOlrrhqaF2zlKe8UZJbzIHuSeCFFEGOpYLj3ymKSr73yHBCLMavV8MfHohO0YHLMq
vhl2nWxHROkMSeJj0FQRMYyvVVn5u6Q0QmXQx6rCpzk2/vSNWt9dhPMpkiMUXl4DhhQwGPqq2NRp
U8Vo+bSlZiF2bT5NbqRNUg7bwpmCF3rE/ilg701Ag64V1U5TTcqpkucxikrL0Jc7B9V/8ehm2GFY
+wdwjNe4lGvbacVNoZz704mRw0+THVVia2UWITJgfrdG1tvaCXUztSUBfwRauHQ32lipg6an011v
uUm/N/D/vBIi3dw35FPEW93ItBJx8mA+xI0Wc1kbY+weBTTgsHdgYex4pfx2p3fTEDaD8SygihqX
wem9Z7fp0wfEKIQ+JPP9YsbPgT/fDIb6X0ope9f6n5x3zTafvyy53LOPtzZZa+YnwHcldz10vjLC
BNtjb5bkeKsORncsXJrcdLw5ZoV+hRGWBjhNz9NrrCXPyjbgTPN9K1U+xvTL5TI8gFq/Mfutt7Oc
hm0VOPcKTb9C0ppfTaUV8TaJu/jLSfPiPs2bEEjrSi7RSTvN/d3c2l+tJGi2MuPpWLIX5mwXE6DX
GN+FrvHsbh3JLSMnQkCtnFQaV4l7Ucszsqq3IoMX3LX68Cw986P2m1fPI92JSPA1miP1vnLlaLQZ
sbFhM7WcMwxZm9xL31IwMgwcpT4eKs6STdk5r+Xsl0/oKt/NiheWZ0M4m4K/k60JgifKHnQv0Gak
mKLG5wRQnl4zaVNrl45y2qGFOXjdeNSs9jEbrPt+EYh4lRmf2ah/iSIX+ySb1ROJIdV4GdRQf9KK
JV8t+skHgsbaSGV++Zg0KLNJUCLkt9cc1gfTIzPJ3Zz4J0S2y4MaOxwbqxod+DfnWY6obMjT/KLX
ifPEC/7ZSfWQUcDf1wAQBfhyUYR5vQIYy54ha8wu52nGI3HkWiRml4v1ualo68plyR88b5hP3hK8
LXqtnXBQPyRW/mbzOZxx8QgQi8HyqrnEzi8UbV3Ydb7+Ugqa+CEF7ErMYfUSEG9AzV05T0aS8FcA
d74Qy+EfVY8zVjnu9NAsQfoNTsT9dkZnfB1KsNhlb7+2hu6f06wq7/MEW46/ehHKv7YEn8X5Jst1
8nIV/JTZPPsoILeqcRz8dF2opwZ7+05951535WNhaTbJT5bZ5U46zW1qxfTZpAyceGOiigwQxmt2
emYjAuWvbarjuDoo/NVLkY1xc8AfN75YCujHVgbuu2n0ZthSRG8ppYzIDioD9YA5hMVq3oA5GmZM
g7AToown3xSAqpoB/Q6sunVsH+6IMVKYFvBHvRsjXkD0dk4wIpmmkJF+9z7N058cC8nsW3FYUitu
y8E0w4x4+l0p8CVB84UF9ZRIvULUb7ry2jcLQyrLGvUX0j+4F8wG10US5B/MRWZmKK6utquo62wS
ZbJHu8bIbDXTpP3wMFtU0qXjlsexiOtd7+jYDlupxmjUm+4wN463U9VkQDsgouJYZWNxh4GjOWWJ
rU0bgdA8Eq6VbJEgJ0+eXjhXgPoXwgGJr7Gc8qPss/Sj7nJ8XkZHehpBavqnmRYyCpgV//j4ftkL
WGpc00nkJ3rT1L7kXWyHrM4RLOayM76bdbjMNL/NdyIeKFR4dxJ7i4Mx54GcAToRQlzMlIsKF5gV
NcswMjPysSeXHGm25t2EjnsMZb7NA3mYpWQ4QV4qTRS9DwEJJId9Lvo4AwBqFvxCp85PaMSwbUlx
HOM+rRlMM849Gb2R2T99j6fxwo4d6bNbETn0K+drTu/ARrkLjKK3ki8yxDN10ZfezY5TNXRJqLNJ
eCVP9+8iAsJdOHS8XiS5+A1kAATzZL9Q9ffU2rqxb2HpOEfuClfQArlJ9qRXtvuVVIn70NLjJwfv
7wZBtkWXHylPZ5uCou4Og541/q0cKfJOOBs8K4p7ABbEZlT9m3BLHqq6cPkfFGlKeb+BjPl39uFp
hH2YRA6Aih8snHGdqWx1muRcVndWa6sHNNe5jKxBtw7pOLrBVjop6O+BUSMjbEluxFfVVhj+K90X
P72pdfb9PLp2FeZOZTtsxxw92bXJpKlIKhjuBybxoPQVMlktZF+5OgYIMmG4MzYBqQME8PhhziB1
J/G202HvUe7eZlsxhPXbr8rz9hbGxmBqHtVUTO8kGGz0wPjWppzZYHcviyYaZecyCm44bsjXPoxM
lW8LE9ad36XGmU/7I6WqTcfhx+/1BeT+tHxgG9vhg282cwePvlgY19FxMWII54nOp1eTS1o5MxYe
SjRtNnmrtJq/ZDrJZKu7GpuipDMic0TitBmtpdgmcN8D/4AO+ZeR9O6dcHGeFYGKkjFp7/kj9hNT
8uLZCgbnVTea/DA46ssqVkKV71XHlmo7pIVKccy1pncSfK/krHk+HzGTybCTVs2IrhiDoNzbei/c
21QSNLbLg5HTQEl33nf26GNvaogmixoXoeFl8PT6C0ND0m6LPBvtU9tNlcWsYd2wRsZk5tMhJ04g
3tpOAYqiTnv6AngDtCf0jUQu2WTv7YVA1X7J2nwWYdsgO92mssnq0Jpa1zvDQOjIeqlNWLc8MH4X
WeOo9LNXdRpJTMPouQdTZJoX2hqqghirZXE1xgT/3NToljjy8QIXMEaTsKJY9XzfHpBxRM/cQv4B
AUcyRaLFUXqjYlbJc18CprwUGPDYHYwa/5w5hZBA6yLod1aDTYMCJr5IgAF9pOqgS6MUO6XO6eJj
lxGyENalwidnPRXWJI1zANmpPOhZuUwHH1Zbg9337zGBj2Wofo2uSyQehLi8uuIS8eqdPg1dk2+s
JukWpNyVrl0DtzGzA18Zo3Is0/Js9L7DAFO29yiU6bBMr5hPjqi4Eu2iu+cZXoCEjFavhRbahOl1
CAD5W1I1BDpqaXeoyOnalngdYlwwjTwgHSOob5le274z/E3cdMFOYuEIE+rOuyUhiYP12x8yNN+4
UmmyKMDPRJzP9xze/Tmz3XM9+uWB2CV3j0JhFXtMzHIsp99XJsL6FM8hSagSIn8bUBuRJkiAnZZu
5LpvnxWrrK3jkraFPUyLWJPH73FtdsY6SUvfqy5LJ5wz6JDo8qXMD0ydqS1HGG+XWhL0ARqAZ4Gs
uPZcehaDoLR0g7tKzepgZn5H0xXg3yGUNA5jUWB041mmcq+6unteNynRgOHtXckC33Zt+fV3qxHS
OUjnksRF8aUSY75pkK1uY5dN2X7Cw7T1tCU5Lrr+NJg1Mh8SkyMUGS6DnNJbk6E6EhzaoIu0ZM3U
5ohoT4qGbG8O5U+ZaPmuCOL2yZQmXQ0DOZu/ybxgkRfyV8CH9pSyMflVZKiG9TLodn1t1+D9nNLY
6AQwLCEWSarZmfHWInX7sHRWdqqNWD14dKoPHs/dFmrhm10vJp4vdzC/SqYI7Mo8kEUsNeaXgt3q
a1pY4lYY3rs1MdiZjMoPKzXGtziGXRwW/vxATo3OyQCuyDPr5upL6TGf7/37IhjIAUL1z7c0lwUL
SYCHRxn05d53i+BrIitk34yTuOBZ6u6sWB9gNJi4xgzH3Ljpetq16auhx9bZa4YvSZoVkXr+0cti
dZkVjHpujP4u6D3rhKKoYakkm08vKzJCE4HEhAXmBcaiOT6kiAWiFZLdEGc7B9r316ClybDVMGoa
YVdUPGHF5M6frVfk+ChizaTtz7OHgF3de2rP/fuEA3BvWPoNAKh1tYzFvR8slkEUGPVy0lkWBzv8
RsXdRCkSQY0Zf2PS6W71knYP0N5OOdpwje3J5B0YKDC1cqS1GhJzBwsfCS/WBzFseOdnvw0tMdd3
uKr0g/RY/W989JTL1hiwvFa5DrcAbQ4MKX1Jf6Wx60daKvQ10kglbF3JJdva/oB2q8HQOKVmj8zM
PJN/4+4N/B+MSSoTi17j6Az0p8TgVfF9jAW+92RhGd/NiCj37CAD9nhpbO7T0qRn9zQE18lUL9Fi
6+010Ub55UGhu8uL8WfQa4LvMCce6WkIiBD4onZWpenHuhLq2LoUok4ROGcjY5YVL7qzt9spwwi1
xPZNmd700XSY3XbgdebrKvl+rJOJykM2ZbgstX/HAMffFCI+jM5yoH8D1UtOEhZn9YgMRCPKqe5v
kkUY5SvEW55/FBEBbNi2zKy3znDWzi12rGPi8CTiXBbeY5ytoWUiL4+BHINDkw/xAR8qE7os2OW+
Lk68sseiTpcPBHRMtRNmj3ruyptmr7mrlP10tBiRnwZrMt4nx0zunCIbuZvNlDmOa96bKngt3HW+
alRVvh8cEBW6QE6AAg+aCQU+vV1nHopssfZxWgwPSzOUlBmYiFhRBj/WFHe/q6L+KfN62sp2GMj3
Mr27FkNat2kGRKdeN/D/wxqP/TZGXLbgWyAgKYVNXp5mr4v8Erch++zIbrWDivEtO26yMC11TqZJ
XInlZXiWxfwB9CMP0Y68VFXx7fQoSwTeXYz8+JZq/SKcoLUpF5AIxiZIFb11CxLTzaqPtGqtb8jV
3NUECG2Zq6gLudoMohaVPjIKr89KLx8JDNyMfpW5O9HRTmgDG0iYUsFJKJ2H1ZlpmZMKds65k20W
BeOYnJF29HwQnInBFHABr0Hd5bg8LfokdgWHaEiAqLEtpw71lB6s0R/PJDl+VUjEIvw9yY4dYEjt
Zbz0RnFg1J6fqmD+1XRGFxJxbfxogvsIN11mb11rfiHcbsLgmE2oBCtC5NYsGT89abiQ3mLi3BhY
YkPkTxjkENhj1eU7P6YxGCZuMhxLtXYuMavvBHGnz8Q1ECQ6TPM54XreyBRYQ8A0jSG8grLY+gyU
PLLK2AynZ7/w6m2KNvPOLxtm6IydZ5Ig9swUaUJou7a1byH2C7BZ5G3VPGe6hkKJQzWsy8qJBLdg
ZC9mHs4kz+4aZi9XzKjMgvWKkWBmdFuj84JzX+MOT53EedQBcFyWeWhfiHic8CHL4l1zteM8aycx
D9iTx1yIC1Psrd7LX9ngVA8D8RBnEo+yE1A+47AGbrzEvm2cZauDjUra9jfDY/2caW1yNgDxbGIr
G5Ao5/o9oi4tDjnP2DqwGWPpk5CI2efk9M7oBgN/rRnFkvGCWkVIRlYQmabmkKZXOP3D4NbanZ+x
tkho/J8brfEfYkSmYPmZhZnJopbtOJfiUTebTxxr9aUruQ6jbh7FwWuEG2b2nIOnnvuvoGexX6Kj
3tDccTxX5tlVtF7XmTH3I8wRlsFLlbQGnuM8OJEHywiXkpENkBjDuDWIy9M9tWdmYpyIuNU2aczf
oJZorvKJyWZUkFp1cpUKiE6cZ/8kij5b99ri18xJow681cETeXdlAvm5UrsUG+PM8lITh1nBVq0y
sAMzCrVD5c19iByBtw1jv3wD1Bn3zD5wdu5GfSy6DZM7/aykZp8SZirm1hpa78VOTP0PscXBoZfU
ZOOc2vpL47jdbbJt7aXOBvMqa0+eln55wwVbXRUt1s3KHXmqYlc8atVcgZFIKuvoeu1A6IFjwo6e
WI7tyCalsyc78MpovwwdGkOC/BjjiyPRVJzy7ghB86oncrR3Wp/Irev2+rAVTlN/z1aNuzwwl/gF
DlLxxyrigJ2Kxl3g+2wa+l7nsemCkeDSGsB9sGlElj+bzQyfBiGc6e8y0ZK86Rrdue+6Ys+BRs1W
OguyL/rGCZWvZ0Rdv0DlYLf+hGxBMc8exIOW0i08VxOnnzuvKGyyCv17girBJNsQ9YxXGxkFxROo
jpNf1yQ/wDCxDmbNoEFvqqzfqFSw8rDViPU2HRtj3pJxkPzoxJqyF6W5apq0OJngAb6sbmpPfbBw
PjiWYothLZcmYAdIQGZ9FZMWv5nL8pXC2GIJz7q7cDjHpiy7FIWn7iylF5HXkKnGanDtkm3x2/an
Y6/j7G2D/Cq84QMjuMY0UWXmNhMpTKLM8cMWBjuNTdMA7EdoVd87iKSSEN0Zpx7V9sGINWJozYzJ
0mDhm0/MWOyNhKjRjQuWhb+Tq3mojnxYQK73zRgvi2SLo9ZxpjAd6u5a5qPE7koYB50B40LYuhvd
QNCSSyeI0llWR5OmYWsp/xtkE7oG9JP7qjX6t1wzkiNu0qTbkTIrD4yjWl4gtA80u9pmblXywM8b
6RASvDOoY4XcdBJYQfHe4G6dGR4vfEjws5rdwhZDOwckAT+Pgt5z51aTb/CL9XWxjeXBDxqLqfyc
aMuJc5Udrcf2mAqKoRf7UZtlED5nzfZDlfX5sUsINF5/TQ87DmkWyFWrMzFDlUJDkhxG17LkztGn
MUzQkkSM/7RhW0/248SaMcI1wX7Is9FdKefXaDmOxuW/Pn2m4x3osPr3pc6mg2E1JYWDTyJ0jXf+
HSM3C9VG2N67dDTkgZ6cq2sfO/l50hXfB0VfzM6Lfhmc0bjTxu6WWow0IQYzAx1qsRwzBrD/V50l
Ksr/5IxAZYkwxyX3wbN8el//nxTfArSlPUrx7wr6xZezIrLRxbTOYB4dj02JwJm1dp29Fx9nQnI/
WdZ7LIL7TuKJCeiCD1O8UshaVaNp5TRUDwEbSaoxYDAF3mZrAIRR9qn2U/Uzy5liENX0vyTD/19e
vmdR8Z9/Xf/MNzoJmSVp/2//+g//ds2+pejEn/6//F37H3H3Wf10//yb/uErd//295eTH7Eyb//h
X0JkCf18G37k/PjT0ev8/S7+/Xf+v/7if/v5+1We5+bnf/z3bwGHZ/1q6HLq/2zcM/9r+u7TlPXL
j/xnDOrfP/Xvfj/9X3DTYcVZheDYZFat9X/4/QLcMs4qwHYRzSN8/t8YVNv7F6wJFFxmgAEFgxbq
3f/w+2ETNFGW+/6aDBPohCv8x98ejdwKAOUH939EjzLA/ccnFA29xfPJd8FLRU3v/pPNxco6runM
NNEBL+l7YaNwIS0qcdF85XSAeouqNigWiiyz56VPvXZnTJr3ULUl+9Ol1cMmRYBps0m8C7q+eUot
RXk4iGMfD8Y92LXgXGhlciEQaLwm8HLKndnl4soMCpIRpoHrGMjQIXPh2CQBOej12I2nVaF+9AsQ
UK7W6DnaNWNiX6MN+4FsjFMu+z4yCDgH3JcbOy4TvzsKyvBzwqFxNnL1BEspuyr+9N5iwxbwZRGt
JcAL3jkWFECankDuprmVjlND8Kolm6Rx9EElpckeshq6h44Rf4Fso+St46SXaUaipIkef0N5oW7I
Qe0NXqWANF9h4pJs7b1l583JYxi9L5PaiirTG7+nUqE/sewfCbeOkXOmg0zDXWgWAUs/9DCbSaNa
0Sw5XsHZMdEu26LZ1IaBimU0yd6dUp+RoWElPbrOLn3X61n7MjViJtj2A3OpymFLdzSfVFfZ/cYz
wCos3PRfFS3Zoe8tUmORFgQfidEXJ5nNzVM3WAkE1rE8jF1R/iEaN4EXNUYAPPttB+nrgA69PkK0
igndRETSS71m0tY0L5Psli0jnOSaWIt37lKHaoL52HgQacdwzczwvAkPAOrQsM1CBavdWZmeBQzm
BRgEvKTsICn1sr+ghEXL3DUEG2XJ3HQ7TvI/1MHumZySCWqMWG7LaDs3s6bjR83hH8VgBXu/1eQ+
CLruPC6Zwy1cuCdCU0qYEIp931QRhc2H+sKOZCIFGMsdvlpzTww7HVbiw9DwScdpYcA8Y0qCpmG3
LGqqLMEDBICtUd5+linBJdZS301VsycQ2PuaPI/fJQRBtoTEoPny3mD5w6siJnNbeMwR9bz1Tjb9
97XuYhalOuIixlbVzotLCpzK8Y6Vv1THtGr7QxM43ARTsK/GUX/FiuU/2y4D0An3EjAiFuLoFUo/
pIYaw5TW911wlR5YDSbtxknM+hwH0GWQdLM8qlCCEW3X5cZ7WqYLIpNx/E5Ge97GiUWFQF9r7jri
Uo5+5wAU0ess3SelBHWEnjKcuLhDc7HoMjPPiUHYrKt3s7DCQQz815nPEmKqaxrhOmxnzl6qX4Cw
dLJdUvVVm6nzPC7TrwIG3Za0WZYucjyXyYim0zGMvaU5xn1gS6KVS4Z1k1uNqPtTPaorfkT96BrX
tlXOFllDc3BVQNfGg8aSqnPSlFzwuRxeW3LIwRORTxLGzkCz1S8v5igbRh82c0xRRVz24sCO1diZ
mtS3LlhQ4Xc62mUvfuNVJbU499HPpOrViwOPkb5m0fuvT+NSSete2fljmUHqmXvF2DErigfWWzHp
Jj20rGJSwx1zVuSfgYC0vxIpi1fXVOpg+dNw31uj99MqlhizTyYq+2vE8NBbMiCnMYxUQ+n9pbJ1
LIJToplXc+gryqdkQiCn3KC+S4s2P6dp5cQbvZB7CHpyEw/LF1qJ+Zoi1/3dQpXLNnbF8qBpuhRJ
kqsiwpsRzyxl8GPEpUav37VYEub+RGc7nc0CNCjhaxEEopdCs51ml025ZH1HGPN08odsDO4zMZNJ
pbVD8dbyqt9RCxLrnGv1chPUgn4i7Z0FkfrIVUYxx8wEPfPUwakjLrt+hkJjN0ddT2oiYUDT7XIT
Icqqyssq7WR6yQSziOq/dzjuSgiyyy4Dzxb6mfYKXMU94w6hRxncqAom/4JYDWSyFOauX4vbQqT5
XiEGiv9WvaMWJEfLTocLAG+mSI1t782mt3dBMX5ba9UcDHl1tIY5iIy1plYzT1CK1Zg5b4dgt2RK
lMkcQZibQ/fLqr1YK/TArr/dQn6UXYX4fHz3yvIOlNeTq2VIfdIEcohbu4iu8PEMhOip5tAXzecY
W/MVMXlycYz1IaHCXRcTXThYiKG37D+MA4xxD8Rbd4dHyXrXYiMB9G1Xp9SvzQ3U5Oa5WMFhWcuU
OJ9dtW2LgbJ7GDva90V8mGX7HozzXTEF9z6DP+B28ncvW4lOcFiNi03IaTFF7J8UIlobnQYf6xEX
yLkniJctJr1paSSRqU1f9do59V2T7qyiznYMYReu7YAsySlDAO4HWBSLdLCPcc7dSIcXPCZI8+9B
7ti7AUPdrSzJcyZQ8jIUCYkWzt9ujoewOthZoD81o1d8YlPJSb73YfPAOYuPI0SbfZc5itNuKN9Y
D6uT9I2FkfbcbvWOqVDse+J9aERtAzYczE3jCfdomI31FRtNAyamZvBFweudnblzfqMmNu9JaNFv
rCroQLW1GbXRYJZbtzuZfj6fJi+JX8WoaARoehFTxvG3MU3lScI63NLX3mh1rSeNOh5l1CKipOud
Tes13jEoiHH2eyf9aGckAZu2QSgGe6o51iSJ1qEO+dAjInDHuezzD4dtqhaAZBSOOjumcldR+zyR
xWY0twRE6CfBxg8jaWqQp1p9QSrFmuTKR4yUuPfm+mFimPRqFfpbRza8Uj5xwRnqLpirDKfzISkj
IVlNGNVgvZgxo44V2snqmNLT2xRMlnesjuS4oUcud+QMu++ombgHG0ueY72Nry7qvrtU5uOjTDqF
urloURQzHqdtYEAmLKR0ZqC0b77H0t4YUIq4V0bfuwOmZZyT1NeiIJl7DMA90mVpMtatyMxLXUSm
pWYZm8nEw8YWtUq3AwGXUQD4SOua+iDG6jr5OUBI6F/JabQJ59XGVAd1S/Dzphhs1Bo9ZmoxyiIO
J/huv9jGgaozfU3BOaVJxqHo/a5NqQ5+Hcx3Im7S/ZL4y4mphnzO8fRwhRizuRlhm8Fa1duHsYWs
dig98ugUL7tzSHPXardZGRu/yBgoiCrxsRKZWuXvRZYkkRf72hN5PKuKPnYZsk+soiEGtx8SXAMS
WbSBP5jdB+MpjWvmrmnjLRGaWCtGHeT9ktmqqjVUZpsRAcvatvPo+wkW919s0f2RlvZH9K71NEE7
hKuHZC3l2q82To/4OrAa+G16mbd7RnbBnbS9gQqk8l8XF2X8jl/VTuAj1qFmSUWSiifb7uTeo2WI
2rFYHp2cR6X1sSGhh9jmQy8jfZYwsTKKx41YRSC2o/qo5wO/dzT3zaaWjJSjx1GVeGm4KJX/+NUC
DBVVynGYuUk9tygO+pA2IZ9Ei0ZhWV5qtfQhttEWxjf2vbrA48dnwwbpUgdUYnC4KFWdvVF9eIS/
b2CeX2xnQSWDJavptfEz7x3WH7186MoiOVKn3KTdRqXb3EmZ/pgiwLdQP7Z68IMW9zFT9rdVsOAU
ugdEdTEvhJs8rzFNZek9QCpGjzgb+HuY1Xp1U7BPQb5up+5RJi53j0pUyEFYoI+gpscQRdD93pzL
5QsQRMqxOc2UaEGPuzRO3e6RHZkRHOJMTM0xp5/WbsIjUPqGlvcbPkh+MzWrf/YM2Bz4FujnaxMO
IySJlh9EiTfNI8R8UVb1FFcWw1AQwbuh7f1TAUk4nJb/yd6ZLdeNY+n6hZoZIMHx8uxZkiVbkyX7
hmGVLc4DOINP3x+0faqcyirn6btz0VERmZWS9uYEAgv/+gdouBE+aGLj0z6hzM1i/ypcfaRZyDyS
nZdY8+0sIBAeopJWU+p3+V0y8icobKLO1tdibq1TT4/tFLYru4W0ZHWtoH5dWAnM1WBt4DoBP6w3
LryTHwLvTbZcIBGAoM1NGieTaV14n1wHOUzQZiTULfYqmIylfxypcpYMG9eypwsRlFYPaKWAMyfM
3PfSRXqwVm2KrCKmcRznUwZAnn3AZbKTrL00i/OBNhna8+UaFdFWz9kzvmDciB6+20WtgTOcyj/i
4ojz0Fhh/tnp3P7UahZXyDd3kFPrXT0+11WyZTEZ76tsFftgXKuTL+PuEMIBgcIWXNbVMF+mUg7H
uSun21Q5H0pXffLVuO4hmagnQH55pwptfJjzng6Lk177OPXu3VnVWzIGqmOXB8mF51jxEbCU9i8l
+McAqvh1ai8O7k++e8QATpEWEKjbvGJ4r848w2mraCrr5XrystvAm+wP7jBbFzgdl9exJvIPJ/II
vl2q0ckNGaIzONzfx7xB4TiKeadty4HLKpOUinuEyezx2s2buEcYmKVL9hjA3d40aMvubD0XTyPy
YGc/xPCs9vMs+gdYwxnbhypyzRdUwYckc/lHkSW3GZakC5z4ut1rNCU7+iIroJ/tbxOsMrapWz8n
WA3dECbAaJtoSH7watPPT1rruWvCfF+RFrzpSW+Aa4jF7TqtbFhLxPJhW39SUxewjcyTT+scR3tm
uOrO8+BGYOm7bpVPbkMFHfSlm+wVUYLFsNOiVd8BVJsn9BBoDYm5pLZ/094Qwpzi6RHLz4sK7WOT
+8U9rUyxm7HpOgwrysclWAto6e4Dg4HiB3msuFytHhO5rnWrbUPs+sUwxvi5Cd2wPuc8X3SwMHOY
WMy1AHnGy/Kx0kN430HlxL0z68PnioFx1YO6gXe07fUoA7GVQGwPIbL9bTAu1ku8atxn4a6/4v4V
PkPqyi8K0S8P/9V4lQI+xS0080DrebuMADmWJy+acQiCVWeH+Xz1X/9yRxCYtJ+EipCoIJG5ITDg
JjcOCYGPHLHQ2S3bzvwGb3J9tt35X/jub+A72wU5+89OXbB5f1Qvzdglv2J+bx86o3f+H6QEuQBk
wMtguBCC/4XeBdj8EZ8FfseoAMH7J3rniT/sEKs6Y7lhErB/Re+iP1yInYEBg/FAQoL/P0HvztFA
v+DLAqsuz/hESQf7x9B+n5kIGTRNsIfHOL8fho0cF70f6Apuoqbs/qHaNoKHS1Ge5pV9qyNE9R5G
/vtc5BVTQoVPdLFW+z7GdC4joPzoo0D+HDnli9evw3GlUIablUA/T4ZvWeV/awOK6c79si74iSgZ
HJDXv+Kr9SA0SLyfkjthp0Zp2rHvGeoPQ4okIdDJXWCF312XRmbvtopVWrGhZ1e/80NYnw4YzRUF
XbdRafyioEx9GexOb5c1ze6XOdPblq0XNr8iuB5Ic0Akq1kdEgGRzxDt6qHB1L7F3VTXGBCECXZH
aVO5H0UsWMP9efkQdXPP1Ee3uR/qY0CjOqzjr0k1DZcFJLUUCTScEM5yG3loK3K0Bpcju8wNuzKj
x7W/Yn6CwBA5/VQrNONLieaSGbLqG4QQ8VWYImAEZwkPdVO9eNksj9kQYSbfJeqQOxF+vL2/HsQK
usbDUewmph71EESapsIryPfDb4BIlK4gzrv8rW2/VMlVP4SgqVAYl6BzXig8lgrL88A7EebYXaXs
KIkQAHxM5uCxFiBMGIbr6xKK+pacJzbwIDhb24JPTq0D8mR9mDNokKXq1A0iX3s3hOhxM61nVKX1
XepS0fYrrChCYRAPZc41W8icE+3AP7MUoA6Iceu13WdJmsQmVlgvxGoAy4vUo8w1vvgJ86WAMumP
zYMg6X4Ls23Fd3n63LagtgXFizdjTkBE5XjjxBkm5BB3ttxp4hBSbWPAoU/EThDugTcK5fH0NGDa
vXMddd/bCl5UP10P2GlBYIT4LjpIBVkLugHe6pkzAOD5FtPiw+vng6fAPnKb3BvkozfrFKNNj50X
oRN/PyqEi2XbHFpXfKFLudJ/NO2mtIJXIa9KTLcpMtjt1JHNUgY0WNbrRyupYTn4h6IhnsRZqDJ7
74mefHwYYqAY7cFBGianxw0cm9oO2HJfybF7gDh5CiU4RBe735PZK9Ftz09+z1Yd0YUFaw/6fBnm
/T7qRjYbyQP2JfG9Z6nplCW53GO8dCTlA5qr61w6fUgTLGR3HhOyQUKIA5u7yuxD1gz1PipdhJrt
0l/ASYo2YdZ9wWuWdBKCpDa6C+JTPuqEbPTpUkzjcpoGeSHyMDxFWh5br86PE+PrCdbCy+CLYmcj
BN4RMIDwJ5XzwbeUPmRT+JUC9R/hpB4niYnHgn5lF5YCGIFzQgy6Rkd7RM6eBpxnOZU3bbSk29Xl
Rjd9cFWMuJFNTrt+WNKkvexruKTsHWAPeSQZyMU0Y+3sK3NCuqURj8/v4ogdjtxPXdghznELtib9
fC+9/EuWzXtcENZd6EwSd42u3MUpu4AJ1fEFc6NzdHsyShovXLdRpdJp59twv0JruPE6Sj5MqXCk
wwAjrFvW7wwfGdWWFcJcIblrhXsHF8h7COqa9loyl7txNbygldl/Z9v6qpIDvgtOx6vm41sO/Lpx
ir7ej1N2Kxx5Rf+bWcUiOKv+5s7rcqeS8iKWkEXJw8RExETZRKtAOO/Aykv0C8qa4mgNK0W8F8ff
U5MPAgCxUVnwCCMffrwipMJJ4oHSb30c6+BliqsP5VTwija0b5pcwTKP1RMy9gKqWnqqTUQq3diX
NeEpsyVW277MSWzNeTu7ARIxWSdXeWCRAzJPEa8P52MPC6rcLPiBGlEg3ynAkeV0TZTFdywClk1O
c0QCA14gqgz22ACF5xbq/1Yuf1O50Az8z3XL/ylfvtUZxsznHqaJauTvf+Yu2n8IaJjE1mOjhg+V
TQV0bjjaJtfTxTTLpyaJJHZ9/yxZXOcPmpARvnK0IUVEptw/G44y+sPH/g2s1hiQ2iZJ+F2D8XcN
R9Pw/qVgoeLh6wlxilwiF3GcdPj9L5ZdalSZqgcyV+IcMVtRDyyFwZRb+6Zs8Ub85ab87Hb+Gnfo
vLk6/ulwGIRFHoZyJmnSls47lyNCv7Br0UW6HbrGfV6jIXsRgUqh09OhvA7xcaDZEtZZZ6CR+cVA
LczyiTPdaFBYeaqwocEHH3OXj0usiQCihhijXTS2+a07ur5NMIFPPy+WUXUFKFY1bHzaGWdxMsy2
OE+jXV18ET4XcWKyYTStRxghDtVNEtv4rwcOylYv7Srae10ubwu/az5FczVxLkRubdjNBdPWHUoX
0oIbZs9d3IKWmP3ixvPGKNr2bg6TFjpm620QvzvRdihi52uEIEBttQ7Szz1NZnsr7DIqIcJVCxkO
nmWJ7WoNsmJCDZAOECg23dggMc8tRdNVXKjxDioHjPBc0iWkoVO3I5iSYrciWBws+IcKeG0KHABJ
3FGnH8gHFWkW9jp8TRrUhszb8L81KufnDAU2161JnCRR25lR+qy1+ixmcLITbiYTU2mR6NugGOrK
7NGxgg9bS31x0AM8ZRFmNjvhhSUtixrJ5SYRK3kWEu+ur66gnoHtaYdPjkY9s9HIEV6qSmcoECAf
Z5tR9QCpPY5oyFqSyL6dLUhZJxcBASF3qz3eQjkD6VPzWA2gEVkI6he4kwAQ9kdDTunCK0ZtKzbw
N6IHgLEUv50q9CgP6hauFVwf/2u6+ERPVIPjfrOQUSADWHOZ7P2CNL4DDHT1Sc/D9AK9anQ3Y7RS
MxFwT8Orcnvs0Ywx4qMrWI1wX1jCwwRrOT0OyYyAuJln/YhcBucRr6bBvMHRbfo4IZddsWOoOtze
IVWRChAFh9pv7OUoB7f7kbWiqZGDEFhROHNQfghRw0Rbpwv970lugcXqUosH/MN7iLVpZxZCqlJx
sgU8p9Qup/HZnT1WFEenDtIJWBnOnmzH4dusZgRoOYbGXL2Czrjtipk6bMrNChC7c1RdVLp38Y1y
YdhsGSbWS4j8PaUvZ/X0rf0gptJEBMKTTeN82EGIR+i62BRkSBYtdS87j8kBcUVaH5CjueUeYaCD
cI7N0CcHM9CalmbkFlR2xQCb2cMwAYKtSU1SVkYMjWh1QcKGXeCKJSJ/fqUr1OIGEJa8zZzGA6Sy
WZ38LO1xkMPpQbIE6hYsQmjie4KqxK3FiebxocfsjAYA8FazlzIsrgOvYTEmoCBECwGRCh2Gp76v
kjg38uZs9HChgo2w74Js+NYiLMv40qQJ9mk4l19nbcLLHVQiLP1ZFiR7l/SGH7P0qgFfF0M7XtoO
62G88DPvMkIP8ZCWczvvHVrapFllavhHlRHggLzZgTdvMkwUKMiE7LCEJosnWr9iMOv6pf8VVLFD
Y5N3zscBE9zPQdaLhxYG3V0SpUW/FQBnn7yoJJZzVaGjsACWQbV7m4r/R8v4/xs56GP7o74fuh8/
hutv7f9PDCHoQjXr7a+Lri08k4H+nxdqlCxN++PffOQnvOD/geE7UEFoO2altvH1Pq/VFvHJvm2z
VjLsWKkNz+f/hiQH9h/oHUAY4BXhUx+EnMJPdpB0/8C/Gn9RPgDwRFj7/2Sx5lv/tFx7ruvYeLJK
csNNOQHW8OflukyIJWmQ8e8Gm6xG+2bpBJasH0FDu0bvbG9EFgmjEDbHYLyQQqF3eH+u5E3V0p4G
kDow90heBEkX4elD2ouFFcZs+/yHps3wGXp5vn5uNF4sryIhU/Gz1xQd79bPzzd5E0x3dt/V/o2e
5nJGUJdlQ/EtyyZbqU3ld/w+y5kKPzdlLzSMvkrwi24SfDGEX0dfaWtVxbcgdsq5gfEq7eVqRYge
LvulRoZ3E7MCccjzfwS4yCUY7hWrOQ0yyPjOsSWAMDuOrVz5aj5rLoOtTZG/xgq07qok4I6/nguL
A1X2uOoTLSJ/ekV4hKVkKjTReRf2sOL7AVc04zKcXGu+bHB0tbB9FnIgWHTwfWe6q98uSoReyWHW
0eeudFMfLdORi/NxW2qssviGx3STv459yBWs2CBw0lSE3nQXj17r3xDQMvWsQgoKsH1QFiXLa14l
5qY5YcOf9U7KTYeC0GM+ITyifVgssCrjQ3nu4Ve3O18b8scqf7XakX+ifeAKVhr2/YENRscTdnG4
nu4wS+IJ5FHZFN+8tK/zVzfKC8aITuhxHTCwKvnCFneqlW4HE5+5WxYcGBoBWQVUsQngEgFS10iO
OAP8Zhd+p5x2DplXSf4KaXDn3PDzKBldKAWMhfNF5nEyjKgXwjxvnQuQIav8mIiBB6P9QkQPzTCW
LT5DGWdHeLPbH0rXr/n/qZ2bcRz5nLDj2+aBYCthwewgvLTlBHoRLeMO8UuE01lQ8C7jWzmw051h
9zqCMz1/n62qCWBkjBKzolWSxvXNzz+oZ2mu3QuiMg8PBZVXL+Frvo1SGlQzrxX604Y/OT/RfBEt
PdR2liPZrR2Bf/lr+jbABxN1VmxkJTndYGqLygK/UGvxmZwplVwjfNHxdGjb0bx65wfTJeOYy8tc
qpIUytRHmdlcxYSb8Rwa1nX+hdSNgYBslKRE7AnRqdufExfvhu+EiXEdbdHy+1lhaVVszpd2/m4h
YosbIadV+Tc/b59lj3WLzSUIRPq9fnt7A4QJfEtgdRAKCfXMPNxxvAlrFPuw9hjrDFuuPOFMWpuu
THsgrScXf+c8/86RF5jUpCPw0hBx4DuBF71jOlIlx3OeRjYY/RxjwBJPc4y7SzE4HxcjJ+6gUaXp
8shInkChcl2E/iVa5pbfWG7BlGV3EYsofe2O359/FOXDBMvhlzXi3+xb2KH9skk6nyl7FkAmlgTX
89nb/bpJauhfxpWy7O35HFUL121vZ1JzJJVWcbdXpZTuCfdMc9d+f3Dz5f/aMnFwDhjYdkSSDP10
+30EBI1duCpwsrY1vFRaXfNMdU+Z6eKfTM5isjxqL3aL698f9f1Cw1FDE+riYZvMXtN+Z1uPC0OM
wMyYjzAysfD6+URCshC4/UuvNT/8/SHtv1yp54ehDAlBwKiZjeK7YxaFH5Z1TNNGYObg3+MMhA0L
LH6k3q+REwfxFe7JA17vE2yF+klOaE21AVZKXX3I7KUqPyXtEDKT2hmeSx1Z89MdsWPmVLvZ8hNC
Viq3DdO/O3Hn/SPyQkMdBt9jw/5Xj/8184uRGrXbRlOBgWuBWi6+GtOEMw6pG52Pwejge7BNqrwt
DmFDEp/YJcS2OfhozG394Pk10DO+CnnoPf/+rr7t4P80fnwhbZfWB3WDg3L33eCdsAKd/RybF9x+
EWcT4JVQ5W/opZmI6aSoOT83F9wqb24yA0qWxWDdZ14Vuhe2lcB3r3wMth5X1rrpLglwIj1FaSv6
G2v0udC2XXR/Q/6gGSeRbHhLO+wZyz2AmzcPx2wFiyf/jZZEfPj9xZly5921Ea1gWNyC7g51259f
TNzm7IQwP3b2+aKLpz6xc/A95vf47x4xJdy7IwHgkKIV2tAsgDDejc3SGpARlth6jVPIXShLO0dN
VTiZhVzChu+hXuBSc5cwLormR93OPr8I3Z5GcVQUaXarFhwgvv7++v/yxmCbLwL8Hgx+I3BPfnf9
vUt2B+y5rcR8035sI0gWr8SiLzFhpFPSXgfsY/y/s3mnCP7zvTDTkQ0NHgI96NH76dBr1jkJOiJR
qHTC8ga1sFjhgGgqkWWWKEhb4a/esXArfi5xM+0/JaJuBKJ+QgIRuAWoco1zsKtfV6x80p0q/B5G
0LQQ1G7y+PLMuo8NxnxTeFmIaQX1Zvo3l/HXq4AKA0XI4cZFvheal/oX5Ksgx87VK051KcTa9YFt
bUOQ44xjwHqKJndS/jackl7czLkze1+mYE7WcaMGHMP3v3+K9vvBRcQPtxJ0UDqsht77KZ70do0S
cy23JC6jNdhkbscYM2iHdU8bhOibTZTFTA35XLPy6JFQ62enEYwny6kC9wJRa5Hufn9W78eWOSlf
mgFv+/9mUksaKLN4teHkF6JaBdGanJWFx47TfGbv3RkKROdImlB/966ZVu2fBhhaP9dFbIGpsOnO
vr8fYxGoCvuKfCtQBifeR5w6Mbs7NdIvGguT5gZVI6GdEzZJJziOcxTtSN7M40vanDkof5bZbYHS
y+soQjGQm6BLQ80YgOmrwhsJASgsZ1w/2WVONbH120ka1nmtxnJDwmQqbrE0nOVDZhHSMG2krRvY
vWzOvS+Fs2K8tqvYJoZHTyC3PM0IBJ1HKNohAr+hEiJCYOgs1cuIpa//USsM640EFzFxvJFeAQSx
s1RlJwTq2ivCyq0t8BhrLtIFJSOdBNwZxYdYQZKHCJgKPHpHsSRDCNvWslJmlcwKo+qSHEcJ5z4c
sNqiJTzLubsO/TyND7QSMK2G+u7H2UOH4yj8rRYIMNpVBOG60T6nQxtcdfwBdoLoUNV0RZVWqFcW
g9H2ThhT1wV0qaVz/kHiqh+9BJBd1usi7JSLnjVJWmy2TZQ87QccQfITJKDc2oQ55DLado09Dl+l
S4sO+HKo5UcrooMxbjNmoxlPgmqKY2dLwOAUf68LQwLZsHUdvKNTr0Na7mxINwgsJnR64tgOUdVk
R1xLU/8hHGkv4rO3gB9+bxYnHEkaHcxau0EgbAVPqM9SXJh0hUg0HsnvxDDa4ua/RHNQu19gy6rc
O7LXioW39bCM92hz49bHl/pIbkWDM+rqLw8qQRqII2btk3B+ZLFs0U5rZ3Yy71A6gxfnx7B3QwSJ
ghmh+5uFTUpT/f66tFFOUFK8yY1oSNnvg5m4Qfh0L4pdcDxSU7RvIQwLbMniuofS6x9zYE8mS4We
Mj7kAO6s5qUnfDXsgqANWZdXZymIL0+q9s7CSi86rRg/YL6uB1FI2mBOV+HbOFhdkGLVjKvEsiMj
U64nZ67D5rFo2J8Da0UV4JgM8WnZI25esE9Keqn1RWxr1v2IOmZ5LOAN9OEOGvmMP3MOpf4YBGvJ
F1u4Uyw0pmmCRDhYrZJd6+ysgd1eCr0goPPRttfLkZ4rlZvnDNNyJzUPrMOze8Ss6VjBQWTf3YjS
4KsAY6t/s7gIglAhmdex2dbLYNufmBUaWtaAuK2G4pY6tXs1+rEeX1eYz/OACVPeoOhRIWV0jw2O
xGctS4gkccom0PGl6gn5u4epzv451YHvXlS1PZp9iMr9/lh7cPWXTVUvCUEcyrXjyNsl4KPTpQeN
OeXlFxm+UpA4sPX43MqcnibB3U0GS7tve+bpNhnn7MMUTTE6ahn7NnURChRTQ0zYNHIH4cZ4VIox
fezla0W7FP9qNCDLFYml1jBuKfVqnno+jO50N4Qd9yzOUqjvu64sU+95hEDfO8cs7YzrKP4by9fo
bUuFY0vKbWkHOvLVrvGiQbdwAwheL08tgS7+ZZPKhSK0cxJalExNyYL97tpjSYNYIcXOO4KkyN0O
VI+R2Nav8Gy9cwC+1EuvHCcTB4lZDWtVxtyIByDS99RyN7Xfzm35wLzYBY+YPxq1QkSbOchP5ZJr
ljso6ZH3DCyt8tfVqs0KyITcLziGhZjgkcncTsvXQMGRyH4AwhCJ4rR1UxwSuL7TnUSzxkuB1QTD
LaO+n7qP5/o0WRsWqSEveuueabgnG9ww39vdkq6ue5qMVwL2RylFI/oNCtokm/ws30ZYlXHVbRQM
qC/IYg6DrY09sjm9OPAvQR8YIpbbrf1NPEVsWGOgP4zLW7xwiLHNwX9vpiLlieO7INULDCROYY2U
5v6pwKdWLXpCdXHRZFTjGYV7/ct5M+csa5bdnitr1bVU306GJPG0VLVVfk8F1Lp72i1siRIgHN75
atZU3FhnC55rLPBUei2G3vaPYTTXhd4GS4CVxM5rM8EbE9RonJ49RwTgJ/Se2LuyHzO17PA2QteO
yfTBt4c2vEQfQrWxxmuRy60Pf11eynRkZpnfXpEKLl/xFEpkPuPGF70pEmw5MDVZJcFEeEA7VDEN
mur6IcWqcLhaAoFp3IaVTekaKG9ghxFh7Md5nbdGA7YQOYtQwhWxRrF/QnFOlYPJKBc0spLlkI+0
w2CsvJnqiJgPjkcRac6h0m7AlbJDlJyKRC6tXkhwYqBYPG73RFA5ZXrcN8B0UmSddY+/fs8HLcde
mTZryMPWvVz56SsxBTzcpkk5blZ7DLBkcrjcLIRreKObcrV3oy6BJ9LZ8Rh+xBvHVx3JRVm11bLp
8msEf7xV3Zi97ZfiVb24gT8xndRubxEkBEszrb5X9E2qW5u2KLqNybFzfXEeZK6WmFcd17xw/KMz
C7e5cX0H1w8MQyoHhyB/7BHWUegU183b6lCwEo1fpQAMvmWPyasBo4EZDR1FOX3JHCWLe9SVqA9x
OOuIPa41rg14rM3oTdEPjF7Ci8+OQuCw4pDZ7m96H4zrAyBjY98pib/m5wwPXzg/XZd1KZIhC29f
tp59VoDG6ty+d8WkiqPUM4K9Ai5ojlsMfJ8CNRh2MrdOzM08UUGaohY/fW7yCpHfPY018r59l8R6
vglGrOOfXJzFsQHRLaMkIwIaxkUdDA0dncZZe+4j/aUca+KkFkv3nHRlxDT6ExdBd53d5qQpE2sR
WMq6j2T05vVa0WGCdeGGrUR11Wvfv2z7mVdUWos1P3Yam3nAaD/xnxVaCtpjSd+N3wr0odWn1Fd+
QhdHN7zyuH1RhbdxZnb27B0QammfsN+9l0pz68aZbItrnCWYNuIVnPCp7ct2DK/zICfhymhpxvhA
/1bbsIYsxbZ7M+SOeS8HbNqxiSiaEbf3lKKjLfZ2ahXBJ6/jfQsx/TC7ppz/z22orCDlZrazO9Sb
GRlzcPH7ncD7cpwyJBQhFS3/C0ifMzuFX3ZKXkAFQc4nRPfIArD9iSCnEsD2jKD//nB/2XhExA/5
Ib5Pni09rJr+fDjw6bZsEjejblt4+3ALiLknzdviLEjg5lr9LOMt/P1h34N86OdMKjVHNd0d8Kd3
h0V+hrUVTl3RnCZsMwZCNXiyXm/zmBAs8S7DzY5ZozMb643kbwLK3kMZgUtyGrcXIIPG01/iDYt8
iaxIwvo5d2POPQOQpBjs+/cX+v7+Bm7Ifo7qks4oTav3u6tsofcVUJDjQA3lgRBFMgx470FNzPWq
ypmaL4Pfts6Z8/wfte22K/4sbgfHZJML0gVaRnCftN+jKM08YRW1tK+OLCkstuCLq8d+X/UthVu6
IBC0DmMHaRQbXLqsMr1GU60JX0F35GOSXkpRDf11X9tI8GQurfCpi30EqduAmGunvOrlTDoCip1y
iPQxdONWThjaeHRs3EU7U7SdFERhtZ2Zb5dbX4T8E26FAcYsWI94Yq1LlxOSgDFPD8cjDqR1TfLJ
FMSHqI4NvFuEnlqsDYYojRsdoFmR1AQhTsg1eQyQlTnEIxWZ8hCZYixMm0qMrjcScA6DbgDlSPBu
HqLr2gl05+06l4gniJZI+4gMsbBSZ4cXxX0ezgdYlC2lR0HcWz+ihsFZRm/ZusF/2Qu/pEb8mPop
N3NbBWmlvwWTHuz7kN/3MyQQ09zqaLGkxN6vQFrBV6sQgfe0jkuauXtRhcy8V+FEsAACMKZYfGto
86RDt6HhNU6v+UCfw9skXmy7Jl1hqRtInqn2hvVE77T37wcnm7kknTC3kV5TOK2zXxMbcGin+yqK
iCANIzUHmxUkCx/dhSVwtfeWl1V09N119nAiWhx3KTIcznTK0cpZebM+MBjj6HYUSdCoLdtRpb2r
lRvJEB3g3fCHvkLdmR/axIMZCoGyWwm9cgo8cF8iLTq/3NY5RsEWTfoE90No41hrIa5UxsA+aADI
UGFVcZEgMZpQYOQo0pB15rsZI19M9GnLC8M4hVcE2VFrm5UYn6K6GMgty9P0Yall1DxbpGrFXMvk
WzNFzeTVqdijD4orSJZjMNTpgdVjSjE8GwvPxyisbYtyOKDfrrTa409nBl86okpAKeE6mpkf8+Gs
8JF8s4C5/FCzQm28uTSXLV2LxMyNTAo13NkTu1maenHm8ybbvtEHXXoqFyyWVcgD7bDvr6DLMmXN
yzNAR65otiVhP7p7NmjwZyfqSg+qD1SOYTk1GuOveIca0xHUqnbtNcI/hQ5Moa+gARPCjXCsWMhO
jMy+tLGMmjXJEU2KBYI+ajAJqU7p2Od5d+U0coC5KauRFCswF8CD/I4FbuBzxWzsSPegPFCdM0T6
8F9jSjr/cqTHh+Yz6i0T8UpSVVDfqFTPdvFCeb4w3M4PWTOhDsjJSCXAuShjH/KVu5wO32c6xRkK
l4RlEopR5DJutuPajKbNRaAxtxtNT0SWG34vCEmOwWqJ+aLJkWm+xGNNn9pH280vSHBDJr4joXex
KhQseqbBOCWabsBFx6aSb/KzmurBG3tsjb7Mbme38g5/voBvLxK3ZPrxwgWdDfzfdZ0ZrywEzbIe
7chVk7hJa/xU3wSuPp8IygrytslwNJ9fKW55L4IGe/qUvXVDGuGOHQ8DfI5pu86bDucCjpDhb8GJ
9RRgzGmF2Q6h9w/4Jix9av7AtlfzhedzhRdl+qT+6M/oimuvHufnASdl9VIu2JOQNMgj4q9j6Cv8
y/Nw/cgwO7VMmSvHZnrESS+JPtkVpX1x8mjprp8n/H3Wz1mNwIAQjnIsllviSKb4ehCJveBV79tj
P3xaAhtG0AY+pGlUpr5FfwFMNRUctmNbtNye73+zpFHinKIyoh6E70dmG3AzossOZtrbt4swNs99
dfkpcuuqsoYL5h/X/MfbI8ktBCRcxTqH4snqrOQ01NhNp8bkXhrGEPrzGac9USXdMaPxy4lLuvnq
pauxqPOI+piaat1hgMT+eAMnfWLoWXltknWCteYPz5XjuR6qztNWIUNmXWsSPKQgJB5h2CV9Yt7w
OhzME+la0DkUBTGEhs/sKAp+db632SS5/ql0TL8dzNo8ioK5C8/uc5sfiB/PsKsxRLMMp0oG5rMa
FSeD5OffDy4ywdu+W1nWAOOgAKjzxZCqx7CmnWMxlCgbFddSxJM2H62AkwTrXikZ5N15cu2jMB4u
olSZLzpPzCovzcswtJ35lExjcz/OF1+MyBQxBDwfy8bquD94BOAxPBYKyuL6fIXa1yGPk7AWTow4
U3Ovz29RYIO2EaU3lOZ4VmcWFXIizMtZysYzl/t2TQ3xbSwOGcVUAV3U6ljlWfrMKuWXUcXt6zIP
i+FSxcoNkWI4s/Ujrcdlxos8kzYXKGSIIfXuvDymOK2ZDj7m/ANTfTLm3oSiMfEHVInEbahHG6kO
JDVKianSO4ZxWt6Bny0YVqvWpVV2QPquwIUopuCwbprI6bGis+qRtf/CE/1QPski7KkKzqOiIgOc
WiKgAr7MF19RwaPqY7M2YoAxTIe+bk0vcPAtFt+jQNLWfJlBg+dHgIAotTaeAwvgiwPXjbK4LbFu
edXRFHbfq9Wuk+948vOi2lEkCuy/miGK520/MIi/CpFa3VMSJRXj5gyDtYXNVobZmW03ZNJoKB4g
iRj8LFzhDyEI9CdBrkkDQsbRmCvCVtwhui/LdjthvA480eQj2x1HKdN491wydufNVA5m0sA1kw3R
Uq6mQf8TnMS/MOTO5H0LrDktbNzJQFqnjJK7xv7Fe/7ZyF88PuqMwFa7Jmm7pftGXF1tYes2Mktu
6IWbA2HAZnoCgvgb99QiUDe4DEKg13btqNhLXDc5Kzi5sn32dObH94XvjPyI5Z8+3QyN3ox9anKu
oS2mFMQExkhodlwytrjmRS0Tz6NwNNwC8udk2ezP0+UcjbzleDuwWST0syMyZGU1M5c620n0ZYnG
QJ78GlOH2zgEmSn2YVrDWFAr1NuaYCgD+7AjMbSi2AvALyCpDhn/sptZcNCSMQu6xlaTPwf8MGen
gtLJXukzC/ERrf3QZB9oxgfMXgMRTjxZPNIFfQ+BvJRPTaqeyEFMM4fDQwHncWMIjcneFsam3+bf
Shf3f3xzMcYnwsrJDNcierv5Y2DDy1h0ItN/DLUiF+R6xQa3uoJYa746ASnnTq5Fb/Ap2MVomFen
inD0aRZ7DuVOJtCHMHuLiYcISV7GdTzb5r0CdhvJVWAeDMOcWSC0hsj9XuBW0lIfj3qlcOy8XOAP
3nfUVY9a06PCiRo+jwz3kQ7wMz5vlHBvmuID2q4y8f+buTPpjlrZ2vR/qbnukkL9oGqQnXtswGBg
ogUcUN8rFCH9+u+JTJ97cfKVqbPWN6jJ8QFsp1IZitj73W+z1UvbkUoXpyuSFCJUCTb62R3beD0q
FsgJHWh9i9ccgSXLL1TrEpv4PsCIatpR6HK/G8knH14LAvVYqEPtwV2+qfu2ytoHKhofO0GBIKwB
Meqh+F7nxYod6rsEy1yzma+WjPOLqZZBTPiucuFp8wjJ3L/qRzEvvYl5Je+jwj7PtV1iJHIGE+Ee
JhbeQpAAlgUeydeWWErzZabLT/HPSLwEu9R9zl4MZWDr9nHcNfkG3lSWq/HQ82cVf2dYVLqoqKY5
6troe9X64RqCyAYrDvU/vTmczENTRNrWJbmUfdgwaDnI0amCeriTZdxV2bfVJbXQRWmULgEELAvv
Q9MgenrA/9baKO2wJ2DVWgWZ043b3nY8k4lTSriVgBNhh7mCZM/AeZjwsl2nnEyhVWed1YFjnGjm
eU3frJO0Q/WXh+F8EV6lGEnFs8OsLeo652szTvjoGJuCJqWs30QcuFnIE5p3JY6gzTiEzg+HMjmJ
ryAyOc5874AfcZV+KUO+zESrDCyYgWDR+Qqqb40wLs8ap2DPJLoU7zS7n+qsu8wZ+gc3Dt4gOt3R
vk3JtHfqWsLM35YYhzvuVs+l581XWKC5eXUVmeYZMyHKzNC6t6NgHadr5kzlmDF5zDK+wFCHx3do
M59fd2EtM4Po7SRoVYS/hZDh2sV9igu+l5KNlHdrEvywVxG2LTZEk6T7zREyW94VFoNWT0+eevFy
OeJBuwT4Beg0eepmeODOR6yNrPgp9SZRICGq/HTiUuaAZvCOOV6IpNEOeEN30iZg5UvVIlCqP5dB
pm21jTH+YKzhE0BLsNPGYpHCG3fbGbUa9JAepvidiufWKe4pQRt+Iptk61HCkLkdudcrkDg3tZFN
WmJHBg3LUbu+AY0jLyHMSKZOIwJZcLBMAlBYjDo5WADUfO3ykfSBo6cYJwCSp+XFVIBvLmgb7DCL
74i9iNPoWtoQxPHygF23FrcQ5Ged3xQRVr4tPiYcLdGhkyVV7IYVO1vyFqqURICLIdWkM2K/Vmvl
JzK1rDImzm6s7IXwpWLOxeUczubiS8Htp1yA3gZZneHNbNDB1TcPsr9YbM/g6QkhcLU1p2F/8MbM
pi5N/NXUuVhmj9hUeACxLKQC8mP85K1+G6ZbAi1ccj/6yF+YXequl1Qg0OCV9Z7ZS8nniD2twIhj
blRjEVZIoF5u39cUMQC7uLzOE1fSlEXGtjR2jl2T9meHqQwvFj4/nyDNfo6kJFsvJeU4jr4r2/ZX
OBZeEqxVj+ct0HBa01yTzYJbUuQDzQx7mRcMGy+LGVewYVMtAn9gDYpaik05B9BUk6EW0RdfYsXi
3ageuK3+OGROrN91uWRyxRUHgzPORM3miVT3yoUZkbvb0R+mdfxYG/7c556tVxdfe3yGHUrUqFaZ
/7aXscB7IkaXwgMKF8JsRSEdPhBHa+uWvxzjFj00BjkkRYv3nXDrOd8HeqoiazdZXW2hYmCphPIG
QH/qqmZrp0wH7Ws8YDUu4F6VOZiXzWizyVJ24fxjhV4vsyPqfSTyFZPYAHfIorkI6jKueuj/flwX
1x5WBQOZ6T07U3MYZ0UI3N4KWhvPaFUZk+QdA/tmCg/+KMdx2QYRKcQ+/LvOk8Ohm2VJWsHKWHxx
sMqxazc2igpkpDvZhc2CoyDdOj+egPZ42bt0GEeZHkaB2iV8o9gHXUx05wwp7FWQNjXXgtrP9Jxz
7nf820QaTX2bRCWc0E3okxBh7UpSjSSOz5mk7tvBlsOHiWCOgcpvGztADV86Ufb8cJ8rs4Q7vAdZ
tHmFBW+9x4kI1RGNMF0SMUrexDcWIUbCKG4V+msc5mk0im2TDebvxlaYbxdu7/IlTvHf/eDVdYvj
Oq5gkcP2lCW1jbUk3FkMZgtfoockgochySEl15af6mHD8ntHPFiDL2a2xdXMGZsqn5hP6odNlgRW
7MKEsqZNhMFXR6IACqDJ3AIyV9F8I5nukFzsvCkw/7ZaLYO1nlEc3wEl2q6tS0r1IPiS1BNx0IfY
Veal9ek2NtFc4kdne4o3fXrr0qfAqPfwQqbRwwqPj5yMYD91VL0bMkIVsl0AWdciWWKoKVm2tJA5
UwfG2RWRbTIz3dHf/aePB/L7LOLkaXbUyI65VZIZJn7aWWTeYHy8tn+/2z7jG59v99Qm5nNnizDI
RN7rlQtJJ/zUm12PDR67T98pn38r6Kv4U4PRGIMNoAp+MUxu+jXc/7gdzOvD6o0G8OI3VI7LUdm6
TGhXMq6S0sQZJVA/iAKeu8HcX3x9kulCj2vgMvhxnTLmk4M/wU8/PwNNWTG4OujMLgmKtoI1CiWd
Zy/sxwrDlJQUgyUwzRV5KXKItzCQW6fersS/cb3VaVn1LVUcCrpwxKtuE86VubznT8TCe4U/LUHG
0ii63twC6L4GkK61wFmE/HW6F3fb+hpPf3C7HNMCSD2qR43MTMjyn2Z4OBkgHn54UYyPi5+X9V1+
gjCLsmsT+yoNqUrx7A18yK23jg4Gl1Cx1VvAc+NgaoPPmkQMmwop6FOgAvzeZ95VqZBL2ZjGJ8hL
3hYTh4w+RKrPVHvoUcDHV4Sx1vO9B4ksJY+sIVMq2w34e6Mu9DryXdAVp/QBd/qIPciIR3K+bZVQ
HCbPeEbYlqrZpmPXpg+JzgfBSD8jAw1nIYkMjyMhXixspFI1TM2WYHs1XysoGNj0Y8lidmTVKKUP
TDJn94tw2OmbDYg3nhi4GbhYyo115aGOswvIMfDf29WfPhJdnMorot/pu8kd6umn68wxvbilp6H+
jvyqCm8TFHTKeMbIYUk3i52nfrCzsUGQV0vuGhiiV6PBjKJedrxZ0WILwQB9KAA5gBUUPdYJoqkI
PAU9YPOp+DtuShH4G/xgsJMCPyTH5L5Y2ScUKGPi+Hq3WsES3q9uF01PvdtmARSIvmt6fY+aT8r1
QFiDM7zzChnU6PzHQBHvIWjWJoh9JzRqyhjxO5/GFi3fctmJmR613Chhr5Q0otQp3u9r4RlstV3h
xJHRW6BMvSJ20+BkTRQaCUZ2vFGDR7sYYe1JkGB+oHyssmibDvhk/sAGyLU+yA4TIeORBscj3a/k
R7QjhkRxH0zbxBtmrcjlqdMSj6fRDkizyxm9UZVY1OBPXY57yAg0oX3XOpQelKi34RxTIm0C4QC4
XhEP63SfjZuRfovROfOi7Rp5xmr9+c0yKOgzuVtEharwMGSSidm+Q6Fkz3sURQYosfHFNx/VXIcy
OpDu0fLEzpOvuuwtBg54Mx6SJliWL+0olfhC4+FP8duhhE/6Nu4sA5+mdcu9fd50MvhtPKdj2ZmF
kDGW4LebvZI7OWSTwa9kGzvAi2ltxiHzTMyh2qiArAh3B17S4lAyl3B9gPiEaFN90Y9YvdV7K2dm
fGcX6oi8Na5r0ColDGb4DKrVFpZQ81Yx2bc+hFMeENgC9u3nd2QeqLK4HXhj2PvYheeONDxMSwKx
azM8wFhIR7SPpFQWaYIJOIs+XRrAU1BkUgsxGYrs7mPFPEXRXJcyETO+kaTzIvQ/kgtOCBsjXlbR
HnpZv8rtykmpofRpMQbYnh9xQll21EWbqkpX9y2gtATFS3Q7JTneGWVEXEJV4KGLO4UGE2D3AaUD
OnOoY3ge/UVCwN6vOLcjePazTi723lkcz+C7bOeWRWtl6x4LmHo0Px6OvZkzUe0b+BHSjsFBm0Ca
Fa5PN9P1hm4K70fPmUZSKKRlMMc+7R1+rrBsdqq4wXiMgZSVGbRPtq45eQaMQ/klEnLsOl4U/EAd
7DMNXTfbj2GDHeTeCu1kfWsVQjjXAvlG/SZOfIxSL8piKegJYNFMxC+NIxraL94kneWhRMyG0WCH
mmz9ojroenBodN5n4VUw6xJHmhDiiKAJPqK8aYlFTL5NRq9Myw2e+UFP7Hags7LcMWEwb/b0sPZp
EQLUy6ZXfD9nS6PfPkPzurDN/u4vwDnvJ4x+/UdpAcZ9y05AMM4dBuZNsmzlxtAvRTkVyFDTOW8z
W0WIgPNlrVTwvnGypCtvTqj7IokqXg5YaizJisGOqMwhQjpXh9PeaOdR84noHz8OeZ4JD/sRWuXs
0Rn5iE8o0acy6vv7IK8NxQvaPtw6MNXWfDbuvOQC+ZMOItfaN5OLyxHi3DbxCTP3+7ZH9kPMHXah
iUD8bZxil3Rkk6Tev7ImkNR7iggcFT9MLoQDE8tEhCT2NklssY5cfwxZ/oRNhLymPfUUFe8qPdS6
+0wArjSr47Q2yyMk9YwqN3VoEKcmbAmePJww5mcw+7hdCgxzp6uun3n6Tx9e7o7H+cvxoSPGxtzl
1oHy1TLwIYRRMARKF/PltNOgTnf48AQTt5XvlC5H1cYdSrQ3u/aEqOPpayK8aycP4/v1eXvIazNS
6KZF8yWjJeb6bKifBpHGnHH1DhzHI1ltaMZ4/D1ldzFhKomCIHZLmPY8EHhHmeQ2O1lgGZhco8IJ
ZvLmu7UmJALecjUs5MBoOREYDkGw/oyLAHDtIe07AozuWjeEgPx18npSW/ZUBpikAUR6VGp3NdZL
DXY1cx3k05cRZh9TQnxB/Nnfee5gjl/0aB7GuUqXIZFEckpzIS8JI9P8Ka2gbgIvkPxcY47b92CX
pLm0EoytJeH0LZ2Ob0K1Vu3F7xSqZdI6/ArS8OekZov9NlS9jCTGtQEGfRxtyzp9LF1XhQ8aKvIQ
bKmqzIzhhO63cW8ODHAlRggw0KCgUseanaY7DVxMXCWLiLjfTF6dUG5Lrma7mVO6Lja0EFt2hjWn
oQZIOsXH5ZRF5fwE5O9h0LnUdpN4O7LSl3HYjetoKsCgUIAmYO+pG/5FHZuqdLfSAbnhrsxR3SVY
zNdummzWARkILnu9bwXlG7qqzooOykG1og+2GLNe75k4C+1uGRvhIQ1MjYVEc2Ph9TdSL2SdB3Y5
iLwgjtVje9P7IJETAcMy8ZWFE/qRI2R7FoOL2PIy/os+2yyteSodgnV9C7/JrROwMh912Q75F10P
oMN5OvdEJSFDdXOQEA2kUByIbTVlZYohkEfiR5ZO/ApOilGQZ4n9PZswaApIpG4wvsq3de4fQfW0
kclHbGiddtgWGqSd0vQ05UKhYHo7BRSj33reYB6rarC5Tl0lkB+0s4Td4zwE3rjcpt5QNcOdlotT
vrWQoHPl2Ng3LaMzxxrJgBUpSXhverxIR/tWzpi9on3riSsWF6XFPt0wnqiIQWanEAKoD+gbueW+
5zSTNcuzS5rqEmlROViHYmn62Ng4BfgnbYoOouyKCEkr5wnngULP7+PWG/HbQctSY5UOaTB6B5bC
6AbbtFi30I6XAWxjG7GPQk1bCqgWf5GJxoxjY4XCH8s9Tq+V88nBU5Vf1GCd7ZONtwjza2GCuVON
DwPD6/BiJrCzRv+KSU9H6BcKZgnRiNB3JNLx0Mns8xQxsSx3gllCVl2i/EKxvG2X2dbePjnO9WoM
V7m/NialbFQlyaZAhrxwNCmOv8FpfrQx87Pg0uOoxiZTr02aqWv8lo8belWbo2eYa/OZOkZfxw4q
6HlhF3Q5HxYmbObv6sYfzGexEvGEKZucdfXB72M7XR5Ow6vnxylVeGWxxAZm28RrdUSSFZu2pK+f
rpcJVhOrJLEM2K51k0NASOMKPACzd9cVEyaeyN6jiyhSTa0OYSd5ljdMENI1vHZGMLcFBM3n2imZ
Vb6Gl3CLqfwfx9or8uF9ZWdLpC7XurAnwlOYE5ir1e3sds2emttyx+s513yy2DAoE+WOwiD5FnTY
t2QH3y4cArGsqluSbxpmSffoZKnXPUbU1C2GGJC/eW9lhmSOpjgRDLg78Dtu/2lWqIdKxhboTDr4
46a1W7f2MDU9DnDnbDBDXXjRkpHg8xj9NA4Yh94c7M+3zm9m03I8n/aRWk298FwA8QCase3zGUUq
sNn3UEea6/GLyExsbUbb9Dww/fTbAb0UrwnZIiA1sBu6AE/42UyQQV5O7IXnCbCfwnROb9FJp5Kw
zpmYInGwCmLVg61hE3hXxdSE2OkNmpq+39tERcbjRdzYlvUHZpbxSPhFbBDEvk0lycTRCVHbuL5z
xn0LxxhiMrENO7KQYQZjWsdmX8GViczgSTUePOBpnUrfO4Qtw1l7D2g8wzdWXsgsDmTEcHiBjzFd
3ybsoAh5/+a1MNplOoi8yXw56lX9jFa+4kByzBQsyn0GxFapzQaW+rNiIHqSHZ7GgUttMdSj1UNm
QDT1cXbXKui8SM2ZI3WBK/u9h/DA+5EAkwXX0+JAjoQ0bz7TKVQU9INGUU0oCsFbgjHAAoWdhEQX
0yactpAaECCiCDzNAcEFtmV/INy9pPZxd+FN0u0EAq+lIMSy6SWzMCy9cOqBJPf9qESL52AO2oGw
fh5pvF7n9v13L0WInm20I9D7AkNy/IWqWcPugeUmor1LLgF9V6kxIRZl9fH1l3mpnTu9o19f5uwd
/edlGBylQQhDyTN7GrPNMo7AxLrYtncMaaagvh5wF7Bg7nmJTjc5/vnOzesX47xkFZqr4dbi4Gnb
rtGCniv5HMkohHkFCVo0M+rDUvdmDVH50cYo3ZgBMEb2PXNXJ2GpMVphFHhaK+3cDnzvWgAuDn8P
NJXsDPHg9at8ybpE0AywLIxMM6Y8gVB7Jjf0wmHO3BCFgp/UxtYAR3MENREu/zwKHSbzyw3Kbqwj
Xn/Z46P7Hx2ReV0sS6IQoT2WIe7RtuTXFQFffA0WX3YHAdOWjWyMUWr97MqR4qRSQHeQodKMsfs6
gJ7vOHbNI++xu8KUOQ64X78gszReXA926IK4lMiLfOFACH25Qr3Ol4bdm+w7SPdIzcC0sOiYO78u
v1ag1cvNSnCrcaM4WoGUISPSd69fwm8LJkJRhf0YXi0OnRUhEC+voUdYEMCzMbRez0yw8Wom3Qwd
PCZYu35SzPMjdqi+Ppy2j7BbfYQDp44E1oV6GEdtvEtGWgim9aex+usX+ZJ0zYdmxLXmTvGyLGr/
bEvG/QPKnUU6qe2iQysACo6S+5qV2qJ16wvWzx/2qfMlykt6hO4gvXT4fPifl7cFsdmQ9WMUb61I
AfM84sHQ1JdV74xtd0PWuDK7dV8wbn/9rZ6tUZ5b0Cuis1AU24EHXHX2wnAjllxrnPaHuOW3A39B
3SD6J9cfTl4LpzMg7RppnlJts1xBTgv0OFiNd+IPj+qZEYG5HoojYPEoNI4+3rmsGlymzLDJqnfM
DQ3D/sSVMRgheIokyIVT7kTgicCYsf6wlWFNLKkk9GFHsY6K7cCPWnEOv24sFMmagGjlnUSSwMPn
L4rfUGQYwX16/VYKsyz+83hx6SEM8sDHqQLtrB2cf4ZJN1gTkAG3cvQlRhqLNP2XLRf4UjmzvPpJ
rSsc9C2hD0YP1PlIavDarPWRLFIIeEZh51fo7hpNaB9MWS+DqYSYx7BgwtYz22l+JO84LQw5znuB
JP46XSlh4PIeD+XX39Rvn4fDB+J5ToDdMbu8fy44X5o1HPDTJ1NL2CeCDnSbOzn06ItKNnJYMZkR
UqiNRCKLkm3EVJ3JtFVFhFyFXgE/RTGmKu9OVhkiPbInUbiZEVQkGJkNW88ukdS9fuXnfoc2Qz4e
JRvbBY/9DjTj5SMlVrAfyA96W9ulGXCMpQWrqfdohT5EmnHSNwQvEZYRScx+OwSSd78Z8Avl7YXQ
hH6MBdYD35jb+B504rJf2pu8Vv78xmYMqW8rLIFKFEWLTAEYQVnJXN/0lAAJ2h3mFPbb50+sFgkH
IKEdhjssWuFlJg5ohI4N4aRZnc9lB8f9p285ZB1tyx4D3Wa3NLnZHjOIrOUdeGaUfR8dN3PzvcuY
L/i0hGjCnl6/ZWdieLZl1Nxw34jbjQXDNuOz9euBBa+5RhfWqS3aWhuM5LkkJIoUUcxzwQnHo2h9
SABlVXxjLEs1GLvgXflFOswF31bWw1r8oUo+Oza4Mmo0cAqqQsFZHkRnW7LjNq7HJrhu7aMKMGtp
rugFnBKxbBMhsKOMJHooXzZUE6hFERB6TvHQkw0wfIBhoCUBoWmZNtdOkjq93BJsYSrg12+gKfF+
3QE4U7FOQXuBKYSP1OPs/tFiJcAeZBZEZGSNn4AaptIGHiI9D5VpOzvd15hJcYZmj5jP/k+2Ab9/
fpzpNLdCIPEIoyg6W/IMHwWfQE6KwdpObJ4ixLGf4fjYVFP+fmEHwyjnKDwMDA+LrjRxE/bLQmaG
CzmQDyPua1Gbben1O/PbpbkAibiyc12gAvinnp0zA34xblbm3m5tCk4YsF6ocWjJKjaQ2G7ZL11Y
GVzLQv6K/WnxoTXVh0wRCYhyNiWaFwJ5UhV//eG6zjdtnEvwWGCLc6nXHMrZl0teTG2LvErqa/Ql
K1NoO7DQtEJjMYSZYVt62BGsN36L5+IbkBVyiHAUT8yELTqNtx0wRyYFr1+WedVfFhIioNgLyJJC
FoVih/97eVU87aQX473DVBbuxecq9vDW2TyTOXOc6dloA+Tgf6qUxdkKFsb3lh3ADwOXUuS3ElFF
sIArpp6gUTak8tXRZmyF0KCC3tIDmIyMDCc1OQXK2TohK4KpDSX7BivzsbjHLooB7AY6pYNXgUtv
jtt77Y5mJoK2B0C6kqOWPxo1w2VcG1byRVljNQAxamAX5k2P7SeBgtH/3rSGtTlBg55vybiYF3fj
DRgiMEeImb7vQV7YGv/ZfSfjm/GgsfZHhMazdLZKjV0wrzr/ddLKT/PCIn2uvp6fERjk7L6vv+r5
7iYAeQQ7b4j1Eqqw3+46I2u1tqBLGCrlml2/J7BMfxhZBeaMTHuzU3E6mQpsZDIF/Tp3THFkpczi
1vuhRNTrbKKhsfnGjNRO/QFBewZW8PqFnjkj0D6wAfsmwJWOmnoxPNuGy2DSDmnaJmLnOGosuqId
P6Nbw4oWns1i+ERCjHG8bIqkQka/kIPa/PSQvo9GIR2ypqI80kkN3h8ww9nmfR/k3zsnMfz21R46
flHAGRC5zGRoQ6Iba0HXYZg0vigAq6vQ79edrWEV3INVG049TgSm0mpbx2gHmOmK+gYdJwJGDAKs
MNySorTIHx1GE1G58zl/CeN+/c6cPzcOLEIQBl+EtA2/6zT7ZU0zYHsopHCWvKdMYXC+m3vUS3j4
MjngQ5XIxuT3cSH9xv/DufOyYeFj8fG657yO+Ug4KM/PHfQsE2MClZK6hUgvQv91bFhkPk6mkTri
N6+/3/MNCv0g24MHgcF0DpSHLzcoQBz8C4yZdEbaF4u09UpTnLZ5bxbpicMshKbRff11XXOE/roz
Ckx6qOVw6PAI6vWOK/QXlAXPFplw/DL/SF2nvsFv1oWedxp/4YIPJgjxk/3EWld2G+nYirVjVe7I
F0oWRg4XAyNrtiDYM4ZcSCZW5e+yznF1CfiVtdBChkZnYbNt6wny0l4rivL9qR3FT2JNHkJY7gQa
pEsNCyhadGq/g7zdZGqn4OUAkMLlnfr3bWnjMLaROZ+8/YaYSIIjkXxYkTM+KHtmKzm001KI6vr1
m2R2qZf36OiVZdPqh2ZHOftwer8i+a6Ipk28FDGGWRbVyqcTCeb1Fzpf9Wxc9I4xU1MfPpBrn9U7
SU+iKlGLcnNS2q8CStE7qPd87Cd0MrNcs3fRy7C5v/7a5xUFfumse/ZMh8F46IXnJ7dU7tKHONMx
Ry3NA+/OZiTAEIhP/3Sy0IsgwXeIU5E/kuN6OA3VEt/me9xmMFOk16/qt1sP3oglWEABZgTb5xBL
LZsJTwJIpRixpAnMDJExaNoHCKzgM77+Wue9O264hExi2ITdN7UxLNKXD+E0dUVH1PG0jY4bK16j
fXvfjSN8omamBL0Ljsoj4Y5QOdIwMJt0E6+cuRN4S/0nLPB8T2A3EADYEQoEypffdqE2SqGlOS6u
PCFTizcRT7F67Ekg4WXLyDYMcRfJMHlTjNkru7t1Ic5wYGB4w4JZbBfp7jbESQUZANvsbO26jsFc
cQF7z1AflEh9OIbl8a3901sJOByB1VEIhr6Lz+/LW9nlQz45amkQUbDeLphFq1xjbWfISHEW9+Xe
XkvzDpKUZvlitKLe/8n4qavdHUkejCb/8QVRl3LIGixBiN8wS0iq6LA01hCDFbPP1Q7846t+0IZi
sQbBygmKv1xvAaaXFNykbUBe5fpoL1Y2xBorE2776xdlqs5f9xUOfoTOVH6ui3cbk4uXN6nMbYX3
YIKVPkArjw4BNYg5pEcfzMwGhxWzEy+a9ZVmNU8eOlPDgX39In5bZQbEpBPkoTcHz3kJgmwjanB9
rLcn+lwYDLwSRv4hLf4zc1MaSej711/2uJ28ePM0VIAzCAR4fRbBWUlOZIoOleNh0qOxBhoQDaQa
3ZoNOTh9cjOs4K5hdDOld4/EC5kxq2uwGi9YLk3uw3/JcJCGfYQbJm9xHwWWjejbU0bv1M32Kn/E
aQYfAiWx4YNIvBXb+2epXB6wDk+rURYQeyriR7TDl6FAqhci80I3r+9OT/rrb/zlvCEUOJ/ypLLN
k/3KzT2fT+Gj5OdF7HTbKjNmK/T65rx/ZqFZFdrSH7FiQySQvK2mET18CsiHTPMogTxey/+Mc7r5
Ld/bDnugNJvI4Xj+rbuv09cXf2AUkU/LW/ljWN79GGU1/R3hYb7z//Ufn9NG/hBc4rzuiH4LA1ae
h5ccf+Y5viT4V+SCgdIRBPQldNB/W6IL+18xrAKEdg6OEYHt8y9NO0zZ//5ffkCsGuAG4Be+Rxii
cyiPrTz+k/svmhsIh6Dv5h/+UXqJeDm4BJIB4qBrFmxTfKA4dL7cDaAmQqrrCNAOw6SLd12DUQFq
K098taJ0KndtPS9PFYKfx0HrLxwCzJ/hCpQHivXK2S9OFo47qN+Ylo2MXvfrWGPG4LZWhG3AnBLd
JHN4oA9NWizjjdaOtYCsBvoPOy0ToJfbGl7uvAUGNYEbBsJnnPXyjURjxJ5pDeQgQdfBqS2FxXkR
rZm3XveK8KlNCPX/rxyo8ibEqfpH3tF/m9Ahk0nc5SlPYUhdCJ67AulgrwXRqx7yB3RjtQsrSFY3
ms6q2JEfNL2z0ylHvYBrbH6l/SUqD71bk0ptRVGVXlphQKzsKHDewE/GttJNwaAo2yBdqz6h+bCv
yUNhZhqN+DdznBZKPMSpqj8ilNMhPC67whFn7Qf46+1Ufe+ijGx5PEN1tcsMcLFF3Aiyx3FH0Eah
BX3WmhIGvG9UxH6SL3hnbWuY6D2MTeQqW69EQ7XNCYp8yNxJVdu4K1GgjSEyt8OYJgrGAh/yrQ6n
6C2epDnao9BV8x47pliBelGPbCbUZ+MlyY6WOshIDbeN7JfoGr5N0l04aDHEJgDQ/CvKw/66X2P/
phgiNGBF0QwEd8/DZ5x7BsR0Repykyz8yDYYljfhNnbj9bIfZPrZX9X0MGeTKw+Vphzf1VE0v4lW
SBaA8KQ+EbcBpXnvVCGddlcnmhhQ5gbpJkjQWdVowCOkmM36VzINA7PbTLk/+3IguW5uK/XoVHK2
tpWbiR8plDtan3LI99NikVKZ4R503+pG3PYqUN4GkSdPgOKK4UgN9hbHNZtcY1utj6WbuupdGECX
AcuvF/ege3+8tzH7m5B/rCGMJ3cWCDjpeG+j0Yf/kyVt1O6iWtbpwRk8/2OD7uM70hLoHmiVMyPs
bEqHFDXW55ZpwszVpTQhm6B0NLoJ+t90HzcD1G26FDwwG7voYV5TSt1aOFrGF5wg83DT48TzU3Wa
1Uwms0O3UgKIHFiJdmVygtZo480q+6qg+4d7F/jqMwhVwL95GP1tmrlsk33qdJDFFMj/e4YxF4K+
GZelchFiF2oFtuQmVbBuVtgrTOSXpLdQGCyI++pqAUUYSv+CMCIbs63cagtkuYl6om4b1B71m3yI
zVAMAcU0PSWFE72jcVvVoyvG4lOBVBoL10irLzg8VBosxOqwK20GKRBQQ/u7IqiLuiimcvtp9dL5
Li1YrNsVC43LGtlmdJGuUfUT7td0RxRv+xhAcS6xoph5HFB1YHip0xs7GdS3OkuDax8mznqRYsSJ
nCL6PFFEjJdrtiSPy9TzYWcWq0/Bsv5eddAcr2JSpFeeb0i/16LDA3Q32iQA7MOwcb4tnPkOEeF9
9AmEa54u4fAiH4upMo0B1Ozm2zHVIVT7ckYxRNAN3ng+pM0t3kmoasrZcZerhTwBZ9OPPeTd1LHC
n5yBTnE1c793YEJtfsCrc3L2DKmiaGcPpFdsLPbuBnatSDrkRv2IaUycjgmOBNX4jWN/fPIbRBQb
t7KTa0j72IzVNuZeG+l6U7ubK4CoLSeSeJyskod5QRkod82KxH8Lo5twNEJ3lm+EMZHCk+hqXzC1
Sd+2WA0i9ub1yi0OLphx5VoV7X72Bg8EyWLR7NZomJ5KttYYHXjuTZuMoORma/lZSMJSPiv3hu6H
5M5cx9eYCKpkkyG1ecoXZS2HQFczPp4wtKHMyyp9lyF5nbcoNDSUwTFqmpsYJ1k4Af6UFBuvjyGG
6xwD9m3rulKgV9EjbEgcPp0HYqq89JDVBCBtmOPW7SEoOxLjGjl74QEyYp0fYn9K3+QDSpBLa/Dw
aEUSG0a3dVySDhcPlfoqxJA9Yh9GVm9TlcFfQsae3hMyP8+3RFur+i9SeFZEBa0gOgcUg/QerOnJ
4hpEvF5bVo4RDP7qNZRNnOJuUiUi2ECRrb+WUenc5XrqcLJNlPcd7EbkG1a10R3FbFltHozgINgm
vo/zYEJkWC0fMhQ0FYt8bN62Yxvdh1kpMIvTJLTTmX1TMzDcoSxhoW94ekvEFCMJipsxLkXME+by
+KNzDYZ9xcYtObCy9L6oQ46KVpHRtAlYXZuyZ+5yG3XTSFjHWoZ7TBrGFhAdEQvcO9jC23wKpw/Y
SxTxBkEUHk7jjEHhZWJZq8l9ymV/iJZ5IgXRLpBADQWZYYKZgt4nJDN9z3wf0QqNLwZvuMomxS4i
eeExTxa+u6qRZV9PKN/Trcfz8RC4tbY3ZIsHJQIavDG2TI6l0T/6M4MvltguVGqcjA/AuCKS8/zy
Vgxt/IAGaHpkVpGhQZ9U8rAMPZq00s0qsXX6ZohOoOv/TNH7a837f/6/jQsC9TDFdpq3zcv8H0qt
/3tgEOrFr9PLZD+A8r+z/Ujwo1cH8/TAPmP+h0bxOdvP/ZdH7E/M3IRZvKmF/10ce4QYg5gEIRwU
qmYa2n8Xx8T+MbgDuXBgIPD0hv8oLui8psQ22AxSGKPQyxkS0Mua0q76WFtNzu7HcGTLrLHYpWKc
d7/cj4dT9/lrqJ971gzDpTEhgjRmMRw3PG0MMPwLGlop4c5tQlMa5o58F4jR/tgHtmVjY94P79C5
yA+imNWNJKPL3jRTM+vNbMeWySvTC+fuGtpPGYa8OBPz5KCzwCUeKrJJIYYLXT8y8q/qGwStmkMT
3PVNrPBsJXoNCxkkAZrN2hUmasvD4OVznTjOe6yyio+Y62iEAWTdFTuwgPh93tLKY3rr27ukaoqb
HqwW5y4kOPeRdPGnfv3O/Dc3hiKcVGmmWNT352GHS1I2foV8fouF6hYq75twjd57zYfU//r6C521
x+YTePFCZ5/AivLFUTBLUPDIp6Vr3/RVtGFzMabgezhGm0jr62mo/vD+zpFXljUcd+PmZ/q433h3
aY4g3G1sVClLjSKxjdU+pfrZSwDRgzcToSj8KfwD9PIb5GpeVcDKAUxxQV49czN+WW49I6EkVhrS
vyvjbYsifV9WAOVqqcUDdgJjQ18QlAfFRGaX9VN7oRdY9hWr+A9go3c2tzUjDyhTTFpIhmBWF51d
yghDW6U12tEpaOlBZ/lf7J3HkuNYtmX/5Y0badBi0IMGQOlae/gEFh4CWsuLr+8Fz3r1gnSW03LW
g7bKSWWGBUjwynP2XjsyrijdEP0ba6ipXJKeBqLlW925tsNwnHydvKirOk6MeBsOWP3XctfLl5Tf
iAeCoC5eYojE94BP+zsJz5zYVw0GeoDSH2GV0kJYw+koqnXdmF3tJbPQrmCYiStDreILKwrMW1pi
A9px4NOc5GvLeF9WG3mNtJ58XK3RTULwykTcV+GgkC6kGDmHJkNM67I0WrqmQyZPKwfR0lstUrk+
s1gsI/HPAtbyxkzDRGpoGTAul6S0P388SukwmUUvuXll9zg7zPpZkFn0Xk2I7L+eFEuu6qdn0Roi
QplM+KXdf/isvKtaM8Sa5vamgsTS6bgw25jPL+HqxrdJh+J/skzJa6nxXUv4GlY5Mdx3RoI3pRnK
IuM4CFQC31u5hyeYrEoKaTju9O5cvtDRQvExjhCwLjRO6imqtfz3P4a0baUTmjJu8gJt4SZPnHTw
2pnmHQtmdZ8hhin/3s/ZicNfQGgyEZbFn4v2qZdDZQaKrE3phkKidvjIPmqquhMDHHPm2L2RWfav
AODN8AaWkLz6PJEmMtFlHBDcDmEERzrtdICWrfLaZZoReoMUiB14iJQAxyJNqYwb+fAUI1jnDI/M
95wo72gzW94RDVeEf7K5KNTNo7rvzKErCXR+TSbHfa21HJk0o2Cyfz1qTgyapbVHycsg0ox77eF7
EUOZmtlss7rourjp+qmDNqQ+1HBIbzO15c5eTd2Z5ftTD4XvxpxAEQvxhc6pcfT7G9QqyKMgPEyW
Bcj4OYCrtMEzbJREkffVN7IH8NqMrRUCf9C5TWxaAa/Ma0wtefz6+594zUQ+6Wg/qKmijj36KLoY
Zg4VJXjTsISd2OfVOorneP31Uz5aGUfrAKVzjj7knSBKto5WztzIyJ8yKslN50HeZeR6rFIUMBxV
oKakbhzq+tswTmRyq5XOwdaeclbBPPpRwe28LvHk0ssGK0WZJ1LPSKZPvgJObhaCPUUmoOxoCJQ9
52itY6RlHK+Nnix4jjjhP38KTQxEUlTdlGUzO3xKFTZSWTuN5IaJ0t1a5Zi7aqWeU9MtZcOj97xU
Z5k1MnNGP57mFg4/ZZ54z8j28rVktumm7pR8G9TafD2ZabjVdMoSc24Fu69/4uUXPH7ycsClR4+K
5RPPWI2nwQDhjjc5aW08Fzh8Y4pPpnSX6MLxiTcor2TTlF4tMY4x+rQwufv6EygnNhvCOZB8GeYi
N5ePBlkb1pB38TZj7uB+F0tF5oP2xUaUmsm91I8EHzRduGl7bdjpVtVcgBPvt6ligh3IrG6vZCM7
aygCyGotOTBff7xlJh2/IAYYG+LSQUJnfDgAeoWgiiK2Q2+xjN1gXOnvQvxS9Dicebi0UV6dCxU5
NRjYB5eFjUPUp22GOE0CBTUF7bJt5G6dt/OFPkrle4EhzFMUyAOxZmlXorXF69ff9cSquugm2dwU
mV7Bx0Hqjw0Oh5OM5ZNrL14djmKNxoCsxgHQqU4dOW1N7ABtHZxZy048lQFos1csfVV414dveMLF
SP0NIkBNYdOVAb9/G4e8VlaNNvaTS9ca7980zPnm62+rL3/x0U9r67Romd1cArkBHj64wTeNJ6+m
Mi/gk2KoZyZsTRjG+7DAsb0KTbmSVh0nsD1QHvisGhqO34IyLnS1nOzhbT3I8m8M30m4Ja/NVggF
QhLpQehPwNY7Yn6Pc20GkNqDSqCCQFIOXWu9zlZcxeZxrWS2/WiHej5gGefQs1UwvIpdq6JkdKcc
MabXakSb42AQrbGGUZVvWfEd4deGbT6paJN7T5VU69qOMNhtFHJnWXGhdRA6bsHqdycEy5VrTamz
WG16Y1r1+diekcIdK7+XXZ+LMJ1e5jHgKOdoO9Ig8iJinpnCsKOIyRxHSvpLNU1rymjTY4j1QGKg
uR+y8VIyoFQ7YpKvHSch7iGty50t+mqXRJpzXXeyejPABz/XDD6xX7B8W/THaJshuDhayQUuvpZi
d4iVvDB/AoAcwXnUw5motxPrqW3x92Pu4trDqD4cUxA2JsGvz8Erqrhq5PRUfHU0QwKYiJ3xbdq6
l0t2nenbHZCCGOPMmQP1ye+5SEH/Vmbby3//YxJ3I9Z/CD4StmwJr60qWo8Kanj59eQ5dTLlKkVz
0ELUZXAIOXwMFzis4AYgRKsyzLWOzcZV5B4eNJ0shLk9lTGRU8UudVndGGoTr+16im/x+oICjEFD
uDlyn+cIhJqbwHiBhRVRuBRJppx5IZ/XUya5TtGDOg3Li3z0QgSEVZKP2VzzwmKPKLRoRSh98lKV
I3hD4Sg7ESYv+FrMM3vr0j49WmAII8UVsVSIVJqyRysbEkvHKaNWwkRYG9sMTcpNQTTPThahsXVm
OnZWPJi/TYlyeU5ZfJ8AUbluyh7sTxHV+Zmt7PPI4OPQ8GUXW47nHx/3j5EhFBGokA84NEpG4wMF
a71cILE5MzJOvG+GPt4W1GSI746dAVGrViP1UGheEb5lDfe1TwzdRMBIPagb+Gzz7ciF/9usyEHl
UcUmG6QC2tvGcqmvM1gOK52E79xrEyMfPVTF76o1W5uijnU8YLp9Zsp+Pn8sgu7l6kkHE0XW0ZUF
E3Fedh3lgXEs38measH8y4TrxsaUdmdezue9TqfKJy+XOYQSZOcdzpow1wGG0m3g8pDYsA6bBbSa
aU+1kM2nuMw5VgDqfj/ziyx/6+FGh/xrsWl8CDTwEB8+tSUrwsZ0zjh0oieLTsOaZGZWZzWVCy8T
6RytEAIrHtgEO/XSGQ+L1to0BtMJY04MDf+M6vDUK+cGTbGT8gKz42jnLUjK6kduUy7YABkSx0QR
CmBBU7pIqc761k4MSHRmaM1U6kAsykfTkBRG6gIOL13FMH3fjxPsKS2hz0O/TI4cEgtVSUt9h2v4
uA3jwCi8HMoRZKrM7hqc8AYdcVvVIdCbhKS+wrCFpwpWtUtunLpw4nU3L0xO4mQiZfv1b3fyszNS
uOgg4eBrHP50uRQqVorXn4qPMt6hm022pS0cSM9DsynpuV2pQZ9gyFb1cxKuz1sZawVljo+SOS/u
6NGJMoNHpQDMDU5ryeTlCPbcJYAdMdYMsXQHy7e9bJLQMH7J+Bse0Toljf/11z9xA10UKqjsFk0L
AbJHE0YYaTBVg8KH0Iv4ETC/QbUlxFk5GU9227TbYSYoOJa1bgVdbnitCG7/cBgkT4guJi8xHA5n
QRXJZ848J96OgViaEhnrhsYB6PCHiWFcED8UhrRZlflbP3aJuYYpRU9tkNp5M1ZOE66gIw27wBFa
vKu4XFRPX7+dEws6v+tSuV5yA7kyHH4Gch1bjI+k3M2BjgZDGQsfDPS5+8iJyYpyhx8Az4u1DMPD
pxS2EJ0NI9MdLQcQLrEVNAfVxMpJpjGnM5v1yYdxnqTigH7OPNYjFznqNSx6EjfRAcJbk9jfuyJ/
HdVJef7HL48CJ28N6QF7tHP0A6ZWGhsKRBzXKoJ6B3x+WKVyFp8pPisnxsmiFELriu4A+M3RY6wM
UrfeL0sdKh63qebxOeqHVtstyTVvJnIedWfRHfVFpmQ+oSwJ5A8p/KnSFW/cocu+271CPc02rN94
bWvkfCYWS/4y1EYD7DCgJ5acPfzzl0O9A6MCn5jU26Mdg6qiYQttkNxsspUV2G7hCrnSzyxun+/W
OJeWeiEiSVRrx6LkLIcuDI1ccsHwm17LirqJ1VZ5AiBoXXKObddffyv1cydAJzUDdSIaaNyGxxfc
OkpB2Tiq5HIPKFz4T9KLSoaZr81tjydxIR+g9bmkH5h6YZYOfkeCAD7aUVP9Ko3nXU+XGna1nW8x
zYTr2m5U1Bahvisl7VJ3uqK9TLq2OXPYPjHPTd1gqkMGAAAiH40hdYbTDr1GcksuS1xLm3grCVms
vn47J59CtY+5TpMUd+LhPI+6Ruph3POUuTXgQRgEnShNd+YppyY4gWEU1ADXLgT6w6fMIca+kdxM
tCOB4zeTCUOgclC8ZQpoMO/rr3TqYTZnUMYXHT68QIcPm2ZDJv1ESG4V5dFlPMbNrmypJell6Oy+
ftSpt8cUtzQSpNA7fhQb/jhct1paj0XN0JoNJBSFApI+63L97uunnDg/mpg1sdNwv1yaM4dfKCXv
FDglqwk0+s7jqN+sy7mLIK3fT23hw8yuz/xen78XvZnFMoCBggxu42hUGG2MRgg1jEeKZ+Wm+lTd
GJ00nRnhn38ogyQfUBNYRDinHrfoFDJTqHCwkw3kY65lyQoil5wMa6VYUbj5+h2e+kYOnUlWfdYB
rkKH77BPlIaADZ4Falv2axtpUlijtPr6KR+a1sNDNxU8jQGx6M+5eC5f+Y8BkYpIxGVQYLwfWulH
k5mTiww73M9mPW57IAUIc7LmXibY6hrufn1hJAJ0nFTqtL7r0E2B2/pK0/+AN+s8TOglrnR1Tp5b
CGyO+/WHPfH6CWagKY8PcmlwHE3KbCg1kr4YVm0XUVCXSjorVjc6tGMD9dvXz/o8hKkWYNYEvceJ
HAf04XuBe0dNRKFC0sqLhreg0yckNPqF1kzL1teED2TJd+d8bydOkofPPfqODlTgqSwZyFJIHdNo
tO9JVWVrPsrsW3ZuPGb0RDeJPks7S3TmjTOk36GPI1UUUlquhy5H+JCO5fevXwf7HF/4eKBwWzao
ntGlpm1z+EJyE86zcObYM+Woru5aMUvSE/zCLNs3YW4kDzPk0sxTw1D5bZPzC380DszEt5ouqe6M
aigcXIuSfE2Eb2askwgsP7rQ0H6gzbckv4DAtjZxGKrPidGQ6NpZU0O3eghNiZOxY6wcrJnA0+RZ
UV2OJRF+yioggcG204gjdOs06X5w5tnwaWfhnbBsIohdY56x9nYkf3E5ADb1qzVK4753uFd5M+qv
O4pUCQClsCl+EE8QtxeQDqoFcV/pKbFV2gTUOrSF4dXgHMvLzKLiyV67NG5xpxcQUutEvBB7m0Ur
p1GsGKXaDFMPe2N1Qe2wJuDDsQEgpHM6/sBAyEy2EZrAc60d4xJxS2f6WtYRCydLY3aHSmX81cgE
3Pjt1NXi0ojlvl2FTRpYrhiCpF/Jfc+xSi5b8WJwWLgHhgZYCydNvdEinTSKHHIjCdKtpgp/lAfn
jgiZOFtFdVkC1x848yv2aOHqJwt74e4NM+zcQtW+ESOr/2zbKlP9yRj0PWj2Ep2eMQyboiokf1Lk
ynKpETYcPRA5ksXddvOPWuurF2SzyJkbjSD0ChgotmiugionVrcZtdbxlFyz8rVRJBHdqaTpFilx
g7daUQL7HqY/tVTAltW4ie1IHzyJ9AttEzVxdp+PyfTaItQgPya/0+o+2TWx2WA5gXL+q25V5Uc6
1OUL+NH5ds6SMvVE0hk/7XGC0gjfPKmvkchZOFdVeYC3CWqk3QcaV0cvV82cBnkYdo/K0FsdgPFW
eS4ygDl+U1iMHSupnMkrg7RSrrp4TC/g/RgofURjI5RX4nDcpuQm35lKIH2X8cWh1VBs6YXsHftH
UjX6jJI2jB60Yul6i4lALU9GzGiiRB+tNwETuvElkGm3GNo2ASS/1Bs7cy6gtMX5a10DqSReKykG
z8KHoKBTxOKJgI/8ITFmqupmA0rEEShmhgBe7q7Bu2bvaZKP15lude9pQ6zTDq9PsquRXAKHnEzG
p6K0D2WSREhrmxgFP/VYeNypNikXooRktcKfrWZupZVVtDaVSYbO64B5WREzRTO5CAJUsMLpCUfQ
O4DqWEWr4Ls+zSAuSQTvhQfGhTYN4y93o7yKNpM0pabrWLPxYAxS2MF0t6D4CpSVoa9PdpNtEhTD
PwsC/97quoWcOFdyv4TvFJRBKHRBUM6TovSzukXtL9GofO8tEqQ84muaHqwCCW5em2My3BChYuZw
gBGJryYzFvlFLNcV2V+OMudbCWz+Mg+F9pI2LRiTXBHahcDMh9hJzYbfqWIVj0rPfdPtVWPsPatr
x71Gp9fyZxUJMLLQPAbOqIx4xIB4vJpFWF4Wwk6QNo+B8yaXxfCql3bGEjFT8MbOPhFeSW2tTr14
wa55ZJLkN1KWl7onUYZ8xKc2v/ZLmaJv8BcglChKxxOditk06ubuWa5HQjqGCH39rBhiIJHOUL9Z
QxTcxqzaUEDauL+nIDDfOSLMgO8hExFLAowmNkgU2LGBiujDvrb1uOInb7BFYDtwboq2zH50rRIN
CN3ncWVUiW76YSyNdzMxaO+oz9H0jyX80Uof5PeRnFOLYTvCA0nkWk4ohFaVZzdx+rtvDPkFsqYK
bFFvwzvUXAShS7HRmh6z2OAVVzZBSWUJmcInvi+7B6VPWVGZhgnacNxa+6mau8bXa72/ynqs9b6h
D/V4EUg9hGs5ibNHXAe1vaHKpT8qaseqZ9Zpci/bdfTOlY0iehDo9ne0TIt0uu8edHWY5i3MI7Wi
SEBpE8Lj0L3IpCZ+LD85qzoLRWMBt3ZDYswYH5oU/C4xtbx0yCXSB8j32SuLt2NfyjpXZTerqvJH
hzo72lq9VKNFHEUmkHBlT3ZWzzlhoCgNb80wNjpPoHAjPWsoCkL91FFG1StrOYYYLYwEDFa6IC5q
kvxS64Lmkpwe+3IMJ6nhLFDjU2ggUGDnJCJH3kl5AjcViZbFjwtr5Dv14KJGaTOGFwH0hHzfJyqm
NlCdpp84sXLdEf0AwdDQWmWrCjNgqdCC9IZ+ddD4KInQ+zs1gTxozS0zQTzE0umTM2VdwaiKTber
ZSKUsM6omMFzMLjuRAfpIa/r4J4+aKDxpQGYrSMbAPfKarToaQT4qG4I/9wAymjdjK+5D0fmmiC8
kxC0AHgqZbsY5lbbS5ICFzMaxJYcMum6JZ0u8kLAxu+gu/MPZmZ9o1R8/JXSR9HWgPgLsoQRA+x1
UurOnaNmHjdyEtX3aaHYEPU1PeYEAUodDVKtDZkLtDX4EbLAPkPl7H9iNEzlLZwKk7ajifGoI1so
Acfcl+qKbak2icmx0W0XToaoru0MCRnLbMz2Jh91+1W1lm8jmWwcLn0L63ZSgAWvJjnI+NdFHakE
+VnyZVNNJd5fWSpvQqHD8Yono5M3qmjGcNsrg/M6qHYf7xLssFd4F20gTFFWOtdZoeR+rna54+cf
gqEW+fnNNOK6pIlZoc0L0b/Bna7k2XSJf+xtn6QDOwfLSqzcutYl8K1WRNFzFbZ21l8GseX8NBpr
/EYVU4c+kQTWA97pZECNv8Soa3Wdf+ccmKkoHZyWET3ocHIVY9S+i4lgCg/OTSbhl5xkHJKw7hR8
DTZLbUAkT+WbTqJemy0ZSVLSdfcQeqNrc67DG2gSltgXLdNVFVqBo1dTpvumaJzQneAspZ49oGP0
8MaJNw58doX/LFVhkMsjm4SsxOngVvUELZ2jSXsXikz9ltZyyio1i1T30960rrM2KjxH70e62ZHs
96R//E5aU/req/Q05Vlgu9alGuOJwqYZYO8LizW5w/Kw1mCZbwn6GrtVpEqIW0A4q2uL3nR9j8lg
Snyjw8Z3z/yIKm/qML96pcFKRDarZH8juTbK9hUGr+wiI+FrAEbaiwSHXdSgU8nwsfltlCXpLoUj
eNUXealgo6p7slM4RNSuirqguTKANdfsb3mar+AeOJpf93XRbQg46u2NpRZxtZ9sIpaoAyZNuJYC
2Ug2ztDoiJ56ASJB6qenjNDkB/ikzrRq6CcsVidJN1wrLBoCVwFEekRLDcrCm8pZhjonTFeTkeBO
IZYpfUERpatu4JTys5Fb4SO0oFzdq9YU7UtSV2ffSCswHCk4Br9jqNw2Vho1qE7tZAtNZEz29tCP
pFK3Cm2qCSmBi2KjL/xxHmLyGSYr61et2VqLBI1cpZ0ez9O2ADOc+5oDnMcVhmRdwm1W8pWV4aO8
zErNYQ3UZ+xHdSQ5oYeZwblXsGXYa4jKwc9h6EJrTfIoCXdNZqjFVu0NdMxFaUe/BysJ+GycTq6y
QsjXRqASHWstQgY/Gm31B9vl9MxkMiZPQyKOk2c0qI1U+W0FhCXYVWrQfMPwVNygzU6DVS6P9YYM
8hTdgprTnyRXa5i8kNP8CvMeXXT6Ae0la0k3eEYli/yymXuJGA85UJpV1U3V1jLh5vs6ZMzclYWh
zuusFRY52wRKESyBJo20FasnEZl0AqX3E8i4/Qoe9uQ1VOEIO0n7jGVfJ2b5Ga18fW2gXNe20Syk
yu2cNs3v0jFKq5UtZ8Hgh8pQ126g1HnuImPQxdbQAGq7/4uIQ1x8PWoeMjIWiyaLqBd2g1R7dFxa
9UyF80TLmZKGBZwARQ2yFuuoXAO1xAFEhM0rFUaFCrn72Uf6AsaOEErZSsB7sA0KzqP83pIBtI9k
3GVZNQW/TKIZ/nlVB+u9bAF4sBZJ6FG1SqDsKhqoKTQ11WhTSWn7y0rh6cSFjk/1zD361C3aBjlE
IwS8xbG8w9ACjtNaxxfnKgbv3Wn9sU3a34WkGi5tb/XMvf2EbA2n+qIJQyi1SHSP3rRWo2GodMpI
ukmbmJtewUZJgHvnElb/M4jy8dHER7hWlbx+gv9e3dTC0Ve9oQ7QseaEHJDAwU2WSdO0SWeL5vbX
b+RUoQVO9FLORY6iHItykGhi320r5Mohn3IaIE9A20lwMA62dNtVaC56GOxnRuDymx5VM6gqoOOS
IQxRdD3qHFghuyMziqcS93AhLQGjbtoljp+UzrxuMbNiutT62avLKT1Tc/v8bAb/olOFPqnBBD2u
k4dOkNoFz4YqKPYENdlEiYJvadXiO8fg4HbKKQ60Eijff/qqrUXrA4uUCia9nqMvTdaVo2Fg4yAj
jf2e+06+14BfrIgfhMFRiOyVZnhy5k2bn9400lcUOLRmEaYqzlFBS2oUB7b/hwY40faYWLgZzBx+
SsJTLvkP2ebrL3lixLOwLNA36D22RpXlsFAlyXE/1RVSyFYqS3BESbaCEJx588QZkz0NbzSuXZ2d
EqAM0ZuBU3OnQcoZ3TtyXaxnRLp7ZerRJumxE3kjNM5zAosTL4VtkBUQ8QlV/2NN34hNuYpI4+YQ
UpG2kVIgl8vLKNHWcq38/PqFLL/q4VBHfq0vAx2py0KbPHwfoyRn+VRYSKCGsrx0SquRtokuOeZK
iyxD9TpHD1/6eZJCikeyk7qybRf/svz9Z4vA8jMffgp+EYrzDqVDkInHHDq0dcSOL5ISNRBdvi/V
2bS9Jor1h1xpxnv878obuNc5w4I4SLovNJWDFd4K+6ckyc45qtGJOisIIeROpFNZiJmPWUsxqbQ4
NLEsDEmjrups1rEAccCo5tS+y6OSojaBXJuwrG03qWfhZ71GZh626W2TJMO3gfrfqq/awP/61/o8
MpbPRcsJERSOlmONdaNO8EhwZKO3yTN/mpE0WBh/V2FoS9tsrs/pDT8vRkha6TN8IM9RWx2Njo6A
lZqBSK8cXMKLoD3lxh12bE4Py5UgFJyuk5TyombYZGh8/WWXv/xoUKAixBnAiFhah8vL+KP5YILf
15boBi8eRbNpajitHVe0M72hE6+UkcckwBSDVfKTss4krF5ZpIbwL3RoBZp825DqQjb63O7szBTn
HDif+xTsKDTAmCgolNl0D79WSl1Ckgy2tL5uwhuDhDS/SCA76B0is6/f4IlHWfTYcHguHjbYZYeP
GnK1UTqdYYywdvbnrk1WRDVS4quD6dzC+nkh4QkMFs639KT5YofPIrE2TgYSa71piojt7ovqBSNP
VtFLLOyraAgnUi+kscUaLsnbcVZ/qwSx+4gqwUV0FIx7Mon3Olh/t+6leUWJJlibvQ4UlBLtuM/Q
vZ75zCdfD3h2FL8ITWmvHn7kAWwfRn5mE8Wq5Bcdo+GCMHRlHcvzvPv6l/i8otCM5reGrk6l2uIk
efQs/HFpZhckNrJg5TdNn7a235X19JPYXXiiNpT4bwVBo80+mUg4wNAYR8P3GsN3R2Z9Q+SanaMC
8zVaFupdFTmhc+bk8SGIOJhwyCRsFmHu7/hFUN8efkatk9sgk0EYkM5piheY6KHijdg3HA+erpj8
UBpEtjEVmBqbblId8YSAqEUinFqBPwGWnzxEEA2tCpb4NTz1EpdfVfdELGY41KG4kAAXZiR3rgdC
aoly1INYdVUMSZU79UEx7nNDa676PIaT0GXhtGpDOZp2JI6Ck5tI7hDX7aT26pmJ8rHNHX11zEFL
z5s3ABLtaK0JiHCF/BFw6uJYtyGWRiIoT7bTN2oPWgmUoc+TFQVDK/VToWfVmj11LH1UgeIKY88k
LusYRLlLTLP10IKM1t4y+gsPWpyIHxbJZcBnHH0uPbPjp3c5ffVvCSkslBhgCsKHmOKopZsYRw9f
D7xPiygFSzyzDnOS/5HUcfib1mEAc0HX4O3IXPScxrC8qhHjGS3k52MVmgHuRxpAYZtT5OIz/3Ot
5k2BaA06hKB9UF0mee9Mm7YQ7RIupjcb4syl+Uk0QUFtO4b039hJ23txXwHTqOhogn8wyNYBMYYT
m0pHoK6GJZrojJLp89vA9IZAlj4lPDdYnocf06S2rZD1A3ZPSaZN2EM6kLngrf7pO2eiswzauLqW
mXQ0mKiJkNaTL0WkyAopgiMY8Abi8aozo3Z5qYeDFlUIAR/4obkk8+YPv43Ev1dbYt28saoIGIxN
xSWAa1qJvCvKTRJO5sXQKAAK20lv9w0htcb662/66XyATYD3iSUb8RPBPkeja5SLQatnPoGultK6
1WU4aDjNLunOhgMlvG5a6ZLibFT6grdfP/rTvs2jF0gb9yQUsfTgD7/8RKu9l2OykkOSw70R58lV
XJfBPYuOcjcFaX7menRi6Cy3UDJ1dL4sBtrD5wXMcuS0FFu6KpV3U6b/FHjsz/yiH0q6w590MW1z
E1q8mcuJ/Ogp3IS7TJCpCPHPeEntBnd55CyV/YZTQ7RK4IKnfitBuUIw2hcDua83nahQgo3UlhBg
AFO6KeO2/yHpSta5Og3EC6vXy35LZyF7QU0yvQdS1LMOkGet+K06zvfo19TrzLKIDSd4y+rdaS61
1qXubL1NleJAn07TAZg5c4qITEUaA5xObU61zbDK/qYUFYyFDEEkPf5Ckh5iNIDBLzvT6mGLa8YM
1/k4ac6KPmyAixeVcOanEqIAvyP/ZV5ReIbv4qRhSFriEE2di/TKfFEDfNU+uBT1jjvJWD6WlH8E
eLF0RmU+DV29QnY9cU0hJEVxi6rLC8Llw/Z1Ro6l+MR6w0hJogiDaWxSt9906exwoiCy6UYCItT5
g2jpVMEZMu9ChFaai227+uFgfwm2kYoV5htRudHOsKoudrkGzs3fq8X/5538F1PkP9NO/k/xk4B4
Cla/PviEu5//e/nzf4MAlb+o/SFKdmTUXwYuIKbBv1gnf6G3ARLvQAkk3giT0f+wTtS/cIAyc/4N
EDxgnSwXJv4idKALQeK//huCePv37IOf+B9vqx9i4T8nKRkyFsdcpoqz+Gr1o6VHdQqpA81O1FNQ
yu/xkFi3+lTS7TbZ4GeZcm3bZOUugI71NFhZtw36WnoK6uqyhuy6cTJp5cD/mfgz1GyHG0unvqQT
Q/s8NUgbYg7zq3Cu7TVEioLO3/Ajl5u3OcwGf5DEXVDhyrbAQK+mngrETAg0tmbygGVyFYnB1Js3
dAdv9WR/q8YZcH1J63oKnki40NZFJ6JNUDcXip1LS9DqU2Uq/fU8Jr/IBQEkNOcumUm+nI35Sy2G
YQVr3dqTldxtNDB9KxSO1iqRWtvtlKn7oUvyPR8lvxpSuBjl2KwAZoDd1WkHNpUAJz8vvTaFa1TR
zrOXOjE81dEc/ADltZ+O3UXXKNIaMF2xmm1zXnf0c1ZVqf0sQU/78WgzXY1809vR8Jhk1b0WVj+D
VHrRBygCbhsbvynQ7W0OUI9B2uhbLgtbp1SzrZQ6tVfl1bynWFj8fZL4R7P2scz55wO8+W8Q58c4
+p//dxX/aIBI/e6+/FObX+X19/xXe/yHlk/z77/r/xXE55eTum+75ghhxOz416y2/loOCVy0FQ4s
qDH/e1I7f3FwRDSJpA5fDzV2Djr/onvqzl9cKvGfLZrhhebBHe5fdE/YRlzdONWi7aZ+vRw+jibx
V5N6Ke+yt/4xrRc6ACQCigHGh9/t+HCYhOBL7RmFgUyg+r7tc8/JBDR06zUII2utgWp0mnYjaxut
krfxpHcrfXqzYuK96XmaXsa96NExRC/oIUbp00J2o3JF6Xpyx+hRcJVzAfZvAq30HDiJnhKzmTop
crJMndZx/NgKTfcVvdsNyrBqdA3ELMlbChuPHQ47dAW4nV47JGqXmvPeND0EXqKHoiB19alJQb6A
8eB4EFv7NLqBs7abuFVyvVKvioI9Mp3uW5Urmv4ioR5BD89l1NrV+Qx0UJ5v6AFknpbE7LpqzYkq
84QlraTmaoTv3cySn6fJXs7EN+rhnZs0+PsV8DBSAnAod/U2eB2EtFXTjuY/jajYCPwmfCu53JJI
qlRvXee4VOxezXSlVykovW998bOq2Lanl0HiTidSVdtaTu6D9EhdGoB7jnhPdZZvinZ8IvDqxxzN
6Hed9Kmc96qwsSenztpOu8sMzJuG9MeTtOnCSaWtNRQeB8h1T29sP6qIquDBbfXxXpuC/Ug897NV
I3azHwlytuqG72mQJpgrxIlONw3tL4/mer9JC/DTiRXdkbpMxL28lTRrU6v5pTy9RUPi3JEMKz+X
lV0/KlLcX8lB+dx1Kgmp3RvJSqtWll+VbjHj1d9Uvdp3KcnSzQN5XF6OVBgWKfqgnOR63wzptwdN
uSVLfWU579yYrlJs8x3HHL+aqlU7j3vk9TYXUG03oC0e7Dp+bvoW6WGO6DCRm5Vsl7eNCJ5HPanf
Zy7ev+zqJWBDMibxnR3LDwP7tk8ySlyjl9V37JQuKVEEBgS+o02hnwOF9PLKatAF5POlSlxy2+iP
XELa56kvnkSWtpi6ucHFpUjWdRIgxVxgmX2pbCZNgU+q+RZaNKN44nqyGvESzdmdalYXZoA8Aukh
hAPdixLnmiO1G+Sh3/bxNk+Mu8oJnsuSVwoLNk33OhqDNs1k8tY3Y5nvAlrRZnhVmTuEo56Wy64c
kcwplZQlIPKr+ZPN4Dasn0mYe2V5kVr5TUut1tUq3zYuDLVfs51dLHmujtM+qhGQruzHHF6EInlC
jMkfvSLGsV+pHHTN4W3O3532ztSTvRb1/lRueqfyIwUOSHqBnYl6RcnnV8hSJDVLQX1JtDXhW80t
BlVkVBCxdPCzBQ3UmdO5kFrgovIDe5VfDYusxPQhI/5f9s5kyXFkO9Pv0nu0AY55oQ0IcAySMU8b
WGRGBGbAHTPw9P3xqs0kXZlMpr22VZUVGSTgfs4/7noiR7hLk3GN7PhRpyx8RlXXxq1DbaPaeO4R
1Ki887MVaZp8Vk7yIN2DSVyJG48irGxjX3UNyZezh0YgV+BGYzIgy5v3Wqf9zpmbnWwvvzeK9ow0
8nfKss+qHVL2hvy9SVZ3l6Z6pEbz4ou8DwYtU8CR9vLXQJXxvkrpPUxlU+/KuO5DnWMkItbhGQXm
eFzZua7V6g/bFl1ogMCMNw2NJn3wlPfUfnsvOvupNZvHwpvOmPd3eZnXv8W62K9Efk9GMCRWoET8
bJsF/z3o/7yRWfdYJNnW7lAD6VjjUu084LpvvZXY4e6TqzylQs7BwyX+GGW7L+P+1C7aU9x7+cbN
PyzstnlS99GMYGRbE+JK1PCCwGXwplDPbsXTbr5TSZSor3geiA0Ge23ovanN30kRLJk78/tgnRqG
lVIO45sHIRuNTpJ+T8Tkg3TfGlVX1M7LniilSI+9bmO6bS3R1eqfBEa6d4jzYxANr4loJKH2uNB9
0BCeXOWxWxWdrYWduhZ5t4R5YpHOG9O5HpjqvRLec2q0+i73tY7LY9X/jjSdbPymtIhpUksEVx0p
9SZc9U7guM0I+t5WR631vUeVfctbk25cuhDIdCnx3uX7kfeFTNjaCTX3munHmwCYlIXe/IsKuU94
WySHpjotTKNVMn46eZWGsRfvKTo5FjhbC98IZENxqfkFRhVgOorMbNlQAhoUUxnGKG5oizqXJKvM
MSXYrpHu9OW944gTrvahM4G6dCYHlDgXO3tt3KikHzmgyfkRaW+Uk44svPVOVvljajtPJLIn2UYv
m/IkK+/iyuyzm8GO02EmHbgMR+DFsX3KxF1HdbkDXZkehQ667T1Q3v5RZVmYTPUmzrxwuAksnhRH
rhI6aa/JJwExoUAopPUF5M28mXz/6js5Ss8DhqcueY979amBaKbqOJpuYJcEmlZtAHkZEdodpmhx
UUBc1Njv3EY7Y6r9yNz54KiXqmzfPbncBHfLCUCuDKbEXKJapx+GxATqD52SVb53L46EULFuzUUj
sdVrb1CLOo132lQ8ICySB2uVPanyybqX87qp3EudTDs39TcEwSPZ9YJm5Fte/G80xviOReh5LTQU
Qazg/OVuGLPTnKvDgL4ykcweJpif3Yzjwa87iOsyX0LE6x+N1jzHU/0HNPM0o9AhDiQOq1xsKp5g
SsEgR5vxaaiNbVp43wJtbigS67t3/Lfe8BFJJv3R4u0PEvKsg7Vqne0iDA0NpkU4MOUcgV9TKeqS
Ol1+zOQDkN2xmlHVETs7le9GssyHWVFZrYgACcAHaXXml9HHZzXnh8b3+02vZVuSXqLcbd9ts3rW
jPjBUJAzqicrSmEhwSu0bLAZZDuL4woR7Nbg0i+QxfareZLOvIXpGMx8Q7bVhkSR194ZD0ANfPjg
0gHR7HOgU3ydraRCecapaeor+nFwt5wUF6HvlMuno5bAqYtj7Y778iZqt6ZTVu8YGJoBVyz3GtXs
XbzNsSisiPGcObs2KKmJc/pxqExkjQz9JXtARPEkzeph0YarcOZHynei2YyrD4q9gnJwnsDEPwhj
qSpzNzS/UPDHqTsZyVdiI90168OkD5tZm/auKncFru6O10anpbQ+p/I8ep+xOOrjq8EbHdfWJqui
SR5Rp9Z+HSl92RdInFZOWsL4FoS8mv9qIib3pq+u8jCTzFtRXJC1bEYoEb5OvjsrnHWbrctGJjXv
JyPlyqg+89vM1+u1eENIFYp/ZAd7gccSa5OyuReTl6BUdU/GWkIrE4ejDU/55DkRudxIHvNf3SOd
fShOiTXdZUR9BxjCLnl6MCz3NJdLSBKnfiHEOMwG6287qI0/61bk5c3e6LWtbiacunIvS7ZjBLyh
smuDV/jBKQQT3fynlgqCCVayJcAcivEoMueA7gtF7zpvbad5AX2Oek89Gt1ZtDwGqXgYsl9XR1Fu
FJy2+rFLxdFc63v4rixciUAJ2r7gnB9eVWIwkvRAVrFBNkwckcy4lZn/ao3tIWOaumhlRkZOFxub
ruDgBEt8mDQw7+q2hhdRQnm7EziL2ug4UGa+kdxrvG2vD0HVHU0b+mMmqrc0f514fWkmfhHUAnjX
BvfRR5a7d9ifN2Uu7qGPvGCs8M+0f6A2e6pZ+GacmeLOXHssa/9zXvpoNbQrRCAwYXGYmm8b9pqG
WDTtqdUcKb9jQZg3HR6dYX1B1ERqMx9r0x3Mwg/TlQxwt/HO8DxHo21fe2vdEwqEs2R6LVxxLjPj
xG2BDgLRWKOfQDjCTKRn0TR7Qn3mwFiH09wpsUEXPnFyzyhiMXrUwtqmaS44joWMZJ6eFPVt0kJc
TYk0ngNjUzXDc46nzdeKkB3oeeGD16Yq7NAF+/la34218MKOBr/AGfsXjw6YIB/0NEKhjgdKLmD7
dijz/qvLWA+mQf/LTNt+ODW3QIFX5ZJUVB+ONFntss4k9n4wrDrUEuGEjlEYKKtdNNek759ofCBG
Uyw7JQ1zD3aF+C9PwqyPn0Beknva4Ugl7Vr5AlXHuZs21eRetWUurnhv58AxpE5MaV2Fvg0jSisu
Q/YuJiaTvhEvdGp/6w4lO4Hiw0hr7W0mYf1eE2yBiMKDcu3n7RKbh7U10QUO9vOsaRfPwyPFk8Nz
KZvZ27baZGxs3RnJiFj3jcdG2IxD5Lmp9pZ67AmwzPGn5vj3uQ5ae4s5DwxRXJfcXYF9C8yeRY/G
ocAgA+EABtMcCz9+RK2tI8aXlzRrJANtfd9SQbUZ62/SRaOy7UXoWNKMVEbCbV7VX4aT5/dUF3Tf
hr12e6/0QIV1qMSMIU5hYthMbq7tvAYFZO9aRIN2JfNBlm1UNvh3UGRIORPs4sR9HPEZPQsNhwPJ
TQ2lLPoeQRoSHfE1is7cNjQr7DNLaPhLqANab64Od2zNA1PQTiKlhBtBr67TS9b5q8eXtJUUYQXO
eu1Vccjc9qHT/SuxOkRJxoFRjN8uZN2EkjRw2iR0V/Fj1sVdvTpXit+ZOnlZBOi5qJghe0NjLSRl
HLNYnV5Jd9HIh1q0Xd/ztcVrTeWtXXXbpTUJy7aXimWp+5SteJ9a49GUYr907l2jVNSb9XXmyT4V
2a+yvI9WH/aT7/7WWR4WdfHTjlhwuvgLcdNeVH89/zWZjFcTk05L6Lc9V+kxXtK/9Gl82W332aAY
c7XhMTP57TVLXJEZl/DIzpdMeBX0LFr8lOF57gnqkqHZUCaUfVds96dbZD4ZTwbO/NF0ArujJniB
s2wAPFcU32Y+rG+tbifbRkPvp5YyzD150YgtD7r1Qcg53Zvlp0Q/FyT6LQDB7q+Nq5yIApUydIbu
rNmafREE1G4qr9nSJ0VriP7YmaCgZXEUs6SRe/hDbSHemHqVHDLk5KkSGppGRDH3xyZJ3so6fSI5
9RLb3UUKeg6xMCDQ+R4zGhe4fjdpi4JbFWmoei5tTE1szlO0eDrgZr5jXX+kLhGZMtryxV2+Jm3c
D2un3WGj+s0YdowkP5VqvK/18duHWwkbiw6S1cXxttbvFG1sQVQl7dxEhKk6qlvvvc0rPiD9Zp6W
0AzipqsSSGSMzyzv77M03tso8c3bdSIcFZUe8jM8/myxSRinXJstfaPsoS1aNBtT2K2ZFADTjTI5
UOVQ7SF4w7pSYerVAWjnpmkvniu/JDnX1sTbwOhvZb4b0EvxWaZLSzB2up9KdcT+j1EPKUH5kjQF
E5X7ZZrcSf1wHDIuxF4eBhOwg1b2ikPJ/EpUc5+VbZC2cXFPoeTFxi3Rm9orJt5x02iS+npoTuJa
GV73SSeHOxeFLgPpfBgptjCCFIX/G3PRcOcr8ReEPOi1NSQ9mnk77YDZxsTGjDaRWGDK2TikZONf
yOfgQtRQOkzBKr35wZ0S7F80Lk0PeUcgFzDHk6lQheS6ubz3UhwniSNuRuER9CPyforP/ygHQyjS
ihndf9U/r6a8jPP809Ro9bxmUpfElJrEPN0uL0nsTAVIVQUCpbh5kbeSSzBwAaOfxxvY7EG79UcV
1yf+2v0m17snfFw8CbwkUT9hc5vN+To2fTSSfd70+P74j68l37xGAtTUqHOqZ9uicpqd3nt16JHV
GVr97SNH0eZNiKmzLkrL9DW2m8izwGvIaLDvbFCeC9XG+sZgWTbzhWQY7wCqDkdmdSq05WQdna55
RFKQ3Q3LvERuVm8nCJAdVY7H1eRSLmaX/ME6L55VK0nMWqjSMFB9h5ok6hT7ALXS1fyXANgtcpTi
Ph+WrXuDL2rXYh/ZT70bxuO4NSo9IXIpIbwhw4eJFCtxLhzy2AEEiF/ORsB5/YHHAHvJxPzSO9UO
zjkNqKRaLoPdzS9LlS1fWqknvyg9d/FwUfTbZSr5C7NAn7Y042AoMA96uAUo3cgQdbeYipzjWL7a
+Ibwom8SOeKVG+ynwU03ej/v/Tpzd2NzxML5a2agIMWiRZWdPcxNvTXzdTvGCWuZr9Zzig9VM/VD
pbXwxIKqykbj+B/jIInt3z5td7cZxXSmKNbRW540Qw8bx9pYdrcz2pIWi78mev0Ss2xfmo9+PS4h
1qGzO0xknShuUWIAx7Y4wWaWe7HGj7mlzkoYO32+uaZG/umICgstOZ8LNfOPbaXTu+LPWz0ZreDm
PHkr448un+9E/+hXj8qp98lkbzkEjCuIlWOTXlOUO5nP+DVcZJFrRzgeKWN1NOp5KFV5sbr5nMV/
pPlE3D05QvgZs9Z8X2TU2u8CwA6wb17RE435JZu1zcq1pOGZpyUnjiysk8wi6zvQxxHufW8YACEI
h47wvAi9DVYCQz2NscYal9kfiJmGoC6ISHaY00HwA6/wHjNpB3nvfC44mbi4/cjBLbMx+soFX1Gn
3H7uEje0Z1pEuGPJVozqJDsRYH/0HHCfDCyo0/N9olNTwbQniHvcCGEd6FPaL77YiGnERrd4b3Oc
t/Rke7DfFjZSbhupYf2s+49Ou3bA1XhWPSkih5uHju0dA3jgdHlouSvn0Rr7SaijTHtPk4dK+2x6
EU11B1KS/N5eMGeUG71WO63ViaLmLO6mAhx/uUzJ0+x6x861D05K3yomsHzcjf5bwfMzx/rDUDWf
haXbONTjSMjyQA86L3X/1HBcxMtz7sRhs9obkuQx5fbncbR2Spd4of1dPf+djfKz8ykIxjcKPDGM
Wyo7fnJ2HQ1ktBiwfSHTIhJshwHkWMw9LS00jESFeErnH1F9ld77UuL/TL97rzr57RhhVt04xUeX
vYBtEFK6k8DTukWbSzJdOjz3XcfaYBgXy9e2xYhwj8jrU5X8SvpyCqM6t0QgN4m+8wZaIReullRB
E1pId6iqQc8QxDL3tlr6dkvEZ93lk7OSo0g/U2Ee6rI6aOM9SbPNpnCIiKisfaYh9bOde7t+8swv
FLQgqCmhouKxKlntW0vbDWJEwtBiRMwwVrO9BXlNzYCD9tVs6dsBvlba8OCs1BNZyXdjSNxinbwv
PQGEY92jrrxbOfVUnR1Kb4W1qNL62OriDdsOjtA3NV5qKJJ4ejXMbCuT3xmiAQNuK97q6XpLcPCr
12aZ+XA7TBJrdb9qCMAnqz5o82MxwlPMnbNzyO4uC+9oZeOd3jagxXTSm+/ZSouhnJ5L8Um+b5CP
7uPYWbuc/AKMKqERnxL7w8q8fS1H8gJ894XiCtxNU3mHyXmXqfLU9NfYH5pnI6P3WdP2KncDA665
6vzQjZ+yPD4RxLmpZw16dtnmNhaiYqI6iBQEyyMp8l6l7mbVYi7Cx8l6roc18ISozk4WJf3nII4L
0G+Pwo6knLbfFFO+GfUjBJDR3rFLWcapkudV56MDpkyPhXfoyBDSkmPNhJzmUcGwmEV1/Vqu19LB
wa9/alzj+Z1sjnPi7nPArnR+tsb8PGVRqS9cIlQWwaURmpMVCa01GNp4ZG6roaU1+4xCMnMO/Xx+
KBuyg2fKsDCLC+QoZXcGbW6mGwi9XugT2NYMPZj07nE0RKVh7nLsTVZ2adXZLqC3moLoB2sKMzC2
zBtDpD0HV9lXjM5+/DZhJoldjPTIZuqTXZ4d/bXT9k0PaLQ1MyNo5M9cv5odjFiUCe5A6T6qiv/U
aM5xBjACy1yOzlajKzWotNfWyKM+gwUZ8aMrS0TeulukuW8mrM/lAPNzaQXPbbJT/vRh5g9rF5LD
j1wS+DyXd3W9wxW4ASjuTQ6WjGNKbC1/xf1u/DFo9KClmRmxusfgcMtsghvx6Nbz3ZMmNBUmVQVD
aMHFl3QKpb77tiy0cjQrSdOsYIxQUdGsB6RcAbxBSItHkPIl6ukF7xSOXyqu8DZmxfOYeoIlYXDZ
1xmE0kMco65RulcdrKVjQSvvpAF0i2O0W/tmX2vy2qfx1+Q0nzQegGkOb4gY1Fs+lvURIQdjoVHI
8+K3H8X8vuprF+hd97cps7u2WolqLsB8/qEHjLw07HVvW2nXIu6DG1TuL8uudTVOYSeQyxVHI7Ut
nxho2YQtVNRN9oL6EYhjj51O28/dbhakIy7QuTfg97lgv1DEQUVVnkXVAN8m7xbFwF9Hlf+6GK8q
v5goMRnRMT+pqOH5pCJqG4u7yhzvje7vZGqHrGkPwvvy++wxB4sV2X1Mq4Pn0mW2LswyatuCJxfN
IS0PyxCl8buYTrX9BNZ9aSuzOzmk6AtbJIGtA0V1qn8iiwJdZm9++PYUlv6HN8o76VCwK6HfFMVc
rvI4SqpDXq5nfTG/6+SPBYQcDqCVPv3adIO52Va59QW8wASRkvOmsMa7UecviZh0U0/2vrK74lpj
+/6gRdfZ0kt3z7vVRzmMSbSmO6JMcIV+sGfzOrnwQd3wUazYx4t1a5bmQ4LT4ZbX9hN3KuhKcfbH
ZD1mcx31ZLqrzmyB55hSPE2Gec6TrEgWRuoNwLi4+9HVfBjnAuq31f40mn+pVwheTbcuZeF7J49i
xudxtb6w6tzamudHgji2s9/+Dr064D/WCKxJeggwcH8fkHLT9jAj80wyS65/4bl29h3G5qPDikKQ
wkbZXwscPOybMQMVAbEko1MdXH8542ZXhDElTljHyQwymKoHDdZtHdg+Bjt9IWLY3IBHSmxtUud9
6hLUa4b5UBnbGBcU4/WV2NebRX2i+CQzv/yUzJslTRZWztm6Ks4jQpKXiThOC34do2f8xmLo8wj5
6yk3kn7nTb52rNRg2JFDEdHWBYAPrardS3d+S2a+DTVRkGa1bxPeLy21v3zT3iLiheG2xGuir6xg
YtsRHEHtzNUZ1QHqeJt4PIFdihNVv+t9/eKmGDRyzQkaQSNPvur0wfnp3Vy0eliumr6j5pkyAGdB
856MXlDWSXKoC5vkKukukkLvsnwTA5UIkQAl2XWdJdJQJzNxYE0yhcZ5kjxnxSBF4HYp4GWR8nPD
fMl3k1NGnTT7o2baTgSXY54Gi9+pg3sAqe0LiNHYy+xtHMtmRxjUI6rI+rExYE79JXavksbJnVnn
fVQ4mXhxO3kupsqMWDVRWLlTGxiS3WaU+kwGMFDFmur9kwJ1icD1jfup1FOcCIvT78lkgMQeiOVB
TiGy5UGNCvIcL5SxlYLtWCd3Fqmq8VTE8u9AUGFxqWNhAjYkjfkxVa76HW9QbyKox5ETSFNZqPaX
vuki8BNqjHkHRy4Sc7gS7ENL5K0mc6lyWGKpqXPFn0PisIysVavG/wJOxsIxb9zM1x5whaQEsqRM
7b513NcRs31gyXifo+rYpkNtfsDFw1g3crgOYtUiSzc4PerJCHXE91t7zfz3hEw1UIl++vQ88ZPW
yur35ATZd6rDl98msOEJQogfWZNKQrcqk71uIEaZtL0f3yST/qpA2px0uLN49feTbtV3jgbo1MR7
voues3G2j7Vqf/rRIDzNT9kcISW5b2eEpFxNYD3aaDHXTfohvdlV9W4aLka52O9kO6lmY3Sd/6tn
s9kEFtmrO1G2W2CPyY4ygpvClI1mJ1MMgZsYDMINElgt9uByKX9ayy2eSPmQj1TzddAoa4MubP3s
45pao2otf/y8yfDPAxZByI4Sv2KV1flDN5Cyqq2MbuT3+nzJPtvdSDwwg4XY+GoSH0Y9iKvSSQjr
2WsOEqnZGUWs2onWFpeK/YEJRzJRkVBpCfqtqSftC2VxK1JHCk9JDATvtdHc5bkPPDil3o4Ygiyy
vJooYL+FViEbiE5s/Vx4hLXzKFret7THKoLb1tvQQfZyJQ3G/4Mt39jlK/3Wo2ztc4yhYqszHxxB
qBmiuEuv3ajNb+44kxrVCue+M5Zu65RjDVhJhPmpbUmf9wrTRVXfI5ExWSkItsfhP6uJAtTYGf+U
U2KjyKdXcZNj98Dx0Nb6se2oRl1EYjwafYJ2QZpuE5HGQlJFBU3dUE3qIcfoofvMvjujFbFaQOEl
uR8AgKPBMsb7wpn5/XrC6N5zw522Pi3NZ5t0TP4MjRy8yqxyheh3uMmp9dGk/ubF8dpuSdua95iF
vM+xoKoAoUS1qpBbTHsUBXog19W+9biagRmW+LtqSR+oaqgn6vAI9kRnVQNRxP7FT0BN2tIfwj53
Pb6WzD4YnX0/x4qMEKjMLIplkQBtOAabYuMab1YZm/cAPFQLdESPGReHnASNslFkyg5o/4b0hiGi
MzY3eGdFcwe2Af6d22PoWjaJykR3mEvuPbgyWXZzPOUn+pvGiJIVmhRcx9179Fg/xuWcPUj2CyXc
6pIzSG5qNcW/mcSMEcQq8c6yye5nXy67FCWlUbf6dnBN6NyY7oVFCrHJRpm84wa1jvlkv01Nra5W
X8/3QlCtO+bCjPi1BJ91HO8BkXo652Lj/XYUbm2fHUrIenmZ9JEvgWfiMSmEvVsIcyVwIeMpslr9
YFnN8uxg4QE2qgjQMlHXZOATD3orhgeQKqlBwC8Zhh5ymxyyEfLWJeDDopKMpMiXFCYh9qZbIXBF
Gk+x9Edv6hRvREI6mGd4Pxat7nDVXr9tJNwv7xCkirJ4PAzG/G/KNJczgNyfZoA37zy589cRPrkv
gGPKea0vLs0RdYAOfuE9rKxD2hLS4syCR3gyd7jTt2vnewfXbUD8PVdtGp2KZfbsB1lbwxnq0toa
5IScTZJEIq0vecdymuuxQzmPc1w7Z+FNw3UZ7XlfAYi9ek0O4iQxfAyIFebhYsKSkJOQ6THzzljc
z/2c0VyU4YoU6eOChvy68N3SXmFrZgSd5O7LdH7Ncq98wH013NGeGr81pJ9GtlG8G6ALNFB3RrjO
c7Nvm2rrjxa9GmMrw5ip8YWW0Xdf6F5EXBXgaLOUwytBDqkbNCpx5kA5PXDS6vZy3yoC6ch8F+f8
Vj+TJI2+ZfyBRyJBdOdZ0JUrNOkV1yt6rQoUCD75NBeTeekUsV9tsX4C9IDPNBM+gZhYPKucUWBM
DqYARxjRLNt1JNtuoG2Zt1FEcqZHW2l6DGdckTE21m4WuVNZhwwMPZcGg0hddHJLwNGhAs2jPhVV
NeDLp0gKw+LAdpAP+ewgIbUgxZdR89XFAnmBWeEoCGiS5dRU8yTRf6E86VUV/9SJ4d0to3lQKGzC
1dTQ8+RliBfY3ej6pB95QIu9Lyb3T1X4qDYhJa9IOUx+UOvuyjV1YHkMoV3IoeL3bop93A8tCAxO
gIM+jZBAs5mwOi99fOVpYy/POlWieoqzxx7FIyOmNzZRLkW275k/An6s91aWbbdXSO4WAl5GvhYa
Vdwx7DqR4p11q/kqiqEHMkLediHz2Lhvp3o+5PSvoAUdyBSw3I5eB3YE1F8qI7PXSObfqVLZ1SpX
Z9M4xAnZZBp2oBb+fEQYC6OT8v8jCd5eR0pnPanuC2uJ/3QkqaigcQb9upSa+l76Zv0lXqM5+qu+
FJGbaIhMzfHGwM7JJzoM+4ptZNwKAKijGDFoIpGx0wdtqVFnJwYNugMw+ZT2xn6dx+6jT9YkTHxi
UQwTbTYdMdkZDKuJqkkwRafzR8n+wJvYaACGPVKP54Ei8l+MNNXZj+MRymIlAE4IjSxRcjg21Pck
4drMbbQsQBYkFSCbhcpYw3ZVCFyryWuvM+bHOcfjI7mSDo5XG8TPcMMX01yfFWFXIb675To3iHra
zH2M4Se3JCDmH6lXKGdjs7aeBnoPQ212olZL108ssfK5631EWnkD5erO5KnR65RTj6y3AHS9e0JT
jHJxejCd5B0EHkmCvrSXUuXmrq/FcCXaCX6aPhT/pXUGuW+cctqNlaEirRm6B1O7XQzzWHILuRUn
ab/StdZ6NSKmdfEua430indGu0uxYv9pEz7M1CQzk/dYQbPXwHieN+PySlZy1/K847tzSEpLpJPX
m9nliCjs3HjjMPkzwCoeoIX9wAJaiOiyWLZ1Nudn+oF5R+KELEaK9Nbpy/EX/8FLzmUM9ZGefPs+
rtLqSDB8+13R6hGr+E4V6w48O3CdnhGgjdetSxhmwEB6Ugk4pYV6359P9oj+sCVJxLDQ2lYn8u77
sG992gjSeJ156T364eGBYnfPgGL/hZOwPrg54h2qRXokpsa1//pKi1+Hqk73JUAG7DkU/UwAla4x
2OdO6ErC5MOyxO2gW6rdCC+lkqPdE8v8qgP/DRtvNZJ7zzy6VrtvY+B12U6Qx027HkoX8D5LWgK3
rFOxdtmt6Yi69vUu9oZXreHfmCk/TYDk28vPP9Tw/+saeF7kz7/8n7/Nf9F8LDDw/NdWoOCnTLKh
+vdWoNsf+FfXgHOrKcZQ6ghKCv6h//9XJ5Cg2ZhiFkAu6k6oLTWJjvn/pgHb+L9kZJGhY/ue6Xmk
2/ybaYAWZd904WR1+AKcBtb/xDTAj/gPjoGbJ8G3MWDezGiYEP7JCKRb+UwU1y1oyeYyR0zHMjq8
DaV1ise234q1+28c67eP4T//RAfNEmk4+Hn/2aOQNUkz5R5ZXYMSL5ZRIMm8Fcfnz9CsT8JnRpOD
5GIw3/zB/qub7SO20z9Lpbqg1cxtO9g/KTNy0SO6UN17Y+I97hC3Rlbn/Tetg3w9//SXpezilsRM
/gBOWx2ZIf/+3wU4DAvUKmAvpfLJBMhXlTMztirQkaA9IDPOqJk603zfe714btk8H4qMXLW0ndiC
sAs3NRGKZJIFoxljMR1bzrsZaojQlO5SmumHnaG6RRG1bDpTmZ8wEw+4JiCcCDw2BxRcq3dNMq+P
VGFuu2m2EHG5ZjQOyfhSA9WEtktnTxNne6ETaBFBFP6ZRX+ZmdDYe25iVs3gPDBqjX2Lip8O0F9w
ZG2G1lS71YfKbsnHuJtk7oY6c/OmdZvPCrt4SFgJ2FOXUohQk7MfphzMD6oftYckTpytT1Tb1q8B
h4fb8qxW16J6XY98rb+4aIK2ccXghBR7MX9wOxU/HeqD7ZDgS+8FPIg9aKj9SeDy3OypIxsVBqh+
S3vLPxCA875a8snu2NC4s7H/oqoomLzJT9WLnavW9Q6znH/Ip/jVuDl19ZljVs18QLrPAUgWFtxL
m0lyZxThwqN29Ef1kiyV/riOcoqqdawjQxuxKBAx+4dEvXwXL+aO78/fk101XBNdkXUw1vY5Y0iv
0vx7yrTqvvTj7M6u9cEIawC1XcbyH1C2Wewgt3aIAeiwIUvSPtg+AFGg0cR18pbSRba6pk9QtgJ4
tms3CuahZ+8IKK5DDw5+xRtovVARC7tS+Ad/FV8o0KvQaIyVuEoieldRV5FRmvdAJm009Gsd1h3w
dpa2zcXWYI7GogH9lbeNqIC3JDQD6clCbFvtxb+5kybfwHNf3dKX0HokzWIpTfu9dKrmYcWdEFaJ
MW/QV7E+ekYTKoRTm8Sw8rClqmH7/9g7kyW5kaw7v8pv2qMMswMLbWLOyMh5JDcwTol5cneMT68P
Ud0SmWSTKu0kk/WqmsVCRMABv37vOd/Bu/ilEnP6yQ6M5yEpnBuHqdZpTiy1txvDuUxQegqQR6+t
r8yHfKLXmZiCPk3sRWrTOLF7JTsKXdJuOAV4WTKsK9Ewzoqa6xBBJI4/tlVO3tCagnjRyYn8wkgp
hozJwnMjEXDIxr9JMst51KnI+HG88qKEY7zGNZ1dRxGy2hwX72eBaQP5OVhrExT1zh2T29orULJ7
xPFlZRjSNcvip9Yc79FUZjygcbGTesK8Eh3SBCFW48thIy2tNpFsYCzFyUHKctwGnIzuCxelqdc1
3t6u3Poags/8YbLF8KEjBOaumBbZlkyYoUyga/c2asoVZ1BVqe4SgLJkejENV/RX3Y6RVLApbBHt
SbdGqugY3eeCKta3EDE2BY4YndQcJqardBBPLj1011HuKawGsVd10G29fBlGYH3Qd30ZOWvGFztH
Bu7e9NGzDoMAiYf/XW1V6qZAJMf2az/S0o6l63+IIvVcTjo9TEmF7DxtQmrYBjVYPOADcqvu02yX
zbWVB+5BSP8lc2wifWJf3Smni65rZcVXvIKIP+kBlxK+WG0VoJKbSoc1RxI69fjRgo+TUTEMZK3e
NW3DiCCtils7I7hZ1ID4It+baNHmKPLSylrbUfOJLp/a11mt3+ilgXGcBKAZtyGPHm83Uk1dv7ZN
8nFaSGJlp+/1ZFr7RHnuZen1EI0N80bHw6Nhuy+jB+SRgbPPUb2Jr/KiTQ45lBZ/bWe9hWbLHI8g
Hq0LTCZqA0dy/GbBk7okHYfWoRUhL6Fco0lQNWUImziLrQtaqqzEviNGnKnRtBFoKw6OaHiuVdkv
oQKtcyBCjc5AZtDRaCNibjj2ts1N03pmwi5AtGfdNt0HgXk03RVRB0a7TdAUA57W5mM91SO/rKze
3KYrD7OmOWLi0clOIrb2GlpJEKXFV/ys9iZtg/pyyb0+jKGb0/oSkfjsWXG9c4w02vRhmNgr3OXM
jrQjjzTPrHVV+HoT1bF3FThZcxfJIud0VkCnHV3jIubY7Kzizv4yp2k7br2gix6V6CyAF0kPyHZq
huuoBZepSce8i7POYhQgL6wgzIguo3O+Mj057QyznjddMtq72Hc4apae8DYlmXtbnXjhbS0jil9V
FtB8hw2CM6ivOCho+KEm7hM7u8qxVL2B7e1vJT2VcGdVVOA8NTsTwg4y0Ywphu0yX0Hc1zHlwe4V
nrooeRtoiD3XUoVbgz3+k+5FfWl3Lidw0qm7SzuBGnnddH6zpyCnP1db4Kjmsi9vGpKzPxsTetsI
UPVhdPsHu62iI6EfHdNux902dIC2Tdh9S8q4gOZS1rB+oO4w0Dji8EGbRoPlVjE/2SmvfJEczek8
1Mh5oaAnhymtTHJtmJlUgE6vCtOMmaH2Pq+JaSDXpgjNu9ogtC+HJw6wPAhQoDQLbJd//uCdefXm
vO6KcBeW7U2i5vQ6HwY8l3l0CtiB8EqS5teMHn3xomeThEOVbwpZDA+c2pqdoaG8b4J+VtdRmN+T
jzLi5rCjk6FD58Wh7sCQUFU3XtASDNoxgOtziSlKD6gbtGEmjINFcGoLx7rIXSt66wT2FmBR9aWh
0GRabiMZH2VvqQpIWEKuftlaRficKhYpr2xjHBI8c1Mrj2aG8O+e4ykC/SA2abY5bnAAEAY+MHKS
Yl1Uin7YnGQbhLHjldvSn7X9N3rvLvq8eg530N9uJ0/hUissJRi9xlcysdByFcQ5KR/hFzBpDK3n
pmjj4dwzfe96kB5D+85oXmey7g7tjNpbuUN0mYywqWMw3S+xkYJKxBi5ztn+LmU/auQeYTeSoSmz
I4KFButJGl0Oua++GePScB3KuN7ahDpeDaDF9o6XyHsX4Z8mrntTVfHDoKzqoqdBt55d096HziJF
xENI351ABIfe8iHg9bPtYt1C5q+zy9oynBusCf460I57ggCmjlU46f3siVvGOox5RqLP3SD/5rkw
kT2DdqJIKibmCEI6/HCrWKM8raDkb7Gx1xsA7NN66Nvq0GeQs62xQPXjpafEZZJYSfE4MHHFf8Tk
2+3tr1U91EeF7tD3Sue5oY9wh9lv6QjCBzblVxlDr55RJEc9EPgcSg97WnYnmKag+uy7O0ZSio1t
DoJrdtLsue/YPBUJurwd2/ZSi0UKOcSnKsz8b5HDqEyN0n5O0zh8CTSzbDJZwjVGU9R+TVb5twmx
FLcD1o8UWAAylNkXIb6MgSgG1MbNpRfSWKjT7FXIiOLRxuTl0Imia1zIa2uKKQiNAnKxrm8jq3x0
FdZG26pMZgyZt3c67wiNOH1g6HHVFgrdgS23WhjFCYTya6bog+EhKi4IwKb7I33M0OCVvUYgXUIk
Voo03HqCnaxPsrdGAi7jlPcVfPOnMtKPU93cgacSV8htvjAs/4QXInmswwTtdmwzYikfG4psBMTJ
a+GO2qeVjiMhJCyA9ly6hiZPNVmy+Aal4l3e9sNFlkbt2rPg0xeF1x3SSCO4m6ZyU2d2vhYtcUFz
OT/Iugp2MYGJ4JJH3DExY73UveVOLp1QedUUZnNPoz5ZTyU7qNs1DTj/6Kvhp+mqUXi5FjXFFCAr
zadEbdEBZOuWDQypHCJq+vZA6CBgP/punpxy/LJ7D11MjFzDi8ngQzFRXhUeSqoYdMtqBvy8cnDV
UYwG9q2Zguem5+vuBih5a3vWB2IXh13WQECmCefdD2PzFS0euvRJK45NAg9P1q9G0hjWg+8gstTm
NSSpYVUxLKU5KD6KxlCHUabjjVumjB0KvYuzYL6sMGqgEDVkcpqYw1SDy4FLSW+dF0CcJmEh3eEd
WcPvF67hnhrplLdJWpQrS6OAyLJCH2lOdujF8qJ+0cow11U6g3QeA7TW9ctcVJ/Ndh42TssBZ+XQ
OF1hx+o/x+SkwJxxigdbx129QunFQh09iYZKBoikO9ISCCvpNlOhF5Gg66BP9OLu0LUh1G/jMFXA
Jchk6BiaQcRvWHocMedIv8W56W0thBW0emugRrNmGG+D3NhIZX5o1dsQj4ibywCFb5OOH4ahD29G
IDFfaB/N9LlqxoRUSKtQYVu26Nvuxrwu96nn3sNpIuuqce5kHn5muPNQ6CQ+uvXSFZ45RupJPKQo
pg82Q63XsfLTfcuRfCz9Jx0GZIp6+HaLdro2lzedCDG9JBneNhInum1JoGy5JGnRdabUh+NZWsRR
N+DSbcFow66/qm4uH/J48dVXnrl34/yGdpi/YWchaUF6WIPKLlpB43so2i488pk++NNzMcW0Da36
hsO6fS/FuMz2q3lVjtO9V6PUCDKhPtR2zik5iH2mVTnuT82U382WoybUcHRtDOjlzHmJz9fvSIng
Zwp4YBt0Lhs71UtiLF9gK+Ps2EA237GAtn6S5ftwpAQ2x9NgF9lOcQ5fi+g+nPL8aiDwEOAQwgvo
nU+1KA5urLnpkT+f0pmT62wuFGPeizPA0AfS+Ixnam6GL6DtLjCwR1/EOecEXdYRdN9mbnL1IvPu
KHKEaE1N5gKxBwTfcD7fGN7QHDOfXv/adRrzSTGL2zM8Na5m+hsXDMXVTsjaWxWcZb+RptF8mR2Z
7WSGdfD/txDPBKA/tRAhf/ymhVirKv30X5+qr/91+Cbnb3HNYefTDx1F/v6/OCThX/QGLQdWEEgR
QOj0pf7uKVreX8KmXxiiUybQ0bVpHP4bROL9Bd/Os03HdqGBAx35Xz1FWpG+YwtMvcvfAYj2T3qK
jvsz2QxaKv9BWpuea8M0+rFtBmYBz1DvgnWn40WY1OiyMURMxyENzrzk6RoxeKHGy2FrxsIjOWYm
ehI/0mKxGPWQ7TIan6gGVTd8ivVgPalE9EQlTHPlretSSjig8yDwL/UcdHDK65HK2S7agIhXdM4b
u6chtMGPhLBl9Gm4XMN2rGBEqMl8Q4AyFOhQqCuBFYzTi58bxbNBEUmt4dvxvK68RQcW0Yk9Clvz
Uk3RAD6Hhpu+yDjJTzLsMJVbReA9DEMCezXyKJHJbBzBPGC6R3/vCTJ0arQzByvtiXloq5CZHqZx
eaXDEl0lISPyMuiR5gHCKPxtLDp5mbpF+GCWIdSJKcJrRBuA02IV9NdDF6F2R9bXYhDpaSjMTl8y
4u+QeujctLd8+hzQSywvCdzBftP6kwJWmC9EbHMmBo9hq0W70XCy9h6rnX4jS6KMCHPgZ9+0uYH2
KSzTMN04QyEDkAoqdA6zq8zolMs87YlWNqOt1ZpUk5EvE5qLTZh+HKCy9ytcFuGNk+QeUkU9eKg3
+yK+Msim+GjIMhhWHVCNL3VuCrhuzTzhvsup/byQVOeICdchJos7XDkBIXzrvoiIyEZ7JVeDqEbE
IGaeX5dBqa+VrUw4C0EP3UUkEYssCfRAej3ahpOfN8xkZRdhYq9S+9kmkO0iz5pmEVyCWihJTJdY
tuaObKYc0ufKKt30CbUpex6PRfNEoG78ucK7g+IqqkWwaiGTvJSBZAdIZ2vgTSrwbm1EYpq8vjG2
oYQyTe+W4IeSg3EjfJt2KcO3HfoSO7r0zyFTHC8QVgWRb10y1kPq1JwjqUjTSOhu0IR7QEHIR2tF
Z6+cKcwuCsr17KKZWtpBGUlXhF7nn9PRpLd7DsIqifc4zfQucWkvSVn6HJpFQZZekhbiUUmBq+P0
SP+BYLQwn+5NV6JVMs75WwFJXOR7zLeT4E5y7iCoS8WLDns+53e55yyvOVDJA/RHZ151S9gXfFzj
JYBI5KAf7I1PfK7prhI20GjvnBZm+D3JYd0SItac88ScAQgmLakIZ0d9zhwbY9969lrGcKu8V/rR
HiABwm9YssqInyG3jNZMZ67bc54ZZnUiiwBykXM2Udl9xfiGuTNcgtDyPKxe0rEg22KJSaMb3loM
s0t+uymn1zYMr4iEh9fCtPN7Z8Ccte9R6uEUPqew1X2O98tewtmi3nKwBAhLuTT1R9RDI0DlEvFo
IENMp6am1UDO1V2Ygs1cYRByiMvyV3KJhTOWgLjknBUHzhEM8GShP8QlOseP8Hk5dmjTdY/6HDoX
wBn5it3L/WCdQ+nIEUTCzXGQsDq55NZBgCTCbkjipNhCQqJnqFDFb6JmcJo19FHYF/05CC9cMvGK
lCOb6UcozGv0BuTMLPF55G8Bc6Fmx5MV9zALTjyy1FyhaMZv85LBN6NaIbLkHM1nJJWP8W0J7Bvs
5XidLTl+7BRE+nm0qCYcucBlDDIYJfFXSwCg7WeEARocVF+kiuJhBZgzZsysmPkASUt9PELR8EYp
T1sndwLHW8e5074hDUTcIbupBpZhut290j6HonIoWcSlau4RRlK1So8EQ1u0ZBmeYw3dc8ShHyxx
h/M5+rA7xyCm50hEcY5HFOeoRPy9ibOqzhGKwTlOMVySFTucXsZBnQMXU/pSsBPi2H62zpGMiYDs
f6iWpEajyCUiO1RU3s4ITPOaZVaGa18uEY/t33GPaol+tJYUSHo2BEK2HEwIh/w7KPIcGkn7nH8d
1LwbroXRamsrbKGDS0QGcbMZ/oZRLlzKcBAgKq0zrjI/oyuNzrCvTT+f7+sz2jI8Yy5t4Y+fu4V9
6Z8xmDWhS5fRGY5ZLZxMnaTDTW/oBZ4JCJ8eZXiDnBW0JrqABbN5Rm5GpEp9/K5C+RdX8L+qrryt
00qrM97w+1meTQAuMaWO75gQXJkevmPmuoizebUjsQh1pm5LI04u2MdJTRMAZ+ys8ja0n6rLKaMl
+89ryP89Mt1N86160PLbN331qfm/AE8nmEH+5ypxq3RNmfh9Wbj8hb/LQjv4y2avIbmXwBETqdz/
LAtt6y8B4Qq2ORQ6j6R6KrJ/j5qpJQPPJ/4brh1hN9+Nmj3xF7EKDn9ELgaGDFf8k7LwPUDcNIVN
LDPX92wCbsV52PrdMHW2G1vLFKZpxaDjUszqtWGQsDes2TvpeQqPqYUzJSSCcB9YeN8dORH2KhAA
Nbg8RMjbKOqONNGyp+9+wl8s43fl6vLBSIW3+WDQ80KG8T+Wq4KQVRoDLinEY9NeVrqjHWcr9MlV
LiM2JQ7Lv7/gMlX/ntNHBh8XtUAJglf2hEth//1Y2TUHmTLStNGBREAvZSCP0jH08++vslTZ31+F
Mx80QtMLmMsxUXM5CvxwlY62YtBIGHNOZ54gGzmEf7YpqWaGYz9Vth0/xQzhb5tpSP6AGrYWbPKP
14YwukQecNhYvum7bxgFYHNrEMpbB7HexxhV3ZHkpxonw+gzyC+cCn+vj8AWWNMKFOeS2pN0mH5d
0wfjq/wbcALBh9//IL/8VAsbHki8afmuvXzq71agaNw4dKI42hB7a+ygKIpDaxFFvkJ6mz6mbacu
mwmO0HkcV86gs6jvWHdWeGd0ZZRsJG0c+YfF8D4syiQqx17CS5yQB8Syz3/+3afChh/MpPNiaY1D
ICo5kWhm5spPI3vyoWxc40M4N92bn9bmvu/Nu2wU/mXEQOGyUbH+A198UTS8u3HektIOqCYk8eL8
E373YfzZH+nsyWSLM56njyxbArlkAjwqrouT8Ah/DOlpHP5wZ94/EfwGnrB4/UB/YLt9/0Sw2RdZ
ii9lawe2RzZI72zmDjYiGAA6TRKJMTSylMBEqro31JN4jzOlr6fGy7e1bTVHI0qMJ3MAoPL7T/b+
3cAHYyXb6OKQyHB0freQZ8bVVVdgNYwCrIBSR3geTBsfXhxxc8aq+QOH/qcfwkIrJEiy4ujumrwq
f1yi2FWcDoVBtq1FFO8DR/X0+Yv65vff6hdXcZc3nuWR4gGgePnW393lyge3luaQfAiR5bf0NdJN
7Kvl/e8v89NismyPd6ugNgB4zB1+d5mUF0SeoXfL/am4qu3EvahI5sRogxdizw0m6dso/dvfX/WM
6v9hDXNZdjq+mms5zt/tie++nXar0GvN1N3UJbbRxYBkvLnWmFQ7JrAJHG9LLcFYS0k8GHKS26iC
NkJc1QBTMggM7K8GuyIHu1Dqh9xgLLsnLk+sA45kHqAhziyYe6eGdmIlCOJ25/E+w7h6YhU5N9mw
6GQ8B79eo1E0AhiJ1CmeiYMkXMCj8Kb4ja4SmGoL2QvUAU5xu77mZ/Q8kCXJuNWVs3BJaWIQGU1k
J3GX0FxXfmLp56QZ/WvTKIdqGZHWR9YJxtZRhDjMczdxGFelOVpfEC8FupqURm5gtTGn0qFr+ovC
Rqx8N/ZVjO6jLoK9Y02Yv/O5Lz5qz5ujLQE9xTMpK2m0DjDs9huLQ2pKTKUGxO8Y6JENO5NEOpck
vOKZv1AMaR8GRhDPhZsJqF0SB/rv7+mvVhLvJIRYS9OLN9SPK6lQ2WyTXextyCI08HIU0d4zA3/r
tzjJMUj11wmUye3vL7o82z+tIzR2tgvwhOPFu+1iiKKYHPKGibUj/S1CiHDbVk2zsQ1kXb+/1C++
H9UACnzH4n+29e6BZJCTUzSFXIqn4tKa8E4QLAoWyWlchODutPP9f5qXRgeQFy7dQ/SHqBOD98GA
JMf0KJmh4ll1qK/yabyJElFsmOjKjSmoTOAY/SlZ4he/qY+2lRKQGtDC9/fjjawJ8jDIiOWLpqm7
I00LvlAagLloeb3+/jf96dVNtITtUHz4aI3xGb97+6jMxVjX1ZhsVDCt/T6jq9ji1XEDDIdWWY5/
uN5SXr9fL0jhA59d3KWi9t6tl0J4bd3lidgwKaG0KYPwLaBD8znFYvnY5aX9iqWqI8K3lkSMlrKd
781IjM3ezD1mWcBi6j0kl55MoUyat2DaCMVwKzVdqMpABPD7n+cXd4JhOl3ipVXL3rvsEd+9JSMV
NnBfa7EhPhjNRJeWa/LNzbXPoO//4FJUogu9fomNct6t7r6nk9hW8DIsJH6rITDSiwxDEjMT6083
4Vf3gFQ3nliyAHn3v6vlp8RWQQbPfqNmLzqhxmLMSAWGHIC2BE1Kxr6O6/R/uPW/+C3xcbihCe/f
BwT+7rcE9QhRxpjFpiNZc5tj4Ie/oCbwsKO9//1t+3lVc3ZwloN3uEwA3kccJeMsYBP1OIAJ39hk
boQ2dO7gvpDAu7FyXVz9/nrLR//xJeigdYfK5JP0ZSH7ebdMEicvQ7/0wci0IDaMSZ9Cdtg/rJBf
fSvH8V2uxNsdpfSPV2lTbTShCw819Rn1kxfc7Z0ywankoyPzc1zkv/9WnLV+/l68GXxef9wvRh7v
1iTWbTrPNpN17feGs8mwg+v12AB43JG1BWPGcMfK2rqZF7a7CJsiece0lO5FFIRyqwLfBOHh+/D1
iU+oNpNB2vh6KDzsWmqkdsDVGR3oivXPRBYx544YZn5Joxp3XOoMb6pMCcvudGHjfu/YrlEDDwsZ
gg11RThsHAPdbdNrMDfy45iZ1CqGcOnUNEuedOWp4kObjaO/cs0YTBlMKWy8vGNebfxg3mpw7OFz
VFNyrUPa2KSez1BrOJKZX1zZjLRkfat8Ul1HKCp3+C1PVHQd2WOIoqKfwbEHUtPfTlujKtd5S8Yz
DxBCUHqGY/3Zq10dHUPovcsPF023npEKaOUwaqKdytMpX03g2q5dQy7KAqMTFv63meE50iNxCSwB
RVQ4xoBedCtwLOWF/lSDPloCIRob+YDbvxQ5fXLG8YMVn7oCuybG6glHVy/xXyHLYWDf0hMHfzhU
+iUhBr3Z6dnh+DbWdlns8rRVMwFG05zvU6K9KJdGRzsQOiQvoVEW5Zd5UsZ9k4cZzek24oMMXp7K
VScn391FRcz/QxnofSklijLfXuQtaE5icNHpEN9j7I2atd0OzY30jeaZck1rYOSpx8irnyvcpmUL
WBZEFNTaITdox6fIoghRxqHE7zIrzehHjw4wFQfM7qnAmtVddH6gn/D3+jhmO7/qV047VUdtV84S
+xKE94iG2nDfjv5wySSrIvzdchn2NkDB+VlTOpS4navokjs4WmsqzqFeTXOZw6+NDYFSCwABjZXG
SmcMtE533QW17hCWIP3JTFAYm7RGdXY1BGV9YXhV8tWu7RCBc+1EF7Me/GmbZ211kTqwwdc9iSB3
vT/bj1yI9BzmB/UzLqb5nmXN0ClKmv5bWzMx2+f1yKe1URnD5gmi9sZn8FNsf/9oL6+Kdy8sujgm
0xp6BbQn3zUl09GzClJUbHYA3idoq7I92659ReDpsKXUKFeOOQBUyZVY//7KP/cXKN5CgdCNHlzI
UXbxPny3pVa21ULWr3G8VXTVmS3hAZaFPW/AdzfrEjHGjjhAePGwhDeIRUE3u7W4sbnZAN67ASaJ
8a9p+3/MevnF+xsCJydYqhIqr/d+C20wezNKy98EsFhvmx7pd5uExd0fvvovLkOFtXxvsjHET0aS
MK+dzhXa2fSRU8FKSJih6hYHCVCch8kf1acESdSmz4CEWTJFAOqBSZsCAeDQRwAvkANe9oFb7X7/
wZa7/eNqcD06nstJ16TaWebh39+StPAHKDEV3gZZ65PZDYuB3m+MXR00vBWhuIFPhXMLqchaG7of
/rAaf+7uWPh4HC7PSwsD0Pudbc4aM8Vp72/KqI+vm5QXPl2/5qLqANj6kd/tEFtAUTVycStSLS4K
3P7lKjJT9dFo5vL197+H4y2L8IdfhP4wqSOCyGKLlu/7Q7klx9FwkLtTNvTd0SWPemFzcBZkZAUk
FqTvlNrgarruOo4zziBI+6HyRJRRx5iF/LWfaJGuw7kSF2POrGtdFgmqY2fGQrNtJUXlOlUC7x5z
CY68VRiNx7gJ8LRLqy2adRM73nPemebB9vPBXldW2zN1Ufjf7Iy8qxW7ZFGvusxiGyXGHmLhMHn+
S+LF0EjNabLUxiNoA7uu7tJrJqCQunsbCMiqDHITylVp+F+aauQto8t2GC8cv4C8w+h3eILJgHZq
cvWEut4d4guL+/DqNE6h184Q12oj2zKY+JdTVX5p49ottuXUmcGxmAA756uUsZca1wJ/ae3CWBL2
jec06gmC16x31uy0N7hjSeaItG/FOzebQLunCHXQT9M/2HY2vvTDgD8FvZVnXpVomKrbnheLXo1M
9qx1nZjFc9sBcklGsr33SBtocCWNUtWmNXArIW3U7QIHmUpv7XStvi16I8qvGT6n3teyn0z9CDjP
dJ7mMPHsQzvVCUjDSWbm1qkaeGts2uqCIWB7jdnQ70+tINtxnTvRnKM6G2sXY41u5Z68+jzdCa+X
1p2dBx1wNNdpN50MzAhXaSDTNSaItlnXhUpu0r4NARzpbHgESecF9CsYLXAjY9CjUycNzSdvrHZj
m5Fp76Rjqi9JFA13bNLxF8H6AZ2MUB5uKgJJ+ozVZK9qF42uZwk2ySox1QfOj0hFikxGTP7rtI2Q
iQ0p4lQ19LTlypzOAIijDDKXMtzt0Cb6USl/ee2PRH/qqQ4UiLxSPNbtIJoNQVeYK9O0hrAunA6Y
lIpyojuNsTN3c8UKXeZnCNoTtxc32ZTioMWiik4NbWmC0tDW6pmKQQF+iSagDFmYB1f4Q6dpPfP0
WTtZpOWTdmqjxGA3eJR3Rt98G6ZFC96g7h/WZWXZsKNIrymgqMtC7tsi8U7ZLIHwm2kc2Pg9losJ
QjgO1egmGKgxV4C1G8AJa1GpNz0PfbdhDY7NaVSR+ZRYFeuPqYfx2R+gpYImKtFHS3bF/FAj0HyN
vXE4GGUYMHbGYoooD3PR61xN/odOd5Ox0l0EO9LOGR1sJgVGFXFOStotJ1V8W9NkknMST9X4cTBo
Hm7I9ACNZcyg1+KQ1bbyTReNrxyXyiYOXg2U3+mqU8ztsbm70Ov7RplPJDLFap2ysI7j7GbfPKGw
mAG1nFZNkfafLT+BLzCIwvyQt6HxCOwBQSVVpXGHnwFcUUpr5oEnPdIbYrmKD3kW+K89XsJHz8ry
t6H3+ysZNxmhNqqZIM+5an6ywyb+XGjAHFDuO6KSslyjg/dkwhydx6wrt1M11MW2aC1ouHTd4PRz
mNaEIfhgDtZRNKFcGsRYhKtlrLS1kSTmwOQxWvBUFtZNQVHNbstIn/wfqv6PPTYxsQa+Mx3R/YAd
wrib2RfwuTGjdbrCxmAHafBFjV48bIdc5+OlKITb72ZOk7fR2A6vRNf4LhL4KnjKu9g7qra1nI1d
oFjHPzLHVxYaAAcMtLCmdVsMgOqbAS/C2spxrRyJNHW8A/sKgn5kjHZ1ERejmV40nWiNbQ727bqs
5OJuwUhOuw/0tbWVfgzyqrL8CAJIXT9bJK6g+iTVcd7adq++Ogs7eRPEmXEDOTePtxz3ux51btd1
a8TyGTOnMTefB20QAeXwZEqwGDQ11ykAo2fgNU7BjiKrcF2PAETqFNveZiBuBvF6UOc5CXOaAJAg
1OOEazGM35ypzf3DUHfGC3daYnuzHTJ422SgzPbiwu/hzVhpjrbKCl87zggrGB4Z5owgox2A+c1P
tiGi7Kc+Ig1vjRS3+Jpas1nR4xT5Cz6C9q41mStsUFpUp3ZKZ2fdRMh0CFh0x2itXRfAnelqA7OX
UzFol0E9fo59u0YuQt38GhH18FkmBvqYpK7YRHXv5NWGm9mdRpdsYeybHv1ZDUpDbCPGCgOOO7Ky
wHOEoF0767WUGjNFUmHYB11V9hA7onRw10ZhRHR9SwYGf1ex/8jh/f/maH3RJ/zn0Toe7k+yU9+P
1pe/8Pdo3bH/QrhFS9lB7eQ4BK3/W3FpO3/R80Pr6JKsKugdcR7592jd549s6zwCWRLglzGLqkEG
/ff/hsGbivycNOxYiCSZYfyT6Df6te+qOhqOFjUdEBWkl0tP78c6l6Mt7ICIBrkV2Tm+CxhCO2ts
4YR0M9o6zsukEoi9Bx1sIzsjuCA4/KYf2pSNLZqLy7aAQVy51cfWhO9thUuGdu3Bip4MrKho7Zje
yw3NctalMu+quJsOoM+LB/zF5OFAm1/CYI5tXqLm5N28UiaCN8IcQIOpzth4uC6OQSX3fjmPT1Fg
9LQk4MFFviIVeyGHDBDLdcTpOCxAHuNJbDoeBKyspbDgdAqvvBvxgBz6svnQuAoTcpZsenaTTRSr
m6qYcfkN7oajunmybE5erUG5hmUi2ZpC49lpmr3vNOiDJjJJyh4dJSdmGPCBAxqtjYdL2M5fCVYL
mL1Vj7wWQyrb4co2K3WL8K1Fch4LpOSyPlZx5VwQqkUapXLygx+W9SVrJN5IswWF0xbGIY8Upmyo
U+vKTDoANZ1TrHKRJDsOOd2+HiJSFqQzG2vceT7GijZ7tjgTI9Uc5seirf3L1GgimHQwPuwwQLbv
nJHH88n10u5Nd8FBE6p1X8X90fV1u05KMvFkYJ3ocnukwNknmjzTMSujnPpYtsk2HgSI7zz41jZ0
SIBIQQfuarKVwqQan9rc/RrS/8CQo2DaS+kfZ04qh2gOP3nGfEP2Tr8m6MXe9fQIoJLlmM8wAsAy
9BZ5/zCTSQDEUVvydnT6/Aql5EfXhHNClCbLwCnCi6mtsSUrpkQ4fUNIqd2Fg/cR2CLenb5Oh02T
5x6RVpwTWp1eptL6GCbsTI1BMiAZgaRxLAo8ICWzkRgkakClRzcqP1pmMZMv1BaHZGjB0rYehHVk
pMBogx5Bv/8pg/y8pHNMlnGKC2vjFu0mzzk1jNxHr1EnVHfr1vJPSe0d46p88XFns9i4Fxj4SQ3J
pPU0qgpstJfQ1UkAO7bYT2P30LvuksAA2seitX8APt5uTQ/aWTWmUIHrTjLZA88U8ni66lmPBdVx
KEhpKdKhvYRhLZ96NKnFjBuWR4tsHEIl+PXhoeEwELMF/xOQS4ZEoseWnCi4XrjzggOi8uAGL5Xz
JTM0TUv8uWsVdwp1c9fsUJpA/UraSa9r29Anyxydo/JaF4eHbMW2hiW5LRcEoR6Q+eU0z9wqs44u
ToWVcvr0iv6Qf1doBRErTPyvQz5dh6XegqhnkyZXvipIYG4Cti7Ty8yl+vG3BIqUT25NLVwCI4Fw
H2e3ZdO0YHu96TgQF7mO+v/B0XksN45sUfCLEAFvtiTonSjTammDkLrVKNiCKxSAr5/kbN+LmNFI
JFB17zmZIIu0o6ZdseCaXykF1H3xhumJD/c56G31shDRQx9pyH4DpQDsd/+ghA/7IVcY5QhJWHJO
dhQCQaq3IfO0UZXeUSUWfOaFS36p9U7QDltBax84C+TQmIKvwG+D0zi2VOSygiQjHfVL1ymEh3MQ
4jBxKZsrq2OO5i/GPeNNzUs750lE52wt9JRsusx/88X8sfSCZLYd7qKiSg7pGGyKOoRix4DOl9bI
ZC0w1uCf6pgiZrDF2sADNge1kPUG0OEwiY4t9Ei2uqnlcXdLQMUJHhci9xLGvLBAbR4OnglMPvMN
5ELRv4YjcdUgFxuz4tPrfOeysCFm5+FfzEB7JBzF4987emeDdrCzNrhcroi9eyt3VOo2wu8/w1kf
9mLCxz22cNxomsXMDdurCL3yDdBTyPQ9ZIaK+5e+aUOjldgo13qn2TlOT+SYlf/O5H0DJBfxxGbk
Ek7h2kUqIUqXeblDGWucA4aQtZQP9vVYUm/uUTQBSdIV2xHrVkXVxzyrg1iW14L3RNoFx6kxNzkX
fG79G1chjOjmdR751E7nNeA8xCckh5Tff/sk80Fs8mNn5wQWj3Ixf0/hUxplR88DWzwqvpXyTqyr
BTVhgFe3UN1AoSKEPnorZ1AfVWbchvFdu+KFvi3XyfnuggH8w6WKK1hooKXjP3CKyqeU1JKlKcji
xyG4S7xXkULOG9p/32MeXmZ6aqAUB4gW5FfEPRCOeYsI8Z6JhGJMLGlyrx1bDfE8IfaLJgld19fR
a5OGf2U1VTRWvTcEd3rntdHID6s5SdbaBvXuteNptEbG+6Om6mCKf3zCwn3k5YUde22TXQ3o9Rvq
XpicB5erDd8gvMJ5wzGR7NrNKhm3pT0/OVcK6JEwmBjeXGyRcL+2ep3uSy74FxsFSsHVA0mxIAwW
B7oNnxsZpl+GX1i//BD02Apu97BzuyqjGE3F8TI5VnGMKDFdFjZIvwfA1dMwO98iYGyf9rn/3RVg
LHtq2TuwlZwZnAkwZD/Y3t7wFU/nwtTRAajuvG/rsn3VdR1d58Bsbn2f87QQNM/4GpJUL5qq5TP3
+N9oZ/zITlfcPvxDpyKiekMo/KcixwxgsCoFZkNLNxyPAlnvh1Q9MZB0egAOuDQzB1L3DmLgpjdh
IWDz+LMsU1DyZOoAyQlVnYFZUGng0b+VTvgiUdIAeh2+kzololYzaapYTNCpW6wD6bp2G0jWQQaL
oG+SG9GFD9anpCax4k+U0ilgbXhosxK0WeeFz6JSwbXEvbme+4WUtJldk1B8VIk9HKZm+ai96mG0
6fhCKHNF7OnB1y/MV51P5oFkWLlXcMy2tTfJ96qS3rrk5cwfXbQXQ4/cHMpsYUSvdHieCCBvjIZX
Gi5UY0u1fCCILtJNUw/LOaVDs9MLQ2rlN7c8YjwCC9lEIKU0OyVaaescYkGOl2s/kN57hyIEI+hB
IK1XKa6ZbEzkRw3TeOs24XRk2NUgAumxsfUCJUHuAB5WkVduyITeiyEQ266vip3Cikl1PoLhXdbZ
Tlm6+lVZNrbVgbfXqNG4ZWOXxH3bVLuoK2N8jxzxukufkkwHpsCIw/UuxoCNexnoiJjIWm3vhSv2
J7SZl7IwV5mJlGEA1d9TDBJ+8pRaCY67cKAEwpUtthCBbIQ5vy5L4b0rEunVnM27qJT5nxC2RVx5
quaiLMYn2Yc3f5bgUAoP6GqVDd/5kujr0luGXmu2LxuvCWukTunT0I3FewBI8s0hd3DzG+gfoeXg
Wmpgz3dZKl9LfovnKLWHOPPMFgtiUMRqfExKbE1P14tGjpdoLAZyGX+LJERGFhpbZ6HqPghoyXlS
/UmdaTXYaGS8qNkGhb52kY01DSmEr2F6+2iz+JB6TfMcTMvBLWaEd+nBV47gNOBuej9cY8g72nn4
O5umd+01OE5MrDUeh7sphRoyOnwzEemE84O/iGlzFnLck7n7lSOlmbGqrsZW3bWCvJ7ge/Oy6GjN
JkAKncQa0tluWdRz2Pig3Mptrw1SM39MxUpemKeiJv/ED9N9Vkb4qWQCbRyz1RjKtzGs/oWzvYUj
CP+Fb2utwyv2J6ryvXGpx2nnhMPxMWkREkdALV9yCLD05IiQLBZaPvs51Wn1M+qSbfUUTMdWKe/c
MGqGEu7npx5d4bXXoKHLx+o8S/5nRHNoStlPikD0FyP1sxWzjVuQmh9Gz/uXGzaNSdfmr8Wzjh8p
K/fY5d/rDPNlb/EUW6B58kLGNGbJHRsfGhDejE+N7emE47ZBLWDWgP1En8ZFTg6OLoCzH5vMempo
q+/roIHASRNNobEwQB47aWR9WHCiyWO5Vwq7DLs0OQKYdgWfo1rv8ASkz9QmzC89w01aihzDpKl+
mI22G+pSD6VoqmKrUzYvhkDfAArNm4idHUMWEmq0ba9OqO4T3DoUAbn1FWRls+UAJX7yLAsQepj5
dw0fYqpHnl8BX51xfDfrvH6LMGZriEB+LXbowh+GghUvBWYuhaXXQdFMV+ZMf31m1hvH6QZo6bxJ
HZNJDF0pKrKe/yMsyXlrxHFpNt5Wt5ThZ6JobFuho+A5TpxjVkv22cwrl3m2L5GTvvU27bjElSBI
+u88B8wKCR+VRjPDAraKiz3k6VeEyEusBgxNy1rCCl0nbEA25exXX0TTe/B+XbYdw2VTOJnecPS0
12NRCsRlwVYHFUU+XnvVfu7cPZLyix8s+gVTyN0PgYUGdXuXnnihnPM7KIcLvRBUKGn2DeCRQWia
bfCM741cHnm9iZVhquzY8Qa+4KlpDjyOspNwqGeE1F5is2KENuXlOek5uTEvW3buiJIAyKrznnRM
YytX+l916wwfsC5iZ0Dt6BhxPkYMcdWwkcwjReP9qqrBXnMN2qPP2pfU72rVRfuO98+u9PhS6whY
NxveE9uOt7EFkz2F890us2/fTVBHsDPZoYn5GiUEB+hqoVd8DZowYTM5AXh02yQpzTG6Z2nmwJBf
uQrXmoVy6UxTxcdPVj6R4L4liRms7MHZW8bXWBkQCmAiaNffZ3ZznCrjyaMW9zVMI70pOy8Poas5
zRol75MU5gvgz2Kfac959QI+wJbXhVvfwYzcwzpcBS1c/MYineTYf1TWHZygrU5suvKru5TTJgoK
RVFLhSdtdy9RwbUG5FS0kkHzGeok2odj6O8ZPJdcdRiqt7nFszVanhyjeqMZDrDabahcAjrlv+fo
ZO0vqjakeIwRxxxwAIqUXOpOC42FjcsZn1Xm4qIY4eu5iihKYw81Kw7LlfsWsoB+C3qr5/hlG4eh
L3sgzUF9NgKYI11PGWYIquHOiB0IEOUmnEWjwOaSPdxEpQV7o65s8ZQ1cDNbK5PQSjlyDF49niWv
+Z8INjuMlEf60szmc+X5bxgUmr1jlxWhD6t7hVFrs9/L6p+ucpBPuXO9DSaX5Y6doKwjWhNHEF5j
hy0azxyn2Er0sL8JYUcfjVOpL7rC9IYy7ye3FQ3KkO3YggFvS7OJmUrI2ERUIeEFYT6wKWjmg4m3
jtSiOZpsuQhPOMUG5MTyXYjG2LWGz2gdaFCySkqjeeZPA1G2jJp1mpDqNlkQj2ulWkQi9Ri8AGOj
hgZZ7w4Z23kenAA2emdM1X6g/AaGd6r5y8wd+jNPPTlj2zxxGw/Psjb1itY8DlaDQAST6HLN1kqt
5xzmaDv1HEAkRCJDNOmmXgAUlYGfHcLMMF8ZE2eXpLQxCDP+veRIU+cK9FyY5P0xT1Kk3Z1Rjb8Z
1Y/nYYrmg2tK8zCbHhL2dpcpPi3pOIxbIALsOCfNo5VNjT6p2r7ZHUgzb9STC0cEGM/KnAeuze2i
v92gbXYcYVhvWZB1Agwsz0osvx2zuqRatVezbMKNIws+memDXiAH62+bdIlesdzQV9/DvLAqaqqB
zM778oUlzHdTGMsaOFD6UvbOQ7UcRFYcpcmHZTzSxChedWxzt37c6WFbC1ZTVS1nZoQ9IxgY4MF1
dkEH2EX6YWchYJsswNXOBecSUe6C52Y4D3h6bn8kWD/3qT+MPKEafm9uhsCc1XqWmN+JN8uVza/n
xHlTsHWFHTc05QvIrA8Dazb4XIvB0VjF7Wj3q9SfjwZenNjsA4ej6Gi53KlQdcxV+PBw5NDWSdHA
g50sOjkdCa1Dq8s0IlII6izJ0yy2eiuNp5nJxTCa4d6Xqnx3lCX2NfVcfmPWcur4cJ/Y3WW3InWB
D+XCeQ9L89a19EN4zCU8mNuFPnnYm4wk0zrbGF5DkLDBp6LNZeRTuMxXLyg87nS1uEvZVkdzwf3m
piAqBbQKCB9R7vKFGH6Y0iRIeafl6BrC3ifK6OIcZLWfO8bORK12mzFkAy5et9BZHKdAUjVNyWtT
y3+khcI4UZwT1rkuIO2yz911i51j+EuNFUNFFBpmbxw6i4vv/9NpFqFEwG0jBafbJw2WTIuL5ISu
RstsR94Bhl42hPpMz2qbdH6yZjK4zvFktibh36zA095GDphio5leSitJz/2U2FvFvuGw2KXeEpgq
P3z8w+XgLPuuFt2JHvAjMOc9+aZ1JQFbvjYetZqlyRifNDo8+F7JwZP1Nmj01jnZxBYvhELM4zDM
uN7KbL5JYugRl1AbluBQxbmdMvyEfgvoa5hXYHW3Hp6K2KrGL9MO/pKn+yhFxgkXbk9lth/sLo19
E0H0CqbKZBFkMZfoE9xW+YjYrSxKwGKu+JwomNjJKxnDOFmOqZYxCAG35128WHd3kg+l97LFuxSu
iFlF5OOBl/RWS/l3YCw93DDaXcyluemIk/BsQh4l58IrAk8ykX2eW43a+JX6xUeau6Pw7hXdzFUS
mb+5mB0jzSEcChqPm3EnKU/+Y4YR95Hxwk465dzapn8T9GCE4fxtLVyMsEuHy4hH+LtlRsdhdJ9N
j300Spp/+IfJpBdV/QvFTUAWsEb5tkDtbJ3p26rzZJvo4hlXDFXQMtHvfgd5abCpA9OxQVExQqr2
LfHRME7RjftshAB5qqM0cAAY/CKjMoL3L7fMRtYQYmxgij4ANtGfCN92XOub8eoPhIs8M6iOTtc9
Vt5n5Id4I3JlrFs1v8yLNWzmdP7tdh4GMLP+Z3U90Gwz2WVNUJ5LlvzC0OFOM47eE1xrTxP5qc3Y
iOMczOoy95XeAyXjmYJn71REwUfg6+SvzZRT45cGM9++pn4JqjwDSXYCHfjN1dxCHsOcoC9oaLC2
R7nuzWvJ+Zeg4gj1CKoy/zc1fIE9lm3dfO6VWXQMb3MsKkobAIGCIbuZ7P1wuc2W01/ADMptP3bY
ecqgoAk9Fgo29tyMovoG4l1gz6xyiTESr7pNxyQNff7lS/AYSIOqwoCQLbvEIS+5qXXiJeuFRMxf
f4jcq8xTozgmYU6DG3Jo+GGNoLBWPCLlnynqojBu7S77HvJ6Otp9qtejQW6C4bXNnb6oh19Ig0Do
LNPnQGwHKEH0blLrfiCecnEMDQfczbLinASZyeyZtdFKP5tcTV7osKRrd3LMHZhWk+/qEBH96asX
XRfitICEINYIRH1jiMQk4DUqVqQu25u6yK2twivyFFlc80IzFSeT/Admvtw/EO6PPZHDhsWye1eA
tqlCfjbCK5moLEfwNkA2nWA3B38Hl6/SBHF0MOcfleXVu2KkfAt6xAmGwWHcUXWwbYDWr/wZnWE0
o8tNFiiWy4MJGokmXM9NCrin15/w3u+DNeaHpYHMl85ENSODDRQbrhWyJQac9VK8JUnOYYSCzjZh
S2ZzAuPpqnPaVv2mCGCSFm55HAtuelZqASvOx5g89ryxEtS7dHKcTVk90h5DEsYeQA2r9Zm5ibs1
mdEfAu/TVz8bADsW3n9EPb2RCGYOKLDmK2frYUF7XifqXqn5iQI5jw3ncVgp/Os8dHrjSs23mPiB
5ixn75xsEYee4iv3mzc+pPa6w6EjHfNDIHZD9/uqwuXA+vxes//+x9Cr5U/mIf80W75Boi7KjQKD
J+CUdK/hPAUHUuZ/U41lrBzxbK+0kxMKyfivIppDm6i54sv5cRfexi3hjhud/JXrAwbVgP2Z3y/Y
TIiTTmsVessnU3douhO8y8QpVCw5jax6ajKxrwQrm8Ly9opWlfRJTgl38UFE4Hw1hkPSJ+yKIi7N
PO5JcoyIHppJuPB5g3xn6CXDnydD/2motFpXSaW2/pimH0zBUXxPXQHZNfB/R4b0ecaYoAjhd/ES
r4zfZjcnvE94nc8roAX1c9Gq8jdrNxbwHGi5Itdw5rJ/SwN2ozT+IHb0Nk5YZx8wJoDpJ2rXyPpv
yKeb1zqoSWO1tD79qYztSVHLdp9I7tHDQhaXq/8rgVDFtJujj8zCv7z+Suh3ZNSsBUtyUl9yx5vx
htaPAmHfvbhILC6Pv+AQ4Bf0OsddDW35bJpEHlS7uCuN8ybUZYIPxSjl2sBavAqT5VblTb0jDNbH
wUgvcUnHQ+8TsJBV8Qfq85s/1UctllVpFHuSdoyzH+m8AYX5tq26XyHbIUCtOGNAGrdk3RN2s63x
FLgYhfhCuNWNhNrIVTvbe4hzVqnrzCvoHPqz12bwYjkDOQ5KfVAF24Cmiq2e6wo72lSQxWZ0nm+w
Zogzq0bx3M45sARWVHfTdtSZcnuA0T16AJajbT2lFiZa02DaszTla89BMSbFE8VTFRmHcIjylwEm
65bPnRoe9uBpDb5o3lZALGOee/RktV+cSJcNMQfbP7wtbZCCmvd7xzLzoU3N8U5B1m2zFyc0/JNT
eVvD74pzI0bkGY3gPFv2v9LlMX3DIg7c+8e2hoOFr347V1nzRvX1Mpi9AwqO8wtMZRuBjEy6lePZ
X4rq0aabwrgCCnu1U1P+qT0F2hy6G4ESjK01kaq3oTHlgQ9jfQ39zDsl8//s/m7lVulzwg9+TPto
PRePHVaPni422R1zvazdU1RC/xnhjjGkeR9wgLLMegTtneEiJ8M9tn6r9w3yKWMa6leuhYQftf1q
DEAfG08+1VaPjhm/0KNA6K3hSeJwndlWCYxibgdPw3ESZruUfLki1YjG7YQ7kjH9gVpDqK6uh+Tu
ywScmFGbu46Zb+Ebfw0FnLnmn8ZmE+VgnrfRxSY19L+Y02VH3D5Inexx/Vn/GpT6GTToTFlzR+9L
rgRS/g7Taea1zyTWLp3+SSzTeurEMUr0ZuiTzdhbgoZUX61la7+2oiJNnJ/a1qegYOV6uadL7l95
6Ut6eUCqifTEotDowizC7xbP06R7MOmqFOWhSuLA51NWDOwjOkB9FD56kGcldzN1j0a/OGa9PBNf
vKatn10ysrNsRR+B+QZf0FbrikVw4L6NLEuQGRv5LWlrI8ZrxujWKDqmorRxjmSTXpeI69GUzR8V
K4uUb+iB3xD4TtdaB4izuZQ4ZJ6qiLAgqz+XJc1e94m7s0Su/s45Ksp+Sofngso3Z9YRMHIu6VAo
m56PV8tgWWkrn4i8BZ8eA8GT9agCUaXf9hhoJj4yDLYJjmacPkLZuS+hFDnb66nZu4OkAJXWDwm4
yq9tZoEDwEK0RqWXMwKvrZXZMvsd0F3tm8p6ohbWndTM+0p4QJoiAOb8EXszjIPaHb4x/7h7iJ0f
+vGoK6hLrPxAsbDw2TdWtY1pE+LPhuZZekqC7mgttUEMjgFlEX70uDP4qYAfwbJCw5ioTZvxlMV8
7Vw06G7swPtUdH973EP9hDJnanf5UD4HPu3h8cSAbS3s+dVp+YpnrHstH9VQ89viDwQ8j9NnefHC
0sbs9rtsmCeH7YvhMUXJZj6fBvUHj+nv4MPeATambaarrb0bkP/4o3UdplBv5Yipz470O1/XozaR
XYaqXeGxOhS9z0Bt3JjzGFck93K+R3VbbOBb7CZtPr7+LIMh5NRDMWNNJzxZ8R7rG57SC8THtrIP
TVSvM8P6DnKA13xTaNsj1oMM3fV8KTErtmDT64WfXAxw+jV+pmgE4+4cuA4wXjCOghw+++eK2T4L
wqTcWRw0D4t0rZsNEpvPTIVXFAhDsVLUbjZIc8w1g9KnkcvyrijK6SoG1M66UfvcYzvEWInfoWm+
LdrYCaoaTxBwh7WlQlQjbihuNqbSuIlguZK9mWN7UHir6FfsC8aKF0vbn0GQEQyRVnHgu+EW5yyt
2idgyO6aRG5yGCAsbCXh7rXZ99+T7xk7Ho23BVRXbLAU5b3tvg0hi5MmE+Vv3haEBGpJlSBPop3o
ig/ZsxOEhUws02yWOOjNn7B251sWADbMpl5xecxmKqxEI1dj4L8vleILXLLXY5bePnTTkr4R/cDc
cD4crihS1rvI7lZYa4DOM4BwdBOrFuU8g+d1wWNx40lrnwRt7PoQMK0w+8u9ZdO1chdA6tqnWX+0
mqDdhMW0gFBXEOf6JMdVTSOM0LHof0ezdXAyMOCjjnMJ4WsJmwg2DlfHrgC+83gu5j9zG22FS4ls
9AWPWso5RO4vga6ZQXEg6mFxkUKBOI9EYOFMPV58akqeyWQf43RgGda951bH7SZ8LtBnGy7SP8Kd
AWNdThgW65oc7y9XnuiJv4Rxa7gofDiU4bGTJV24U8huAND1mX2FScRPwQCrMVUckPhq/jlc61gh
VlO4h0LRr415dmGr4TvyBJN/qmPwx4f5jU34qU9Z4tsWr7XceahkyzA9w619iXRSnVRCSc7zQ+5K
CuwaeUaDUwzyZqc8pdzwZZ6szdx/8qfsFmTt82Jkv3Ci76YeIELnP2Vu8GxnlbNaGPqtzRGlUmpF
L6ndsq4aRn9j5Rj3KF1AeXVbck4mfy8gscL8Rx8ip9ZvBN27RSYeorpworXnhPkbiFAUEKMQab5l
Ea0icHNMvZfWAVhqkhBLg7uEG5DgK6waxUDG4q0H+Dfd6NxDZ8sRNEJH7JkMoYNWCnoudoScduQb
SeSzXfzXCPRULAWO025MzbcJmVEec8/3IiCdj4g2hJvw2SsB49emD9d1WOQdIHB65CRJ9CxyHjMs
k+fSaFnpjwgS4nqo4+duiSVVwgOX0jIeW7faBI/BJjLxcC1nDkSGO169PijXvWndAgnFlxROs6oN
M5aU9yEdPx6xDrBk104PgUi7iyDtiC42mpkj5e9k4wSS6+Gd+BhXAkctB9lV6X0ueTWHbB1yNNSE
u35MrPOAFDJ6duG8cfqWIf/iYC6NxmYT+jkekr4xsR15kJDFk8ljaBr0PecDtxZJd2xKeTUn/G6F
fHvMP7d9YMmDS4iXfga6ULqxySqCH4GRK4ve5mnq4mAyrl1h81DwGTEoNnks0LtnYmasM5fNxLh9
JUvKGOlyC4t0vfiP1fBIql1azrNlzBvGogFZm/K1qIkrmJ5Ec58sbImDaBNg2AUdTQlvxZW94x3O
wAwfjXFt+kHsDBEpg5QyHGoh5+/KmPIY/2yExxeIuSOYrOVDex7pqlO1XopN2pNB1MEsnzlP+qeA
+Dlvn9o40xfzdqX9/1dqTLeN29pbWefpWkXTSz1ze6NYssvCadoEiQkGUoyP4guT+sZI2YGPAMek
gk1RWgD0AidDabg49nbOpiPnkvZEeNvYdQVFKH4jwSpzyuojxTKzDkj0n+uME1/b6N+N7+h97tLs
MZJexmaK/Fst3bJjWxdes779GVkm4EMgpE4YP3syxt5eeTyfUcibmz5K/lS14kwnUjzFfb83xkhv
KxqabFI5lTGgSc6RqT9ZvPZ7Mp28PoE9At0YIyDpZrrXi89sftHpk2IeG+fUu+JCsW9JpGteCdN1
a99upteeU8uRf9db5mQAcMWMc3sOodgyRUoQ3bsdHBueD50NUMEPxuKVk/60nhkdowpwoqdOZN29
lfQuZkRs/FVh/6edqU+eaS8XjH6wQH20XpsoTLyD6zccjSKFNdZSmDdgDd7BiNgnqID60pDSdFYT
+Raf3Xkw0LjDbsDka75XfTH81ZXXcH/Ok/DVG+0njpFweesBZwsHxoElKcY8ui6z6HBbFwTbypiK
Kb1flsKsK9iBxgY/fTx2IIlnnKf/ZGOL9rNJsLKuS0LB/+yx9XioEeVaiWgmw9d4LkleISbr1Du9
5HzU9JduEGO2HeZH6gNceBpSS3XSp8KWy72xa8YyoetzGJMAiUDutFSPKI9geeW4kXGQyZbKDB+P
aLKrBO8bpwm2fJ+7GCzfn8YDTe8tgjR8Bf0OYQenNhxJ/R7bMt7v8MmuUf0E3FcytUR35VPnIvhq
ntyO/djGzWqciIWrrYjbJHkQg/leHNGESBz7tZFReROa49A8FmftRs3dGm21zUv1JVv35hrccHIk
oOsqtNsjKGZ06glralqZnPVSxmYCLAVPo+ADlaB1sYbskBqSmmpoPTn5NO9HKWlJBbc6ZPQejL8F
Z9okUhsHCVs/jCeTv06Wt18ySt9z8JCmEH3MJOCc+NFhUuXGtJnrcTbcIASGcmmNRrFVvB3RHfpO
emxTmhHB5GVccmbjtGDoi/NBuDtOQeEGeK1zSnOPfycJ3sfOaPyk+7FtpJksq0UHW0tQhfYffEgk
AOZxnFLvmUYn0U0pEuurD3L8WWOTjL+W3AgemOn8a4CBGouZSkfcOUm56RxTrQcOt4LISJecrbIZ
fnMAu4PJBytJDgRvdwp7qODmssormfNmU/mPX2UUKPzmWTruxBV4vgnb/JEeUsHGOMBiP5u53PIh
vbbNuO51R4rPPRuye0lq7ztk18WZwuXe2IGd20LAMbZTbjRvvs1ueEWG+1rkGSz+Fho3fHZ0TxUQ
Haot4wrOEGRVFU5l+FV2AYsBytzYqpYaPzSV7o9p4GQnUnpE7JdHmPJGeXB07dFQQTEra+umdKc0
bnqqVb5m9Lzicp9+iOXxKS2l/wtS7rIqpro8MDHBrps5nId5JwZ6uFXCtN+qouRgLzLCPi2ewUBE
LssFK9nSf7E/GLM+m+yCjjSVQuZio/G3Up5B8jmT0VvV8DEp5Fwd7SbM95NH1yWpnOW3yGzGHuyM
f0hQyItbzflrRlyWtYRhHGq75ffRWF+jZ/9pIk6/IV7om53UH6pU7oXryvxu2nayJ0Ld3WfCP7ue
FMu3zx3hQDevvZlm4z6RrrdPcDvzc88v98ZTmd1FV+KBKvhLFl2tD0FeFN+oDkkEk8yIJivnb8CU
z5k7da7tRVxBx1abtOri2U/zTddZ0V5iTH+HSPadi3E4jZp5s0+D9TDxC7/m3kzFZXLpaaWF3hcY
Qz7TGrxIAKfzhe/rmi0pdPfMNw+ko89Fpf/VnqZjDtdsNkcaLt6Y42RSDeJIz51+dE0CLCvnmiHT
vIUH2MWemv8awTjgN2rkPVINkf5iQIq4WOU9GGdmi2ZobemURkys29l/ySX/YBzS1AhNCp82bR+i
mt7n4BbFTC87j/shVH8DHnDtaiGAzFWarxdDfoZU/WI1O1qf9rXBB7axnPxbpgaLBO2GR1/0Pz1K
kGHPAKraSsgHL9zA7I3lp6gi0OSwVG8+85EVozYyvjbgUuKmmt8kBFzCjpm3BlN4sI1QXpkHuSeH
mw/RAr77c758BIJAJsvjqCexWL+g1uJV0Jf+vO+1/ylUFJ2rx5ojpGf/VpUUxRaaW+tl5I9Ku6yG
ppjy/M7GH+k7IJjtCqa1ZAi81BQymewRxVLYvHdOMmQQRoxlq3uT1H0lymA/SI/xy+T09Ya0WLV3
xtFjoY7fSAdL8MHdg43x4B8sR52G1iZn1SSu2vuml5wsjOO7YDCKQ8ZFlumHlRzmCnqzekg02ig/
0fEMr7YElBqKBujEw29Vh4i9TMY6XlEUKz8X4VOyDBYxk8DY8Y1YWEEtyauNlO1PTTnsGApilRwX
yv2yhDmlQULXJgeuLzKAJCFtZr0BU3XOfdZ8bslLbSj88RZMrfcx8dOdY0ekeTVTRp7bZvrJzISD
kd+ZLxXL+3VqpNG69/3+ueyjY+Q4EunDdJGB+JMtjVqzjMzPLEMj2nba2eSkJVD+1tx3HOxZe3y6
iIOIRazHqfjjlfpXk3EPhoNOTK5Vhx4a9n4w0DRPi2dtZY/K2grnX7BlbiSwGUjjZVWZjT1amh8j
RF5EiXjIM/MRHm6jg1/X17p0Xyjp9+SZKAzzBuzBaasHksJ78zlE7Oo6MTdjK59tXtN33Rf9rjJc
wN7CzPeO4UuAYUSh4oL2y5tdN3fSBjD5mCCSmn1sYGemsSZKlocU/coKgZJt6b62/3846tp7dkht
UJqdl40UnNRsaEYMZJg0rgboamuoG5o6vrk2TK6vGQqHSDkBtglzOJDhzPactXns+Ev4iyYWfI+m
ZZwnjXb/H3tnslw3smXZXymrOcLgcAfgGFQObsue6kVpAiMpEn3r6L8+FxiZL0VSj8yY1+Q1FiHh
XlzA/fg5e6/djIneBh4WOuTt+Egsyz1x29S9iDueSR1hL0Bx2/WcJVtZ3qOf8U8SWMtRYTgyVdml
bSX2Vd9bYhs3KuS+OPOxYO85BCCDt5VLRYMshGN517PeIMGdZJPtogVbVT9wxvVw+RI+V38YnUZe
G43SXkYzo3sLmv03ZOPjSTvU0wWlV8tEzbpfhnjtDQm55aG+rk1DrTOnBX2ltdaKCuIvFjleeCad
/w6v/Ec2vjfZtxAk7smcQngad//xbw1/6/X+9a+Z/3gC6KKw3t12t8/+D72spJs/9g/t/OnB9Hn3
33a29d/83/7D//Pwv8lRkNCX3rDx9Xl02z5H5K5/4m8fH4hcDw6E5NV8st2RdPBfyQmO8xf5nkIF
kLDAZGD1+5ePTym4uh60Y3iCtnDxAf7Lx6fw8cmVnrviBrXni3/k4wMp+dzGB7fK5ZmWYJaAEtn8
fc9tfAqKHpx/HrUR9sI1blFn51rU8IC3oX9SPqGTqqF7M3LwlfdAmwf3SyZ70POJzTHd040nGJ27
2VWrMPlvZ7RUZEkvhQiJUumWG6EsnCFuW2HQEBkaBWYq3eJvs8l1KmrCqUWTn4e0XSQnAfbmSBEU
9zRKiWOhP/aW61sbMTleRI+9YhJeOjlycRlE6JIEPw412/QtjefwIqxrTvUJ7VDCAPnf9il2Vx/X
esiUhfCmPosIrYRzhDp8LL8PRXHA43iNkfc6drsbi7jmadSXlsvImqY3/nX0xdlhHUC7eMKcaMI0
W+zxZp+EJQYGI0749xD2p3LYE6KIdFVzgEN3J7sPU2DLO9f51gYVw1g7JmCexiYSdky97V773gld
rtum869CizA6nZ7XTcCwdaKoAo5hpd1+EfzJ3h9RDNfELeTcBs5B00jeH2rM9T/2aLTadhNrm0gC
OfNHSLEATboF27Txe3mDneQwl8Vp26hyOhSMaSUOnE4TNJew6WD7/+k0U/AjZ5M+JF3KrBGe1ATI
puL461k6+k6HMroRTYUuOJa59TA6M2NyQWf7cmg5abLwMKucbEcwpZIt9hQRJ5wZ6rqgDxYQpfA1
wVZ2lWqrYlgSSXUxs70TAF7753mGTdHJ8FgBomvxMXtx8qnzkNoneAnmXTaPGARYyOhGeMRQHFpB
0CWCRSrvXWJk8ikKanZ+rELJOZITWhtsl0zUu+Kj7fXzgfGEfRjhGGxsyDCkkOXME0gdf7TBvbK4
D1CzRBkxtiRiew/prXycY4K4efLZGyMbVKXLiFCjhjzt/MqcNCbnqFGa+H7uSpTylos8lcomu44Y
FO2jsL6PFIEcKWylR0LQHGQ6yj+YsEDSFYhi1mf+VGHo11OFfQE/XkKd1I0D9XkVVr86DnE38djV
31Hx9eXJ2BJejiVIBpz90xFpfmX4gQNPEIWGFPTbtAT5d2QQOeKNwXU/TDTkoNABtvxJz9F8B2vt
3s0ll96wPM/UWakpL1yZ0v1vsjVdCjmTi542nV3mF2VwLykpeMZih35XUAxiWxQ+sQEhgIE7Ey29
3gLQGJN9GrZOtUcyFySHnGqJd68OxguOebhsdaUWszHKR9pL74Rc+VGB+8Ody3cfwKpQBtUYCy6q
XBUPjG3Ge1+2dnwlQJW1d1mawTCKR1MeG1yFKKh9q+6PscZGuSYHhfoEGQkC1nKm34+3RoXt+WRm
ecPTw5dkeaLv3dD73cyTgpwA7qLkJDAORXWRF32anKIN8sxp1fkZQTElbJPSXTKCuPoW9xQJmmzi
Dm8AokDfjPTnma5YFCyw+C+WFJPccZy6AqB+2CL+jDmYhBg1qOAYJNqgQCZkMaCfI8rzdWxNqUs/
EGNTLwaai2U+Ig2JjURsVeIrMrsiDujdldMYxVeR4L3ecasafzMSyXCSSp67MyVq6jBV2eup30ns
fa2C9fzsaYh8SeZruHzSmsZDP3IAQHfZS+9QmAhtfEx/rd5jZiG8gQ7CeJ1A2xdI1Yt52rHEetU+
UK0tT/SCtnQnRiZg5xNF7r1YsJrwWWoklWqmK7Jl+GtgX+SCKWq6Qje2qMWC5qIJjO5AO4Sd2AZ5
mcaHagr8mwBe4XISDzMqv3bUoTk0TT6IU8cuEfU4JK5m6H1KosNc7VroumZaZWeWHZbjRRH1ZU64
TU9+SG90/2Gi6r+aK/gnKHBauP8gxqPqxBtHtLgTBCLr0DYdUxQtwhpIBknY4siGYNajkJ07WDMi
UOsunD7AJV2XPKCyaA1jVVgd174HB+3Ch+4T7xmapKc4Dyd7K4YCCZ0fQYHb0zT03AO6CkrFtM3I
wRw5XN9iHhouwmZkGuMEJGQR1enBlLElskz+4CDoIBnE58tET4fGKEeRkL2TMZ3dJdO2azlInRKJ
0+er8g3LYQEZG7OZlamfbZmqaJ9GAwxA255bZjklRj6ZDt55P9Uox0Yr8y5G4+bpzg5jDM7s6sjw
LdGDCMG0yZk7clqG8IygkLa7LK4GUh/ZHOjvYPTsmsnvpoPUo+OTBtLqVShOguqGSB7zc+59TIFB
DU7mIBJ8eVudhhkkT5UKtQ8VkrsN2pAYJYWMaRmAmWKG7FfkOe+jfKl+FaYZ7npJEwqJHow5luvQ
vUg4PD+YJsLiNRBbP2MUGsIe1HWzM8L53ADo3YsiXkkUaUy+syt7Zvh5Xpz0RC5LWkv5fEE7d/yu
kDZoTmnTbhEmrXYmHZ07lx4WGKJwXF3eo0hQV0XmPB/QPCCLCsv8WFRQYY9audbH2SkWnBpRFf1w
fdB6KT8DA1m23NBMFY4KNX1lg5KcOCNkoDBZouBeIRBVHBy6+Xqera6Anzc6uJZEGzLqhiCwsfKe
aRd32Pvs10rey6pDt+2MLslriMfre11qAxC6aSt5LEJGMZvRDkloYnJkn8ZIyBfMqAXNMvSRoI7J
bmSUjwKSGlrLRzccyWf2I5q/VjPJn84oXWK+lU+cejV7mDHh7oysfSA3C8YpWjzSXKfFJuuBfgZH
/wxvwlJ5CC6QsRP/BjqSpKes8j9VBtnzhuBsc48JvYdnNfb8fl3jDUgwKnAlO+k57EcEwXd7QmMQ
1hPJitcgzz/JtmmKLf0elCtVE1QQegy+vg0GILSayHQYQTrFejI25dSAEViEOhtqiSQc1UHk4bDO
xsNc+wRQskWT4T7KqvkYM7tDDd6n8U9e2uDXYhYSktzFW0M7yYkcOTaChWBBHIf0QLd6+pTbqvzY
JRLPUeDSrIUjxs7FUJtj/WTrcN4vbJhnSAeoPpCkCEa0BcRKToBpy0MM3qrFmm4WtV9sWkhEFS7O
HXpJelf8JyAXfNdAdooWPWgQuIn6/3wUTm6nv/7f//U4bfz7g9XuoSxu2+x3Psr6B/4+Vwn3L5Is
ABh4ABAJDfHh8v6dSKf/sn3tcE6H9CDIpVtPXP/NR/H/8l2Hf+YAag4U//Wvc5Wr/uKvc4Jg9dIE
HMjEP+GjcD77DXnHUqUlV+ZKjvI9xav6/FSF8IihHCoRiEctT1xDxBlB8eh2k6Y6+e2efPibo/d7
JM5zDsvTpbSA56J8WwCf1y94g0oAj9A2Mke9utOhQR7tIk4uancIkOZE9TEOp+4rrUV9VJiHLt6+
+nqwfflNtc8Zcg3dCzQ3/fk3Zfg3k/qxQOBTWRR/EA7JDc7Ee3HgSEREspWQy8cdmON0GwlYCMyG
IvHZl4N/H6V++MFRQYu/LJ9ZqjG9NsjPRYvxJ8yASB6cJS3Ko48C67EZgcaRdBYzDMVJRSVh5QVj
4KFyxk3cNuXjRL5Yvimc1Bf0HTvxOSL3Ltq2hBTfYSEevtM+dMDPJpz4wqI5DQbW7P1Y5vHXt++K
eEHm/vtX8RUZh8pdf5WXcSRzbeN0QF21HZOAKru3lXNbDi4YMRIk4BIAoFHfKUbEbW485rQkJSYj
VkC0rmwnsvm1FGiESMMI0Q/GOR5hk0T1vRHT04mqLoiJKVPt00iM3PRIOSvvOSK74hi5Wfcl7EgM
2MVpnt+5fdzkBwvN7XSiu7q6mXpNFzHxQuJI0WdiptTx1G8mz0rRXGmYBGk/M+nMfFPsLb7FeEUD
Lr4aJtM4xDIzzbimwEizg40u0pxydAAZa6VTATknqL0eSrGDozwbmeBhKVdxu4uLZPK3AaLxWztH
57YpPch1p6Z3fO9yodm9Ivat6SfYRdWcNoYMswUPmn+KjJ4NNoHoBsubzBRKjqXvPuNBiqIPErqF
QxGl41u/9R0P+o3jYljCjjGQoeVT/4MwXJp91q1whdqgkd3ZC3LabdwmdrZL3YTinhMzA9RgHg3Y
DfCZrntWNajarkJOjuqSqamHogXW8KcENaC9Z/hfip2De5ZSRTMaOoE6GTj3fF/PPUd26TELZ09O
PuKo9sfLMLKC8LAkuk4OCdMb6BQ8FDScbRoZp6GUyDbDITPOvmOiW16ngkA01LV0T5Czj7nc5alo
ryGwLdVO5v4YbEfXkAjghoMJ7/oFKthBddKPtp4ICwgYrgfWY8GHGe980l1mTG5AWZlppm0N6gJL
jZWFU8LRWNvD7u1n/0/rEaMTuPRw/ml5vWgoGUYw2WCDlokqPzgSIKEQuZrmOsN0T6ofp4r9MljV
YQBpQWR6Hz6+ff0Vo/0/tNGnNy9QPiReO/CeCFnPF6ROWFGC9JiuVRqVewKG1TlMleTMUYU4ViJI
31kBxR9WwMCFvbuOA9k8XPn8gh6+n6oWqkc4hq6gU0i22qnEOtxW+rZvJgwezqJAbyLTmBvczcRL
ybtqZDR3mGaSqgu0dIcFg9u5tNLov4LL/i2OV6w3/PkNIdcdeDuOGFp8cOqff76ZWD039IqOwQd8
0iqYGaFwJtnjhkDB6dTOlxRozUnJCQf76gQqQnYKP1Jhde+Q5J8je9efho3advFIBmzaRFw8/ySl
ZUqbUY29RXXX4INOR5x0/tqdfvsReAqveP6V15grxW4U+Eq77vqT/YZFFnXmjrhCbZCoCWaGJg3Q
2gFh9B8sWi5MlFLXY0jXxq3YLHPCFq28eC31+xGZYUb4z00z5aG1723ceOhxFEcFiwbOrq8K3LJv
f9zXT6wrPJqw6HG4KRQfzz8tyE7XH0I+bTws9Z2QlTmGU1gcIJzHnxM0Je/8DOIlid5WrnY8B1mA
Y2telBevKG7Tqo8sZ5Ul5+obChQgqkxF8DvQvJQ7rxmx2hd0Vq9nWclb8B2U/SP6o8PbX/z580C9
QsViSwE4W7g2AghKuN9/pnhxa1GLtNkqbY0fcw261R6y+cvbV3kVA7dehmTFtcMO/46n8PllxIjR
LB0SOPms80CyYxxIRVN4n5I+n+97VYeHzrQLA/P1AB+RU7adIA/Y5HF7WXaAToQcE5vcbdQjHH0n
h+X5crnegzXEgVwMx9FA9IIXqweTeQfPEQm0IGbC08bV1n7KRXwEXUBYWpbuNSb9Xdjgi0LhYT6/
fW/+dHXOkdp2PY/mv3pRPCYtvi4FkAU9VkeqcZeTC1BlicXwN47Mbpkq65KWPfAz+k79voVO8E6i
4/ob/8+r+vf3dxwHER2wbN99wgz+9qpq346p7ngGBlgPy7arQzFuurRBQEGuMhbbnPEc8RP7t7/4
K0o2O5MNOxAaLUsj3b8Xz54Ed+e0NToz+FEVYVs4+79ixaE7x3RbAu2o1RYyGHCIwiOCqZxAcR0S
YkcZ5br5Uh8YMsfT7u1P9XwlWG+G6wN1ZPcMXOLzXgYW0sGlWxVY/TasyxJMdZ8ceps5n8rVcl7Q
A3nn5r9aCbggCDR020/Vu3xZvcvB9AZyVL+lnyK2y5JYO0p3cSCFyd1ngt6A1eruM218zcw1Agno
tNY/20CfvjXyLpJaOcz5Ph6x5+8n7jmPFIt22OZ1XJxEqBkuZSszGkWi/NLnfnuE53jXG+EfVGGs
TZz40dc0ysLLrJbdmSmq7DRtVXnrDq5+5wVhnPby+QRzqaUtaNQJMrjWn+y35zOvImrXNgdW52Q4
4Eo0PxGIpLautogCs/vETXtv66Tpcp06E908YChOhHEsXpNWA6+DOT+XoI170jbS7eLH/c+2zhG4
dY1FqglZIZDRjD0j1acOyPt3HillP69Pnm6vYIbIMgOWP7D1iycdYyhyrsBrtqYeP0QNdCQqbYMU
1yYXjcIeNStiLNSJ3YpBu3LhEAOYw2JoHXWcTdkWDU92Tpq02zJ/J3BznfGwicoFZzWJ5J13X6Ci
SOAwIYbbwd6TPtYYEd94MZ70PUKX6QjWMT9GTbtgbQu+p5EdXfhsTOE+szTiVHKM/Q9x7uYUr9SE
j24cxDfKmnC7gKEG+osBGSl0AeMTGBXA3nucofAlu1E7p3SlCvp+BagGmvbwFNrSowmmNYZt1Yz2
tVULjV4GAiXfIFBjeJ5BZMG6GojB39ldmFw71sh8ydTCObUrHAdYLpwalADZgcRXZLX7Oa2tGlFC
XMb+plXrb1zO8wA/wvdwZHDkwJ5cYnExZ4SGdAdGGIJkqzjRj5CobTLhxy746omeOICGI+G0i0yG
Sd7tmvaBDrgP+tgt3GVX51ZyxoCGQj3CN4pov+++TK6sbvIwMQ86ks2CL6wg69Y1bfpAvyoASW7z
gtFUncHNQRgc76gICRZZKLm+2Iqx/8FjSISELZeAC1I7zKJDqp2QwWol5msSB8UDUrfpToNavuLs
PcgvfJng22BKgOwqMeoSFUPJ7Cio8ZcgYcjNvrB69DlhV0Cpc0gKz/aejwxrU0eskZuxXvhM7DyN
vsprmdygDwpwcYiZnxIyGEqVDj1Vs5ucODhyyAI6UNX4FCZRzgsgHVeelm2OAwn7M4JZGHHZr7nP
lm8qZL0G3uWGq3deYIkawVtss3oesFa6VsAvR4LbN820+DYdMDtvGXbZP5wpEb84m8wQ5dE+P3pg
W27iLO5KbOKTmE6dhgnQBmVp+b21sgaaGxg54h6J48zRgu+YJaZniBPJDMhK7jayijGYaEos0xWM
BoRbFi1M/5Tv5d+vqlh6tYWf8XZVSp65GZEYWDed1XXDqtvundqNhvNIDXazszwDisBMjJcABgl/
nQdlXrjDA5bh5XWTinNsNk2nKcoOd5NjXOJr9NpOzqSXtdkuwRvOUxk2CnZKGHPKFV7V3HpF1pmt
65PoTXs2QZXKI8dIrwYw/qjyKb7VlUSm5E7rXG9OsAXiRYPSSnYqrS3uZI/OOsPFqc/m1lMAxrPM
Oh1mhyFkFueA0TrqiLsQh/a08Rmm1Gd8c7BM/exG4pjF88rkl+x9u7aeYHZ2aLGYFyygqRkVZ3jC
jqo26yDNdWt7m3WeInCBCcV0SFOmjZvMMpE85A7kOyBslXPD+X9MwVSG8irjMZ02rd15xYnjDXa3
awmXrPerYdghzEzLL0GPHJAZTBZcVfxGesfhHCL3wGtNnA6UhYvGqjKzi8i+kZB6lOYvLCLnJqLJ
C94R8FnDAS31vo24JYed1/X0oGK+3W2Stw1SUSTtwSm0Ov9nYDGb3QEZcu4Z49YfraFhilh149Ie
+6zpvhB/wUTYmcPyvMWEUuzp69BrJ5iGgYNGHUCLXAY/HEvqxy4IQiLly+VLVeT9enOnClC6DMyX
eV4cPjwy+tUHjVmeSPSIHdL42voh3BUJ00m4GaThuBIgHYKMAyN0t0PsJJzLLoKit/cW7g+q8pyR
Tz00tCdqYA9A9Bj/+602mDymBgWtA/bjcz2zu4CQE2beqzlFq+Q4bstTsgzFRZIIsmYG3cU1eQSV
fS7tZvmAVj//bNtjOQPWRwaMIbJ16Q9Br6tw8iHw2fb4dBnVuTWD1a4c4q2ZPHFVV6lErOAX0YlY
1sdfl+iKyNlQ6mHKJvssYfkIdizoQl0mUYtwmTWji3G11WV4AOLQgr/KVb6JMrN8tMDOP8BLSb8L
FalHw1gUX9TUlD900Y7IvgmBYGAcJjZsKMmDt5u1wofA5IlJVWzDOUwMOjOGp7E8nwYbXTAko/Ja
O3UXbqsGvhGpyoH3aQqb+RvAhMHf0jCYvg85ePmz2fDEnCiD0nEPEAxGFmxAoXcMHPP8ZBKLR6cH
DXnPlH9cHlk+xVWQhvQGGqPHCIjoKnZYUkkWQF/bWDzHye9B/zY4wjd2hf4V2WSVoW0h8T1zEB4j
QLiImcJ/yGOIJEzFKvj0q1urgD3q5fGWKKXsvlwWHzFJzjTN387TYqW7QbRqPiakzMvLqswx6MtW
rTS+qIwuVDAH7D55h1g/mGAhHiq7H7qtqkXM2iFiyEUkiMgdCW7Dx6xy+wOyG+8b2kzr01IxSD4l
lAt02mTYB2MntlcSDMz+I3DnfT5W1gVzyzo5UWHWwBVuPyVI2Et8bBGi0sZcFkFpHoo8r7+LZvzQ
kiy6oaI5Q9jGVO3tYvwPRwTOyGvRR/N1lXC9OCY3k6iLfIIjBS3AbIhTBjMxF0iU+lp0v2y/+awS
F3dlLLL2lGaPfY/5YfqSyIkm7mBDH33vE9mvT8w0ChTnd6L2nLW0e16NdjHFfJkxOsu8IgqONRvV
tRtE3jfKeK878bRHQzSokwAjjoOLzbc17IS6zRq9FWOSfitsiZNs1GL4GJQVZckY2TQzeRc8vaFt
8sR2FvEDcZpxsQvyjllaEOt25iTmDORREJFCwWhZ8a+xQ46zh3cNONrpHWDRkazzu6ZFanu2oAYA
+4Os4KS3KXc3g7AY3A3DHH5GO4ahbKzm6Av5JfGtsUnHBnvUy0daqPYPojvIZcmCpi+eMFOYN4Hd
TLt4UV28VcThZahQKdhPcCcg+vGiwvuaJxOewziU7Q/8FuozrFj0HEU5NEiu4JIdcQQ6VEhdh3FS
0fi2zmWVopVqKFUlnB6MNhRu8GLtyJMfAmooquOOqFDM7wpPHwknHvQSlngnFcN9F0RRvG+xpFUb
3wS2tSsjt6w3xWgNgCLQPqyYg6QbVoNUhVoABCIymyrc51HffO+DFmxU7/q1JFSIhum2NEH+M8Lo
TkHlkgJiOe4gjto32SPYvFChSR/UoasI7NstEA5BQXPtepukGdAHFNnddbCsbljaN+Rmawu7Y4Pi
A9p9hsVww3GzvqTCcwUqIyuzNmMQV8E/7maskyBP+DTdHP9Vr7GvLEzbYdVtM8GMPRJspF26UO3V
vnVOU7bcr2mByOVS+8orO+edhtIfzs+SJoLN4ZkZn5Ly+eshYClDCbGAIC/zfAVVqTkCbVM7IUv7
EHtF/s7sbe0cPW9eEJPqEcZg+6u803/xOhK8x/bYsIuVaK++DilwgGBCh9GIWlIuF96+S1PDL4It
7J3F6XlX9+lUx4rj0dRy7ICczBfnUgW6bGSeZrZRXGdneQCFOTX2cDYzgN5MzLa3Y4ivwIr78Cv8
jpEAq2bBFRrX/zC/nRbC6oWEqsuEJWBten7PLVgbnNgRk5gKq6WBDLAPxnE4GRS2AD9GwmXPMH7e
/vprxsXLO09/13lqlGhN0+D5VTOikQAcDmYrczP8KnkkyJsZWhbnMYE3fOgsHEggTJCJHUtvAica
BvF8G3egPrcNlQdMltppS6yaS0Rfp5nQDhVq+un4LbWwgu/WHbJaWD9saSjEHHAhy1wjzY5ThdMj
I5GwCuRl4EKxxFOHu4wRWAXbK6pbjD6y1FNNJiVhXkvplNFOp3U7bTGnht4uYgZmjvggDBMl25o2
o53AeUeHFsp3XsjXG4brS3S9zNG0zRv5oveZFgATKWLHbd+W4XeaDBkI57wE3P32D/KH38OnhQix
ng7/Ghf7/PewuHIHBJxMqU7gK6F8onAVKIPBH34M1chCRd3YJhunJT/p7Wu/fus9XgW00LZNbfFK
wkyqDwbICe2h58TiGLjTuI9Uqrd1sLrr02B8p6Xyh+spVASE67EJ2+rlGMMe2mpRLQOVMAqWKza9
BkNCOYXXneinBOPfnFjvfMXXPyOzLAJdPMkUx/PWmJjfu1B+D+HbrzvGyR4WtLjTTNZ5kgGNvX0r
X/+MtAn8tcZYc3F5rZ9fZ0hgivYe67c1C+KdAlxnrOKtddMXnKldl1AQmngYDUm1/Pj2pV+3qTi0
0YikI0uZwiHk+aVtVGuLPSAkGKZOH/oer6zo62lb2HZ18/al/vADgnQNGAmwVzkI/V5cCiJR3qYj
Pjt/mT/HfeSEmwqd9B5DDzj8ODPf/vkFAQWtPxxzF3Qmzy+Yd5ZttdXK9sQ+dUClVJzALy++NL6H
Kcgb03eu57yc8AgbCz8GApy3/joCe/E6ViSqGc/meSF5lsZu1pSSAViB9a1xtH8UhrydYzb285ca
JgaGwSZQ3yxg0WBK/AY6i5elcX0I3aG/8hac+LiWZMznd6f+U9pZLirDGtjpZq6C2t6NkRHvdejX
e/J8b+UrrCNcVgmf1L4X96zoYyNmSSsjott41vZTBkU64dDZuHa78ckrPptGS6KKTyWMLPxL77wL
6z168QFQrjIrd9cOOdvc8x8tonnTl2Ajt74hLrTVhTxO9lw/dmHmcVaNJmC46AneflL+8KKzijq2
i7KA8dzL9boOOLqalkCLCYflZmEWcybjdPmHEds8Hh6aIcaOvOdr4/3FVyOfWWBh67YefJ+PbUyq
cBj471UG69/y8gYq5cHYoxZ3mWg8v0pL+deTbTjAWdLVQTzBXlLJ2brEQ1iXBGS+fe/+sIL4FAUu
vhmUXTw1z6/HzhRNotMDBUeSXoYAhr+AQy0O86izx7cvJdZK8sV38wPp+0wUJbuP82K1YsnwaU5A
0KEN8JOObHuOQ4FeMgeO06TusN/B/PhAG7XYFF0DUymJnauhLOZDyMQ9Blek4RG986H+8NZrkneD
gGMdwiPXeX4DhqUNmiSbMFpHVnhN6lN9oue0+taJeu63nj16e12Hhb2BC5T+4PkuN64DrPidj7Fe
5sW9YZ7DbI2SA8WL/6LmKLtIxnD1SGzt8T1AXFTOV5MV6HmJ5PKZKBnrh58B+d3YcGcfdDsE4OuT
WNxzOODerFHQ0Tv18h9eZsQHzJmZ9jncohe3xgxGF740iDSs8LZU0XwqjSfPEHcv+yDheIjNwH7n
RvxhM0UNwsSFPhgDNvXiNKJzS+dTFGPSLJf0NAqjfCcU3Doarc3WZ5vbL/hyL2LYjfdv/wR/+La4
yqgWJGcTPsGLNy+a2G7SAHzTWGX2h5hR6LXlYLeIMAWcpJXq7zQzt9u3L+q8vipKQF/wTfnTxNG/
WFWqpIjWXhOrile1QC/d3umuKNegghhKB/gpWdcvGCED5h7EDU89SFDczRfghbrvKRSKaasanLfb
GbMUOR+RIjVB6T7H+Z+VY0pbsBZXyHuxBWZaPcSdy8osRUh7hmhR9+DHcK2xtOQcvmP+1pokFjNf
Fkto3ikhXq81qBGoV2wEK7zqLxsxVk54QKXpwVk9luRWgbukXsTeEybV6dv39dWlns7TiAmdwEeW
uspZf6/9sjAFo1lpZOBO92VprOkITBufThy7//SBpUDhZIkUwWYGQXT08yslugBAPtLwoj2e7EZB
1C2OvHJrWwL8oREhGJ7afJJOaQ5vf8fXGg0eVi1WvZYrXcVneH5pAkSlG2JzwtWU25/JJOEINdNX
bnHCnSzz4n3Iy74nAo6JGFMJBvSpqYjxRY7dd5EPFqoxV6Zal4+3P9mrDdnjk9GD5h1e1cHei4fa
DgoJ5FyQWz954WWse+/cjTJ59vZVcHe+XDQ5uKBZXkXDPn109WLzcrPeKZrKAUpYoco7JCKw4m3n
1/hVsIbpG0T11Y09YRHeGncipyYs05GJo6wImcIvCNxwZNpHqGnMlryBuNL+pBeh7ypwfmIfl2Op
L51wIYBhzGz78xoBe11o0zU4ou002lD80SAIHVgF9A5XS48Aoh+fqrFxgA9XUQeR2WeqsutoP8X7
yRRNexBDry/J+QgJj/Ph923sLKarOKvEJpER55okG83QMQQ59sMIgSTTKVqkR8ovCM3yejqRpA3U
/pcqzklraWNSEM6iZk1iGtvekMfNedOcjplHjINHUuN8WgdWyPyLtd7C1iF7c9IzY/Q/FXomyGeJ
eCAeZTO6X4NmGn65ulrKk7goUrAGvqxRArbtHMPommp54DzO9Gn0vLAmCDBJbkP4pz+ZyJhgM1gR
Ysqin2hwQx9oQMJCLYOMWIRIkn0renB9wogZ3mNA2og6T2/biGHLlD5lF1WhemRu65wvk4Oe02qz
Oth7hLqUsA/z8pJBikjPljTDb+EhlEJuI6PuM1M0kFI2h1dkBfMTjhOxMCnR3pxLhJyGQ5+feJ61
m0YJ4Miouv1cujCEoMeCvNq5A13Lw9iVy7eyLu2vVac0R7lpndkDBIYy3nk2aCl0oE2461G6XEdq
Gu/hO0z2HgTj/LNbwhUe19TFV6tvyOCJs04TFOdlEhItJ9UC2jyZ2ijWRshwI+pbggQWkYHydKLy
xEYt1J7QEwEBmzU1VGCV2jhPfQs3GCtzzFy/yWZsgKhLnEeIPa3ZhnQoek5/LHGgXS0NycgWLURQ
N8NXMTrVJQo6OJaAgpgeFkU2RiRQlqvkoqis+rTpakIWUJuNM6KevlfYYEsbKFoY+fJImtF0VzM6
lRcQjIODTbCb2vdz26RkXHhEZKSJam9aVrkPlRfrioilpr9EHVSyNYEE7Rl1V3uTY+rc9UAxAHo4
bfApIDjjSxpM5MaRMxje2Yzl7swyjKA2UALfFNRqHrGNYkHejvwTRU0CroHAsMZdmezkRmzA5lu7
VtD7RQtqOV/xf9fATpbmnrNNf1pkUuISKwAQ7WKQG/dU0uBWzQAFvlQLTefOVdyYwXTouNvR180h
ZrTKTzxbVb4tKc6x4WoEywC0eSU3cdEEv9zKa27yZeLM18VSIQhxRH0uYPY8zOMQsRZ48cALbbw4
gxYHp2czJCW0F2p+kLQS+RJ4Ue0O9gFQtIv5luLzipNNSPiUVaGi40wQOe/sUa/X47X36SAk9dC0
kCLxfKNIOiARyUiRj0lsWE2f+ogwY3lvP3pVu9FNwicS0FBCkYlA7PllujCsSKoA3tT22JIZL/fe
T9yOpDaFlj7jWTIfnFzj41OER+dx1fxgcM8zQ6gQjBcUXMviNCfTjO4Eg3t6ZCL7Axaa9bXiZ2jf
2aNen0bYPMj9xXOimQ296i800RzYs2FrYB40lseewulb6WmmFilSpXMmaCkgdm+aPrHwhJ8axrSn
8EOTj2MZZf25NQfBpXb8SrxzG/9QunByx0HP50Lr9NTF/U08RfWZl5g2iAkrUnnXrdb3SpXmR1XF
7xSfTwXXs0MHPxilLspi0m5WydbzHwwxQoV/20DbYmBKKiiCeupNnT7Q6vGu+ylojlU/6y3DougS
d3oFOkj17/TCX2/iEBtoQj4VMQLR2PMPgd9Qsl0iFisKxzqOMyht3Uw/pNupq6GvxTuHmj9ejgMv
cxbBs/qfzJ3HcuRKmqXfZfYogwZ8MbMIhNZkUGVuYCSThENLh3r6/uL2mE1X1u1K691salXXmBEB
uP/inPP9/pnHnrGq7zHc7WVvnSM9zz9Ge04JZbk7j0Qc/uHnvLcNv3/HdNeuoL3z8OX8tu5IuV80
oi0BzGk43v00r5qFlhfTCeBwtApF6G3BI/iPLYuoVUN0ePqHB/1fOgx+ZNpaaiTTFHy/v1WJAn4i
rTZeJ6/Cther3AMBMXvvTpJ8oc52SN4ds5d/X5r93UmACM9mqGCbiFR++9C+kQGppQYMzMJpsTZb
4ZJ35pdU89OIwALlaMSuf5K3f/9n76ju379swyDAD2UmbZzp3d+t//LuhGLSpM3+NRgaP46DGCnI
uFCNTfzxIDxFFljf/mD6kEUbO3EYQbt6HB/nMOSC5/22H0lPUK+xlpi3DjZLtyAeZ1ZkGFXGs6sZ
YU0GoHO+81gedDSLpN7rY5bB9hiIfdfmSv8g6MzGfIlgb5MxS3wuKiHfCeuPEDzRLR+GvhCnOe59
uTbtnqCKqUvyK/iiqV+4OEbJaoeKRnHl5PEyyUBTrOomKd4nj3gItGNW9eGAISE9chxs0MY2epNO
I8JoERPTbQYDQe3OxrOi/pvBOuwusyUqJ+gG0UQnEobG+qHPpZ8HjOE8sXbdPuZexff3p+HB3/0U
PHEuza3Jj/F7c8JepXMdq+axGzNitl3zOOZ8Oq0fUDehlyj+8Jj/zd+jCWJyS7vHbs36rX0HCR8D
CS0pY4TR4RizQw2tk0dGFTzBbAmtQP/T8fmvJzV2HTamPh9Q4GT57eTCWeVoxoCbP6vm+TxyrS2i
yirP6E7a97KT6VpioCfV3JjWDMaalUFnjbnIfau4erZIwfxVn8DGTIA+/GnZ+bf/OK57UnLouX3/
t+9DqwfwZza9UW2M8asl2f8nXe8xx3Ld+Q/d9t8cMUhYec+RfbBC/t0s0Kl8kJrl8bcEGYBxXdfH
Ss36AckmfEVSdjdhKac/HOTm3/3i9NsWq0yqDc//7ZBRZSJjzeETQnTFulRPNCSHInWlva5sk8B1
1RIjsfaGzHwFTo7VkTR3fWGQXEEqFcktsGQKvBNktjHWWjQRaIbKD62M/WZSvyJ46m4gfIj1aVq7
Htemluc7OVbIc5nOqVUP4BcsV5WU3+hsWYAqre/8P5Ru/yqouVcppkHqIiWixU/5z0daz4s7Ql8D
JO6q5iVmLrVmQg18+J45Qm4KRFw0BRpUM3RgMsPJjvKvs3HDuO2xqUWz/fdn7N/Ukvx7fDKU6Lx1
/Xf/SWNUoUCJbOA9oPejlmUBtWAvFv2hu8c7/PtZfndeUQex1sKW/HvIEtxsckPbYQj0aIq3ytBL
AEVoTx8mr8A/7xboIlntJfKd3AeQD4Y7DqSWqJxso9Gwcc2HltyRm0lChl26+aNOneHta5sinNa8
NYjm9abxgfnR+GrWsNXBx+MIXNiIEWOk65IsupAN6iGN0tmGR+OWv+h/ja/UHD1act0pHrHbJkdv
EvKaZqhziYaWWFKRF6flxmpt71Wfc7SOheMTEImiyP0mtCmb1xPxL7waZuL8aev51xT9nwoONHLs
WbnvmerbmLr/+YGJOo+YiRjZNQJhWD2uhn2VjCZrQB0z9+j4POOVEZ35SBCa6Jb3gOV8DzjZ/U4y
k3zZ3i6iB8qQ1l4TM1+qoxaO+Xsx4Vqm2/cYVwj+9WrltSQU3DwvgVDPjRo3/2lx+B9Fo/23gWf/
Ne/s//zbALX/D6PR7mXJf+/gD+avT/nPyWj3/+D/Ovj9f/hMCbjDyEDj/bB4Pf/TwW+Y/0BFgGOB
/RvrSxYs/8/Bb/yDCtDxWRQjMcJuSbnWlqqT//t/2T4OfsxMeD/vAWlo5P4nDn4T691vb61p3Std
D5n53daJV+6fn74pSiG4uHdsAuK+G7nYl5akpS2Rhs8JXsZdPQle0gQqZhOHjDKU927llX+Nc91b
ZZpIlo3/odvpQ0x1Fo0Yfiu7PfY0CQtOtdNcOsWZfdbBy5OCNDSYKW7hndES6wunLXczda7d41uO
2vGQNe22koYD/HeVOEkGZebUROVJKxJM4oxGnPynm+uf5RDC3Wh4NcTJa1lwoC2WZr9WNpn4L1J8
leOhFy/drG+dEBYdToP4aPjPKanzbQK4qEbfraPXDeFTE1hUW86nqD741wV9dAK/WixC+ELQJa4d
wnfdTFc+zpW4fkHctZtSpLwKaGt0wGvNYQ7Ue77N2YnMX3DfECQd7TNJAT5wbw+IJ3wB877Ot5p4
GggXYnd+SZofc8F4O+N6n0hD5XqI5D4iggWQRuPGG8/9wNc8qZcorzZ8lwPpiyKGDn82u32t4yHz
C2JrnC8t0p4KLOZBTkx+Zl8nLYTa0z410bvv3OdCQZTduM0DEtC3BrfiZJhI+cMrMKOVI82l3+gn
aVfbWY/Q7gkw4N6cbjSn+QzHaN9aPagclNLTOBw9fbhIckLGSW77OP5Im/WYvpdVekdb5wEyX6Lv
4yXYD+TeD4SIb0WvBZZ2sZHNBNGQdzsukOQh4s/KiKGptbf6a0OWDIJwhZIK707W7e/FcdH3AElR
KmeYZHZSlcceS0GQalHghM0j/qnAM67EH6+kh3W8aa6R298aP1Uo2adNa0FLqYhfWZCt+2MsI/SL
7vQQlf7BIl6I2SIYQn9e690s8EFSgAz6Y0uKAKEw6Zs1Tl1gOuQ9zca3oX/ZlCBLs+xPU/Kit/km
6kn8x8vS9K+V5Ro7CJ1B4qTk96T4XiYWgXQxBJ8iebojYDwYZTvR9QunKwBBIPnt2xIA+sly1Xfi
jWdEkcuiYVDWlZtQxTCff9B1Lnv022z0DpCZF3ZxoPtq6gFtQ4ek8h2zyHMTwcmAt5bBnHX0/tom
Fd5nHyAUJlfLWLltHBTylzTmtW1kr52pbmFcwIjv8SX4y2nqzmJ6KueJOHHnofWQL1XZLrO17WAN
sKP1T5E5P+RkfCbNG9lWrUZyMxtdkTdQaF4YiO57QkPzAo6Zd1Pk3i9GwdpX5zF0+62fhg9hn3/L
yOFXIa0MxZlh8JQrJHrOWc199+6Zzadoyr3868dg1CfRPcQkMsFhYmIs6z3L3R9SC1+Fz0uiOdY3
OtQvNjvUrX4vVhl+NfZRKzknB1ODx9ZEyyTKr2KWK330H0aSoNZYjqpgJopgbQzjzUuiH8JJoYrU
qXfRJsukFfR3kiS3v3Ll0cVr0XqU2WX0BBlhffM88R41I2eDnm0hfjKv/TFXq9hx3tKw2EI1azlE
bnH3aYQT1pN8XjKeWIyV/DD8+iwJZzQH4hXpp9H8ZuQ2xprGERTa8yVTzvjIOTosDW86GgWvNdOJ
X4Pur3w07wuPgOnMq2+l1I4xc5kdB7q9qadnVQAZom6+Eo74Fho58XylfUupdLw5jld2x16B4IZ6
oYftjShCorYmk8z84lJX6WYmqhzNoL/3swH6W1TN27Dx8lVpaO56lryaHj5x1ijxz9RsD6UvULmx
b+/B22rpkdi76cnJ9VcyTa4oXQ/kQJ2NggG3fVAac9Wqj786iR5+CIm2EO5Xw9YlGNMEQwDMhS2s
QXs1ZH6yb2yMbYRbXntivX9YnWB8zGyaBSl7exp6haK6ganmggL0Jt4mWyMDE6vJmcZlvMv6WbF0
xdFzQuBxHUIIztSiO3e1HZ/inPFUSs68H5M654zQWYF07UQMD0ivrGcPUf0uQfV8B6O5N+3u3PAa
CCWOpp/CKQzfOsUi0HXH+KXpqmHtTLJ6AD6QrNouio8emR9Ym4SD080mny3DB1P4hOBkESnXtFlo
ryc3XOVRn5BryS3iTuGa+Q6/oOYvNSU3Ec0AZ9unoyPGNhJU6IrYjlvkh/WqUY2/Qvxa7gxYbhis
flVddENlvrVw86wn87GNS+sY2h3jwAZCasOxdW28mHeHALfi3CAuWiNq6j+kRgbznNlAcybGDbQA
2GmUYxZnb4A9Msx9fWmtGWSZ+6Q5Y7WDo8w3icQ9GFk13e/AyPxpF7q+lL65FANVaFp1I5rzJd80
onASaMhj7Owtznu5dtWcE46f/uhGCet8wH3pCfmakUE56dYxGiu1syfvFqdTcbJJSf/s9AJQPB7F
fZjypwkh8FGxjtVyIk5yYdfC55vJjM2ArXnNF09t4JofOb5qIgcNnlr3ngFTtlfH1sgZLrIwsCuy
bwBKYFXEdR7UFoaekDjPS1GY75aRjRunIhmylXKb1/7TYJkXBBYIXkqnPiqdasF7MelmN3ME/6tJ
xhnWU/9RjZywUzTGB98ZoBK0/rTNSWPatPzWgVafpnHDgrCJ529U+e2pKO3H0qP20Uda1LI69i3K
EaY6/I+Zncgufh70egfw5iRz42HWvLVlsWGKxqcq/C6GYWkJdjFpPLwDe4ZcmG5wGBMSmq60uN6a
xCqH9lfi6OjddxjIFlyMuwGMkUgb+O36jglUQIAjM7MeI+KddpAdJtvb2v0b+YFPnhbvKvvJKf29
IsTMqo9jEW+b2Liia9+oPlndd1K4J5a91DYhlVxLqKKW8p7YRnXmd6CkYKmXCEAzBQyIBiwhiinf
gVfZZABfeuOSaWwM2pyQywX7ojZI80bowJhs/I29gxBZJOWmKfC3dpLc9kWH5yJedfWs56BvBNqD
ua1q7J+9s408loKwG+OEbYAh9oSNeAeqZvcDF90YSD1k9N24aSCjTt+UFYncSKm4KqVZZuu2z3Gv
zSHYqigTaxNJNKaNDk5laxpBS1hGwGM/H3ppa4+GFMlGDTOsTUwUR3Sxyc8pnuvHEmrWSmr4OBZt
PIc3bErFwEI/v0PrE8sOCjazFxwE6a6uHH2bZGP92tjjvLAHvIykQMR9MGlFsa2QGT4l82ScGuGo
fWt3zndO5NXdUdc9YLt4d+B1Ud6h6T77eDsWY1TecXC1rp0TDJRrhav/ScfHubP46HeAPFglRdWS
9JGzywyv2rIcqFelhnd0Dk2Sxi1JCAaZjsFgDPm+If48DbzamgjZwQC9tSprO2ZutO9F/Ga27Wiv
jU53Xg1IncHcwxFsPZVchTvyYIq8tRSHNjj2hInMs9srsbMx9m7SCO9QBFadY7AYAgNrOyMfxpxz
IqxXK8lRUFtEflrWAJErz2dqx2ry3rHbyYVWG9H9oGoVcUe5Oo2Flrw1IvN3o+EQvUtkA96/Iqv6
X3NW2dux12j7ZffTcTudw9ECJqgp+2SW/mMsnI0zlsTqYTJrXH9dN/jbdA1wSF+QFDnmUDGktrAi
7RQWYAKa8cUGCzOQDGWOJQAxSUbmgXq+BatOiEMyESCh0vAnU4p1ZhC1gnznSAThEQ3+FV5OtsNf
+uQP+bPFACHpyGayR46q8omLdo/gfqUXPf18M2YrB2SYRnTNgqH1emQKuqr1cl4NCRs4krlJCSgC
z8H0IDg7IUOGJ3yiJ/xoO9G+8wyylEuHaiXc6AXE9oLkrEtbayYVIbICFlFyn/iIslITqR7TZ0zm
kf06D7q5Ur3Jlw8RLjX9DzG6JDE78s4DjuN9MtnVk2nWzODG2X6as5iEaHRnCzjRFMeJAUiJ0KZl
lTTPczaLR3AC4N6i2Q+6zN0TtbNUxBiswzArSdpXGCRTHnyfVIOFjlV3RajnPvLstVmJx8n4WcJp
sKq7DqHZhHoRcLusCN9CWobd2k1GfSHMaqEQB7HPZRPNt3en1ABgjvAQ8tOCQiQ8ITpjef+lWiZr
PiX3UmZ6QxoVj7rh6NrAWxXficd8YJqCIT3os+JU7EsCOD0wu4rClDtDyw+I/Pa+YZ4jrVX7QlfX
SjLIij3H32QCrXHcyg1/apkJEnDbxAUPG8LhWGVEbtO5NF6xNpPKI1zEoeAyI9CvsWW96g1HQitd
kj+MtHXJe9Cdc9YVLjS6rL5IK+7Z8Gew4sPIP9Db8RIYJHKvyeRM8CJm9hZJntxrcVY8j5omVszX
5TUzsyRgye29WpmaNq7eNJsOmyFCg3kUr/fM7iv6kv45QWRx8xCubXVkFGvVECCEmUs4r6bTZSfZ
18kpKzRxKzLkOWCcbCLG0GTS3wz1ztDj/HUgYvkpyog2HL2s++ipNfbdrLS9ThZWu1a10T2L3lMX
Bbphr0k/++lG6XjnovT9xi6afkJckYuzGNzurXNMYGlNEj0SBgJ4jcAvCl8zjPMnZU3Wz9m12c7f
c+KLxWii54CQPm4JZwsDKDTek9OA9AITPp5Tp9IPsxHTk3k8mK6XG7fQrO/Ba412+ksSmTdejfc/
hq7Dip+jnqVNd9f71O6RQ38+zDaEP54c7PHs4UMemgmmh97c+Q+OfEPc0TRLS07tqxIO7i4M4eYL
E4Vx10QkTvl5CrXOgZMNLnY3RjF4PxT35uNoYP+ksVUOwQJTylfTO/vYh+Zn+rF8yRLbXtVuEV0F
cdHfyu6FsSC4BkIHiX+QJkJPhpvZqfvADE1jPSuPVpG06Al2e8SdIFJ/34494e5lsSrqFlDGUBwl
T20sxh21Z0C854ItK8CckSmF3blPudZcuWfbBQHwTQA5fZEo+0a2Ij1NikSKVNkt6g1iG2pWWFYx
G79IynZx5SGTSy1I7WOSf00q7s59luziENB0Qce+Ug5sP1QEq1Skb2VoZhvTk2vC2laJxZmNMvYh
YS9GpDuMjSr9UZSjQ69uvjV5fq6IZ+U116Mn3yacFNAJM4iiUdQN5hBUxdwfMnhsufyeGZ7cU697
pb8qGe4EoKgBTCVbtB5BgznvgbyEyy6z9iNagEU8zPx32XAszWzdpx6+T+opq8qXtKf3hvKBVTMx
eTPeLjdUYjn1D+78TGG2mMCepgyYfPsuFJFPeowTe7bKkjiOeQcTfuuA7lmowSDHHDHyyay+OvMy
QxIYcOuQlJufGYN4MExcJ5CjDnx6YLTh1bgZ/aUQhxhutFlnvEMQ41o9+kqMYp3k3leFw/y5yDXA
2rCfvJpkCZFjljTMNlxMJg0WIKoLrdWOr/IXnnpzYSmCvQijXafR+O6a7pVDjjO+Q6BjVb8mPIp6
9RZq8xS4zE+SOxuhgFZGasK9S0t6nwMhdTYu+QIUCIRvu5r20kXtCkEcTaqoDqqZ1UFPXWNdS7lp
wXSxDWdrOqc5kpWcqaGDF15v4AP6RytbR0nyo3aNS5RW5JrgV+riEOwHJ0mApgHyAkXyhlvHXzRZ
kWI6BUqO+jOlcKgs2Ek5oBJeIQSiZQunmDwMbOMcLcS9G+1TWo7HUOEGTdPypSG0V1T+O8lpfdAV
Rbwx9PTUp1uhGFN0eNHMdD4ZDX8+J804Eaco1K2AAIV0Wyc1RJuwdVatVTF/EdNHmOlHJUL3zJmN
66poDzbEmYXRlAIlGaRcRr9BBk1BZzC0crFlvcNR5iF06/J1LsdvUsad9XzvRPUmS1aRb57R9OxF
ROD+lLwDJdCPeB2PqtUKJmkGTK3CFadxsMZL2jbeBgnE0pTToazClYqVya3kfOtgaRaZJ04uz8HC
826CvJ4Xa0CWYKN6RwTe3bFcGZ6/HlSMLitEcYQeHDVGUDdkJn0Q1aDKurYD8zhv3Dh6yImAWli9
+TLRfK/qWZwtM+L7KvJZZ0YDBaG1C5iDKU9L9JyWVrYRhCYfXHxai66Qu3Yu137IU9rI8WpkufOU
M2+MfUtbR/k8B3YmvQ00L29tlhMgsgIbIXW8/6DJ9LOGTEiK4J5/yQt34olADF55/52QdQZdk8lR
mHA3siTc3QOITYPN/Yj6b+Vo5RXCOfNGfOJoNuKNGWaYAYqONFrbPwgqnroYp59cVga1PZA4ZkNH
RX4PJYWeLAfixq99bFQXSgPode3hrmRdop4BUT4kD6nQvD3byS+jl+mqd+dP10E86BqRfxszFFMq
LR80q+GQbEa1Ro5TPrgpkBuZQWNdlEbvr9t0NveVUznHKRPRpdTMeItFiTyKQTGkmYoyYNeFHNa4
Zig1gQy4L5ZKUdj4JOt7VXXl4tkUtS6Ii/CdS+cQxVxwBntOcjHc/EaqNeeV9auv5r9uJX6RkBAY
HtEUuZaXQkSonx3IxduIMDaEDGt0VojxzGWn6hfL/Rnj1rmgq7cuUiHlL5ee+QCdCyjwu8ZgDuq1
c0dC+/XeaGY8ZA0W9Mmc0g02j/4JJmUJgndUlwTEFbvzdNegpD05UiFjSfwfqOsoDOPmpWZGxtyd
g1cV95ZpAHKdiSqoCNDlk47VMdHHdClIxkeIKtODhFZZ6Jee4NN9cpflNKmHzhUYLpQPCOkr3S1t
EHK8EIlrCUrcKaNQYUqr6l1KcpBuaKcB03lvAaDzkbnEz3c9StA35rZutGTlON0qmSWW/sZ5RczY
nmQrnYVNID5+VmUsUrB9DWduCqeInFS/Jt48DKx82yAZHiuXBcYbySeYTerSORRlq5ZhrOxtYUOr
nRlOI1Ft2xPXpbPw+4l7MKm+pUYuUJnWKyyJks3JnKxdU8HyzKTm7PWUVUXoeEgPu/wTBc4Bi9tx
dCNAjip9a6ZIP/TKbfZpOuzyPKq2CWG1CxXO7MjJ+VuyxEC3SqbYl69n3WYw1TG7f+1azltitfW+
j7NuZUzTqjctvsvmQxghkCkWiGEAMe44+DzkcehhQkuade7b/RKQQ7TPjfaTzLL2KQndL0lIUx/Z
eyCUiJwLbd0ryY0UCfy4CUstwq10A39+3n7UvvOeVrUIUtFbT5U/PPEYXFXuxsvKir6ofswjCe17
CznNYXS0A1MzlC8RM2GSa+NVYZFL1uMi1iGiLg2YA1Jpww4RB+kMMw1kSZ4HrJqr6RkXN4peNTUx
crBz0JlRQkSmCbAADklTUwuQq3w0k2Fv5+4QaCY+IVKG8gWjT3KCE4ujylkhqN6nLeEpVnKSau/l
Wy99KtJTVzUX2tQlesJ1OAG5cRo3W3swB4oSci9R6Quy7s1lTvfLAHHtV83J1uWltw1QPww471TX
rplJ1nLExUK1uJiHcVyL7EsjTSrnwS/1koz2MU+DMm63lt5dUTncnC6Pdo4aLkZT7xviJQLbnM4q
ZY9U679CN+akj2Nng18/ChL+DxfvrohNXWL7Z/KEF5k1LTPvp97o35TaW480nuWkqbU2+TeBTLiY
4gvBTr8KO7aOfmsLKKZ5BRTIGS6TFh2aiQ6u8ubXLmLchD+Ei/uca9mDiEC8jRxbM1ALa9oWnZ0s
Z9Fu3FHsB9GKJV9/HBhDsWjr6aH39UvFnTfozzWB0T0w0SQfNnlKcpGTAUts2hs/64JCKQ/CniKp
DcV1QqS2qAQnM7ExIBPTi13OBzWZS49fM4pqAgVnbg0vlL9MGcE7oeslI5SJcFbuIke8elybSImZ
ejb60o+uJERzlWuvhP67KwLqLn2ZzEvf4uVXSTnDD+GVIpU/hJTrOTtmKm+iLh/Kns8yjmJXKLZT
0aaeNTCZo7bJHfEDssdC8UwPFor4Tv3qJfdzrS8bB37MWYh8HblyjdD7VIfQh+A0ZXSNleK9N34Q
l40f2P0YZAjVUV+51YC7foXk5GlqTm6hnexR7VkQB75O7kjvXeI4PACKqbmKk4QSEHc2jp5Vw6zt
5pa8+HZp+gjSa8ZvLq1yps83wab3qW5H51aRTRtoVmQ8WeVf8XBOFCJWcfTyQLO8JzsJu6wI8yCC
8LafbIdhJE9xQv/BtJoMK7PuCFibtV1UatG2NvwvUXA0GmxzUVvP4HZLycXdT8MigdzrprkRmECZ
eoTqAQmgzr4CfrKr82QpenVJY3Tzho56HK4CFqpSe0hVs9ey6KFJQCL59kVqWboHMLjRUp0sPdEd
EMDIvbC1YT2CckoreZmadGdEWEiqbPRWjO+8RcQgKUjuXKNcHw85M8TnpKy/MdxjLvHoO5OZP6AN
4uZxAi5jFGFwGzJ7oyEcP2hmB72ZYMx+fsxNNK90Kg99aycPspNs1ITGZwI82J1NoR0Bj6yJJLvM
QPYk4WFaPG+66bMLAYc6j0UZbhXx3U5OJjKF9NnP4Lu25gbAzKNP3JTZodpIfwHCXlPWbzs/5WTh
6NrFCRx11W90gX2GcRuqFNbekPYSiyoDI8HdqOwcCW8JvPIAe2op7Sc3bS8Wx3kk63Ns4qno6MCs
obr/avYPYRXtSrWpHXQqNV+0zoWv7Ub0MsMQhl4wKz4dKOZ17D7BqgrShqhOLJ7A0KQdraNmlzAC
GY+OJzd29AlT+J6JFpAIRkMHSbuBt5t9m9X9th35VGLlpPGbe+ewdJ9ov3SresuS5j2ctKs+3MUG
1jJCGzVLJkBpvmq6Y5aagR6/FzILKtrNhGMYW0ACAatLuOoYymQumkW4M4AOSYQXeNDjPVS0ZeUR
aFc7cfjkh2xgvbvJKUUGG4Cf1nezT6u9CCtXf0wyL7o1UVtfi5yBYDXX/a5tNLExbWEGptXEH7oI
wQkrnmhNcQ4FTTsYK1b3ZbqoGS2wkIx1/5D6oX0XF/BRJzmdqkq1+9Aqhk3XO9WqzAv7hQRWmrex
5ahPTOaJAmvdaoRkaCeFAZiFN9ippo7BbRZ9I0qKdnrKEQ07vHxVRtdP1KtyXDWJXz2S4OwGVp8+
W6zeeyDNxEGMXoIPw2yvKZUAAt7eDKIiW1pGy1LPeatFuPXy8pY02rPXAW1livojnKoVJBm2Xxnn
Z2mqhxYNOPfUC8vzclNOCLRCqMeLnA6hIHkdcyTuEJ7kPfreepmG2aeZuFcWdy9wgnemlN8DLseu
JcSnazImgjTxyn3sfH8vQka61ehchMcYFxLMRY95UVoBULViAVaFbxzwEOdKxTiYoC1aF2JPGVCH
EKpqnRdlkNuqlXvbLOHGWd3DNIzwwcv82gzddhYoxTP7UjveTyKGHq1B25MrdpyzZpM4Q8N4YEj5
FWdtG6XJFUqxR0kY3Uad4EOreyPKYyJhEhBoZ0tnS1rlmtHosCBr/laP1jXX5dLXGEiXlhUMI0lE
EMw6Iz3hqNAZEKoPJ/1uDKUFOnV9QIOKqoTprnUPw6QJ/e4ko6xw4FaLrAwlQ7UkNDkjnIy6NCPd
UmrybFvqwYfctMDPtrHG9Kci2p7UyepLhfLD0ksqazfeN6NZbPjxt2HkdItBjttCAwVlgw+boz3s
W+ZHTsl2OzoAvX2hJjxbhpZQHMTXUUdZJ6cz8R+LKXTGRZznR9zrx6i0fF48hMiudz+OjXzphnIZ
DtO0KFqGI2XNB03D9K2aPRJU+z2ivPteMbxvDJeki2abyqFbCbufU5VfkrDl2vfljbQ5Lahrn/Vk
+KisOQAP8bOwp53dqUtXJOuIMUUoq2/T1vR1ZIqnuERH0daE3SC3Jydoaat6A0/I2npEzq67fLSw
GJsCAjk+7CGzEfain86taw+3wU1yHH1t9G5I9jK6q/001AT8tDW+EwOgLHiJ+wac+bGvrnI0LqEY
z6YeXbQhXLpt92Zq7aXom7XmTY+e+BBqHWf6ma0hcdJEgQLHIFmORJ4Mt2pH25Pq/TZL4i+HrSiY
oNrg6tP7KDB7qgzjlEVoOVqmK7m5Q0UcjEb2OKmbf4dAmNt74MiY38wUdmHn3mUBYGhn3Wlw+zd0
bGG6i8R4qCcvXckBF/AoHVYuRXzwZqKoaiO8JDHK9sRgYDXPJRskmlqGydS1eteO66r2NoknyA9N
adoFCXl6kiHNyd1f2pwfkYHcHBWvtBnDWanIidQZ1HWtxS4mmdZyZGTec50FRtRhQ5j2mWf/ippu
7wrjka3a0kv8E+ONPZ3qxCqM9Sat5YLcxxK9a+5trHpaekW5gQ+yUWDUWAM1BLN1ytwUhslsXesr
Hjlx16+gWKjL/qh8/RdOt4VvW8949T5CLz9Mov/C2PdL08KNrsJoCYUE5rpqPjs/eYDsyRhKNY8E
dHIhuGQVDKiuoqNIWjZQWTCqhGXet67dw4C9Lxw0z82Ynltjug+7cvPcZPWx67qLHGY9yMHCVb3I
A1Fyjqq5PJSS6WM5InepkuyN+hY8SPOeKfk2tKHFCsI7jIPxMvX1d8E+d2Eyu2PyrT3pvNoGs6fN
PH3NTkvmZ8kpGZl3rrn7zuT47nqEUxxLfJjs3kx/uvq+DKgtNneFhpcZa3b7w9LO5cRHTGesN97G
mcxjUuQXpnWQZ1LYuGKojlqOikmmGLakMX3HmNI58LHRDVCzMr1GKtdWS9DLx6at7pAzSv3W7Ca2
GjESZcXwrpy0nV/3+sJFLcOjPO5jIgiD3mZoi07FWFeuuBj4So5hKmXAd5Q/t24WlKb2MXcd4ij5
pDSSWAhKIAsgkSsr9eUhljhTy4qFWGRaJc+jcSDBLgmaOgKV2lSMunlXuR60TYXOZ9O4vR2EZvzt
JOI2AU8HFWIyssv/g7vzao4b6dL0X5mYe3QgkUiYiJ29qCqUY9FTJKUbBCmp4b3Hr98H6p79xBI/
MTr2ZmI7oo1aBj7znPe8ZucG/ZeWLBbHPOUl05ep5kaHcbSx+/pLXo+nJIFMt0XCAa8q/GyWsDMs
9eiSwi30st35abULfHzX8ThGgpCHL2UcymvJPuwlRqpepab/CXGZZVW8DEiKaavLz0YUn6KJ6LfR
CJZx1GvbGJ8LvVor5qZxS2wxnwPkoopF7nlG2UuGICWUNLKTP1ZQGqIDNOAbntiF5sJMY6B0E6fm
piQcqCRgbJ3Cfkh9nLXC6665dMOrsX2M7Jh4Dcs6xEZ5DOZ6X1X9nYNH5EEv+bqU8B9Ua0GTIIxj
NQk4ju5wtOT4rOLKutIZ+m+Y397P5YQ7dHYhxv6qjeyHiiglVxqYCmBFAB62GjJL27UaNU4gP/vF
ba1BfSvdeatJYi2rjmlWFt5VINMAciszdG8FNEeMYp4CK/1SzaHctUN832jJ1x7+oW9/l1QOhNEd
ByWZfqij0e60YVcmh0mV3Spi5pqkl8uXERfbNJzXQfypY6rndncRaMDgJeZmqulqdUYcZbyawUPk
BPNwAjFqs8g45ujFj86QnEIbhpije59CksKv1TJfh5sWJLdVaIUPURX6d6XOhdZmox+NiVBEO8nn
PbFC2vfETvHmDPv8foYN+acMHTYZo8XZk80oG6LwKsrUgLGzEiaD1ql9gq8wXEGqzXa5o0/wCbr4
gqgl5zDNldw6Yd6cEOyFpwxp76ufh+TXanStEjUSjdOobzMf/bCGyyD+lIn/jG3FCxKVy1rFL3bF
JMkgApVJS8uYR7MND3YgxJFwri/TOEyubJnpB9H0j03ObdR9MFBPavmjjcElo3Gjk0eBHSTjzORb
HRDQnsNWCLTtTFbN2FmbMBfXRKw+TU4Pp816bCIIpyLKq6WFurEJiNhoOUucZLT+UMWWdtu5wJ7y
BflftS4je5V0+iVR7DdVogir8/ca8MMeFEkjiLLOvIpoxX3UtzdVZN/VoRPdDRb68wIEvEGFfazh
TeOS2xArnnZXhSWeo6i9KAySmfR11NN/MJdpmTW3TOPjZJdMwWpkQoWpxrOjXw4+YuDhJKxgazNx
Caybwu73jMRXFbWdLb5rA5PFUNvHnbaZZPVFxq+z64IgP/LdknVAh0lS6Req5mnbaWB9wWK7b5C+
uXKm+UXa/kWrw0BVVmGtfcbrFIz2EUGDB05yFcTlAREfZKYA/qARPeEI2i69S7WYoGBj23gEBvOg
c4hZ2k2B1poIqgsj2pjGociym8o2+60TdZ7EzvE5ge64RYDHRgv3cUjDzTgXT2G+68voooim23iB
ksY4970B08vD1Lj0t+Pisd3fp5178nuH5PjWxfLPifD4nuPAI6kXenaYgEhBo73xdc15BBcMt3J2
Kf3LkGTgQWd5XKYAUNiSEhVwb+Jsj3rHI8aasqWOlpRCdldMYm3IdoiFVXiJwGLbj+JpbuuLpoWq
m6tdNAVwl2P3m2uwRAKuYIAjRrGeQhVcxlYFMK/NF1ox7Pp02iWaNdMVJ84qikfcphsD3fY8+pDE
/G+hwfyvhfaquf1l1YUnu/0eNYQUg0oZe1NhnN6N6Qu7Lp8OxqNTMT6TG+UVOYxXOE7EcdIXDi72
3n1FbZaJr3b8tS4bSOmGeznYtAAdP1AwSFeKOjst63Zd6g14a5rGLCSD40XYj17BqVuxNrvMITD1
8bvCC9zgYWoDfNSIx/ue1WW+wRqh3QSiPDL8vyRz65H5drjuzHSAgK0yXBRxJOYsGNL+EBr8I8nF
b8UUb2QX/1ac8T9QcmEsuqp/r7m4T4v+e/5WdPHjt/yturD+UIgZyF/6obBAYPh/VRfyD4l/1iJD
o2/H7hiR2t+5iab1B66AGJ1i67Skkywijv9WXag/TANfdsRNuk3coWH8E9WFwLv0F9WFbqBi5/iY
v2F5uPz8T7rXERDKGpecUdTyySNQuv+104sBKTsDfqZ6aFIH5g6K6ZDAmOGOXWtmUD4K/CVc9u6A
vWQA/jE7mIshLBfBsDesr+vQztDKMT58bYKcmkyzZ+2KRbGf9nrqB1CesPAydg7FSEOZENHhoaSI
yG5Ff9DQpjFwoYIlHIKKPEyiT4HTioIAZsCw7ZBVjPnYV50722rie6OMoXsTF5sWq67SSU7PRisi
64uu6nLORwyPI8u2lgjgwmSknUIbWCVjNsBAkD4MCFZcPIcVqeb70FqmPYkbiaui1GxrYzDZQM6l
t9nRYAW5GEwbP0gen/EimE9TxuRxCgkwdwsC6RkF5lhVLpTVPhg1bDUoTU4mViYnyRZ9SkZhTKuE
qyR/18jzYOUbsPOhxjRFsx1pdWB+BpFqGUZjacUZIzrcjnXePsckYWt4iFk96KZb2v2mmuPxmUFl
dSdzHuWq6nSdomtK+meiqM3Maxy3fs4CZbICBurRDsbhS1K51TU7JKQlAZaQQVyUobYtYWfl62qM
r2Tpsu2x6KE0wBBm3pc4u7dYpFAUF86jS6pvEcYrqeGTkYtoi0x9VZXatQ2FbrypzfSCJOi1PwWb
0DX3nEVesXSb0aGh1Sf1ekOHSfM6vlCa3EJTK3oY4878BNl7CRWc26uZytkNMN1U2ro1MlyiZfY6
49Xh4JQCWNmBZFTXasrQbnaXQrU7K5uvx6570H33SHXzmDbfY0QcVfCYWtF3k3kIKSjPUZefsj5i
fXeuO/waU22EiuEfRK/pa0asO5x1nzG0QncXX1XDhNVUdStob60Btynpko2eTWtBCDt6wGKkSwrI
CRgtY5vVeCE5frhrk/I043O/M2RCoetWpLa7dL1BazzgxSnvLQKavy5sODnyzjkMWzahnWrxqpDi
wcdolw5IeP2g2yQwkxAA+YxvjnJSmV4vJu0Zn44IEnL3p5EAwzvxjXKc8gK5PHKOoRkeGnwXIHZt
O787hkFfX9kwUMwA2LmvDq17qtn68Qq6w22VrQWXYtN9csULCYxMqBmIbagrUYM/WUL3UBE8pZBN
spoHCb3F8G9wfYa9DcnQcWcvMtp7C2Kchnm4S8hDrINUzV8ss0cI2N5Lm+zD2FqXmHDAjN1oEOwx
FksJ9Hagc+t2cL0QglknN6Y7bhPskSLHunDgaRPgEtDrXwQRKZHM8qpYMQUCmW+oAPR8r2TSeSbn
Ypb1npTn+077FIL8df6FtAk/nZ4NC4KvW7HhAi5EFxGxfwRMr91xH4ngawjSVuIpbk8tXIeo6TEy
h6se+Lgo3w+ueKhG4IHQdF/htb3wql30cL+NIkQ9Q6+y0ZJbSEQ48NbVg028Oq7pI8BhJte2U95m
I+M4K6cEtDDgVTkoc3vqTSiHk8XQcYy3GemTh5Y6FArnztSI0h4j34sbdd1F2s7yh++qm2igzc4w
bqOaYYchJ0LVguQmMh3Px3U87cPLWZf+DgSccQCDTdLCVXIxIta/G/mjh6r/bGuFWDnxIhmyruSc
PBmW2hU9IVQ2phlN0h3U7Nxn8G/6ZtjiqApcAwgaHV24oph8YCHC20uU+pWeRq+Y069Arjv4k6Rz
rWSVMulmTXe3mKseE5jO29nnc22eZS++VNm4t/Msvs+HiomCC1ogb0s7utazEzZYJyR/u7JPH8YC
IV5ewwFIJhvcpaxqtDH9HTFBNKgMhpsbAHwY7wGVe482OTkSbdr32Cy4TVffE1pzCQd+RZbL4yTr
O2M4ukO97Wv7E4qoTZmNK+hzNFG7cUAiBgqDVGI+2TCZay2D0xhH13NcneZYP6Vq2psmX+PQbCcS
sMsR1Eg7qQznwvQqNfYkD52G0LHXmGaRwoSdlNkHNoATpJq4tb3C1mHXTYPrgrAyc9jGVelsJGE5
EISxMSZXYtsZ/p+MvA5wYffRQH2fYwT1kikL6VbPLLSsru2e8eYMUW8NUfGTCcF4FVaORJKIIZpX
JFa2bobdGNe7uS1PLcMhFZEJYGzm9jpq1anxv9bQhcRQrxHobds+8xLqbxUD13fZGoPM3Zx0r1Wk
Tvpk3YgCLFoizyJ3jYQSVt7X2TgQ3n1tj9eokFZzc6NnBnj/helgOCGbjSgRzxSZn0DJMsMXOZOA
QjQQGEDHmIfE01WX0u1N+vASlc3JtM3nualX5tw9Z5FgVgq/DY38ZrJMKCDRtmpb1taxRlFxqIbc
6wLrYTCR4Dsw2daGfaILXEdJeY2VGYttIbNPXa0+OzNzncr6WpFqG+vt61wv6Rxa8VqbE9Twx14f
KFhMc4WtKKNbx/GaydxKmC8rvy6eQ62GXBXpNxPciM0037jikHUgUHrMR1ZsNBSLrd54DiN3mc2s
gtFLZNUvkN144M317BiXRjvuKxZzIQo8NSy6Ujs4Ba62YeINX8jWPa1314p2ERCD55WcgqEShBzx
x0+POoCotkbhpa7meuFHVcRpae1W1UDJrgmM7gBANSpBK5fuJ/kM/cchzQZz6EFdjnb9p2JbS0hu
2YzMLlq4SGoa9sWylyY3WCQxon8ySUFmf3yknzoGuL3NzuTetv6NE9hPY4wwAD1SBtL2I5MqAhpG
uVrpJepXTBeDcFdJWNg0HHEH8mGM4BlQRDoTvi6FH6OyfGAKpD+5rvxawxGL4nJf181VR+p7pPEl
Fe0BJjpvtFRb6XbfAsty1vDIL+lyjwO9uyVD8s1y+pdhEg/KIuACsj7GoS3RME6jToH0D2grAjBB
C9SJciu8irk2C8ps4u460es3IMBLwMkKqHmOvxV+arFZ4wBvLSTxjDV3fMksa5X2XOB0n8bBFsgA
CJqW3OEo+ecyMFb4o945BLjJ6Ytk6BERs2TN/W3UxF6MT1+efF4SmMeZvOgxuqqcHBuJU4oOJ7Iw
b3T2lhLfOpw/GTQekl6cmDofmyzgnsTsdGqNKQgmx3KronyrMkBxODuxNt64nfJaDSoPBmytQ+wE
ykZrwdAjJH5PYdxAMa2j7DrSBHuUsVpkNei/FqIh7TADzlkrroassx2A0ZYcVmkdnTCgNs+aYB8Z
yHoYWkw9FzpdRI79XFfqfjB0/wkqGDBRDGun2ddKUJEKIi40pIwTPhFkdjYT5Ip+WwbfesPczBO+
Z1SPeoromM11RKvBPGYNUODljOyxqeX1bNnr9PkTYd4eTnsmPty3hCvXt1E8WRsQsVU1lwBORHLB
9ZSX5Og89tV3zQx2U3Hd6xdZ2XoQr0hFgRQcm9u0fCVPw7PowfuXsfAm19nAjuT1EjuiH2T+Hf/s
Q5JdM+c7qra4aPQ0eIbOsWtQ8qQTudQmlNsp81n0Da81zft0kbu2wcFqm51AffjdVOQ7dW25qaAj
FYpR9jinYEpF4MmADiOhnwE6BHJq0mdZAQxp+U0UAxgghn2Mhqo6oNpaQ8WEYtGSVTPp5iYXACZ2
K+/zzKJy2uRJtR/sdp2NQMQV51fE6sVudkqD4hIveBBgiP2tsWr4MPqDQnboziUtRxW27OJMSXDI
KdddTuM0280r5pX4V8tvbdcPtzlp3xJO0eSb2ynwj0wVGMR+qeqjnKjJF+C4v8CX73ISah9NnbrN
cTDW5wuSe7/Dal41BWP5ehEQUArlLi2EDsEEl/q17897A2WqDWRf1SgyqXfIrVlB5diSyLUdqvgh
Qp2TqsXs5HVIR+ZP8hKn2Z1dursmVbu+/k4Ajof4gCneV8Jsrls5bAM5wH0313GXEmOdXwR2urVq
ALIQmWx/19j7LLvjXBkRMi7MQvVosenQq94abkZ7JsD588s4I/bMQUkWJFvcKmREU2FMD3VjXfaB
fnJYLK/MrNvhEbnphvpGxAVEHyR7JA2Bt0q5aYR2O1nhC+NSRruD3MArTGAw9xHO7lKsJlcjEM3X
7iXu56WtTvaovoxTT4pmbO/HqvQPiRW0GzlrzJM7Sh99Rdrqc2rfYV63wXATyrVCCYQgU1dp/SIx
E6xs5yYnNShLjkgub3wfN4N+tqUOLSzIj3laQw7KL4mMWxXwe9bCmujEa2IOxSIpZ9NGsgqvI0z0
K5/yJ2828NMiSQhQg3wimNG9j2CgldnsUGPFqwhKGuT64UvosJ4beb2fKRUz2uJAf0lQ0O5jgECv
NnDB1DrKH5k/EO+3zug/plq4mwE7OFJB+yP2r9gh+O4JXFHs2ijaRwp7UFeh961Vep9NMcpRS+MD
dmhS1+YoyI2s061Y9g3dnb7ZSUP0eunXR9yQIM/YnVynsHe+a65Te5HQmJtUX6uGsbMBMEq7tkPu
GXqWw9SpqhgkSzjnpqk5SPYTFhr8306aU3k21O1dTxyWNaAjGuWFmvWDCY0eVtdlZ9ZPpEnuM+wV
JqfAp7MKA3Y5bW0gYkIgu7MryCmTqGCSzwzD0fYVee21QQzGLGMLUJtqfYDqvE9h7OOtvpucU+ub
8Dqsbhng3yFPXcZ9t2Wz68LS8nrEcG5xsKYOIeZheXbddiaiHioSyZF8SHW8cLUCa8Q2AlYCLAWn
+YyuuB9WUee3f/oGKZj7aRhiwoVcvfa3rlD4HcYJOYI48JFTttLQmFN9zS6/aYI5QD0tJvO6K5ZA
vtRoM64fB0+SDtPCvdK7FsEyq9h42RlOFx0yatZn3xdjsA/UuIgSwcKjdYsz6XWfIZHaFHMqTn5e
sfu0fK3RahCiJEJZTPYNSdD0BQZpahGpAZn7DNVpdnZ1q7R+XRdOi6TDnK1oHeJWulR+XWF4jWUU
8bpCx3uTg6BxOsRl61wmnm//HKH8t7jjG3Tytzjm/0CE0sH/6N8DlNuXuvj+H4cmfcm/NZjB5MT8
TYdv//Wfy2/7C6TUrD8MnBwJ7XZsfNAwFPtvkFKz/7AszKOw5ATBJDAb+PJvkNIy/pDM4yz+J14t
oJH/soaxBD9l8udhJYT3LgGH/wikfOuDqMhNMJUumcHgF0yNbpxBlHGRh8IkG2Id2VFz28QU6GZN
mJnTwp4n4ezg1lHjGd1M21VqamdgkXJFuK9xJKyLHYT63imt8D7QE3M/Mz9z2H1PzNyT21HYNz/d
XIrliQ3oP/IuuymivG3+6z9/RO/8y0Tpr7PlvtgCxBd76fOE7QHL/7jQcrkefdE8+jmS13WJQfsD
/m4QdwqzhK0UI442SuwbBqakdyE68HHV2jFisShqGg8zxmzL/NfZS4ULcRqm1BKu25GZq6KZfRDJ
53dAhPZKx33qCh8l2C6TSd1omPF8G1qsXh3x6/dIYJeBG+Rp5lJY1YIfZPqiaO/99lNYKYiehqUl
N8JgpBqlNrBdXvvpFzch4O8Dmz3x1tpxuTP8bVg6OT42/da56V07pLOpsgrqQoE/LqSLU5hAq+hF
AK04hEjGyhDZsAedQR6iwCA5oanD4a4s7QLSZx4hGOYXIAKYQuHlVgkuggd2hheHyjaTKT+K5zkz
hfxxxpgecbLkg2BGaJ/Z9OFS2TgN5Ty7f6Ddt7mPkrZQxlfWZkbxdaTCo26U/qdILYynopvxzJ4D
Gti4C6DTBrSkMHZ1WrxKto8+I3sqKQZ4pFH7TXjXl814O/ZdN65rNNe42fRTuVbMnaiL5Rh/8YGO
a4hWneNB3Kg8nD5z+PqhDL9xrKRfx8R+5SsSP+FtTO2UbppxLG/noW09Xys7+lANk6ANAP0D1mf+
cycFICFZg3eM3MuXTue0kZQhvJjdstvn5CdgiZ4xMAvhsOwn4TTfmrTUVi0hopx7kdXTpp+RBEmy
Bm9wxiyvC+y1kQO3Irr9/af0w4bv7aeE9ZQriTbQreWDWl6on2YTWpXVNaNCstVkFe1qG8uYlR0v
m0QKDowZBLp6byDNeYXDGrdIBO7W7jrzLh5kCvlB43E0Os1Q3d/AWrCRRCI6fCDdEul76sjqGoaQ
26wt2YZoIYYgvnSnkvFfNft16A2inC47v8AJKq+HVV1GPCNMAkhYaSjEBtGfJr9JwrVKO4i7lUZR
g24Ek4EwYTXOtQ6XJtDsLQ0an1wThJfkKyP7C4j7uYdBIZ3V6E/1Wuox9WzTB0XCRU0TOuNBm042
ZbwoTfptx58YqYdS96SO8ilpDAgbQdZcLklV1tZIjfJq1kYa4X4Ij8UwMO+N4NYmmzk1q1OY8Qso
4SN5ExnWtdY4WIp2eYe2Mrk1mJeA3c7hFu1/sM1L336ypkxhNVIojH6cxf3ejjRox347rCt8KOtM
OI/hNHdfp5Ffv/7gsfNUz5+6i5UFTqw6+pbzJKIU93aiyltjTQg13fdU66dEutZVhY//bh6ktYFN
1bwWc6h/kNNzFovw1/fuOi4eoJLwAUM/s6HO0Iv72EIY64Y0crRc5fg5ZrZ6USvjooGdsHADq51S
aNd1JtWpiw2REXXhpeZWpueWvCVDo+cf2Bwz0/vljlgCwRifAFeOV+nb70CMgDFOOgnaQvJhQ9Pu
d3EJkubD74S3NsxbifvTWiVIVFWvQU7VgvRTUBCmVIQMly3Z6zvE1XIjsyA+TJiPgNlqcsuQrgDR
S8dslebyK2UApKAG9uXvn6j93gVw+thSW1jPyXNj6qkzEUjgKbgmtDo+WXk8jZ7PGCzf+4m4z/2Q
xOw4rt1nPc00EJykvk5KRElZvHjmqLAvV/bQ2agSYH/zzyzTr81EVIiUoFh62J2N23SYAW0pROf1
gMAKvj6gs1cLgY9MNDdXMreqjW9CLlbczKdU2YCNLrzpoUBqBCaslxdFPU3fDBLnwFrHebiAdg1h
dLierRq1vm7Z0YMBG46nn7j1NTHsxWcK4DleA3dRRM9MH8FfxgsZm/6dStPxKsuBuRf1VN5mi8he
4t5c14S/Qu53LlwTpBnlOAECjRPP+zphpTJlw+yihaKa+rFYoFIDOqxBbg10rlnemQncMbtW44Fo
azJS2+hTZWUYWCHm2xD2bm38OGGR7KcQDtPvn+R7e/iSl2EZuqRMJL7k7avYxWaeCP5aywEmO603
Qal53m0SwTIVjkCeamYOFUyVfiHHGc22jr9eEhANGnUdtKpMf5laEW9JJTBXdWZigYFgdVXCMt/8
/lzPDAV/fM02xoXL8B0De/Xjrfxp+2iCfpK4+7F99FnyVFXSudA0aESBKbZ5bFlb3ia5Q7BHbGKI
1AAt1ueqT5gdILTcGTP2xqm+6CA1MK4cbesBsT68ujq6nFMX/4PAsD+hIMQuzQfw7mBYbssw1jz2
bPU5Qb5z1WZWuMvsDnGeVmkfPYxfPitTWWyMmHAJamN17tepIbdxsmrgAoEpwD7N5Kh3jKSIvSXc
vbbxRlPAfBB++yqZvbxDJxV01jed7eyjb1wstdCbZZuToYFgAyW/hfDLsyq9dIjp0C0UNSI34xtG
5L1HGCyp2TagHLbee/Ss6CGdZ0tnhxTmcewGd/v7R/6WzMATN9EgYiJs6q5gmbHOCoYoituxojle
l+XwFWGute/dXmwzI5g/WJPlO5drG7akyjdQuNCYvP0QkNFZtTOlaHjjuIHgbbuPXFgFzcHm3UHz
/iWaqawRfavyBpZZ86XA6+pRWOhZNv6ITrpXyAohhyCxt91UvCIx2LszVl6rKjV7kMIJSdGcpfMu
LiRSMWZ2Sbyz0NTeYscWP4SRzO4rRl/fkqJ+yVMbLQ1OKPmRMF7pepErPmht1DvvG/FrxHuaZIqD
z9Mm/lyPuaiYbNWU+kKBVWrVRosKM1g4IHC8YlBKTTBSsJFW5aoHggiq6Cpjoqg2OYHynKsWBStr
EtprMEQN5mHlhd7VxUNW5w2hiGVfKDJcnfoFwh40A0upLaEwOOVgCk89rfoOvMF3BHYSjIwIX+s2
poCrgJvzcM1spvw21Jr2jRCh6HNQWM5zOiTOhdQM+3VoTTRJpavUKakMC0FQgVgcDQoS3iaEwDa3
KS5pud2ZK8P5nBl9+lyOIkdF3z/iCM1cE8q/AcPQuoVuFh/jORmTv17ff0Si+v8TorCppH4DUUT5
gk78DE4sv+EvcEIKGFSWTSwIbuc01Isd+V++tYb+h2LRk0gISXXhq/8XOGHrWNryYZqQpZao2iVZ
9W8GlXL/YE9gpWKVoMzT+bL/9/8C/wm+F3+3983Zj39u99+uOIvZMep7G+aUw8ID6LE4jf+0x0hJ
0qCbKxDJMepY9lNnOFIhhJ/cQrYfeKW/7Z+XYy0uvCQxsM5xH37Ekvx0rFgFaYIKJ/LAYszXrssa
JlmZZW6GTDBOUBq6/XnGchG+QZp8UBu/e3DLoig3Sb8msfbthepm0MZ5IELItFp0kWtJuavdSm5M
gE0aAg7dUjsfrSH+cGdZaop/7Sx/X7fDakukG4w4dVaVkwwfQyAysHKhPLyf6kljRSyHq3GAAoVk
TOJKNGU4pgZYTmI6l5ANxMjqQ/zi7ZL/93m4AAFsbg442bI8/nT/Kc5LiB526LVNFD2mJmO9OVbt
njdx3vpzVfyZuUa9eK51DTY/SbI1ibQ5WXHgfuBwftao/DgVjJLVss/y1lEAvD2V2Rd1hqgGU7pJ
iy/jHJMOJvqVe7D0EJeHDjOSG21A5rSdGB7M60JoxkGRPmOiughtDPIy8YhBku5uYtx6PkpU+CUe
hlfVdjB5J2KOBD3M3t+e3+ii8JuQwniVM0R3JrmPyBMXi5faUV69pBqlxFNfyLTOt9iDRRsEF83V
T2vI35/qz5/mWUXy100C1RSsAg6BOOe1qkOcRej7TkzHVI/XVVSaTGbq9AoXW+1gp+SHTipwSYsK
6uSUhAns9tHK+xfbwkjy9+fy6zKxoKrKAErVeXPMBeL86dWhKercvIG3kTex8a1OzWQ7xna7azGk
2/3+UMujP/tafj7UeYBK6WM+j8w08Qy9Yg4z2Vp3rDTf/wL9d7rpgCP/2rXeLIk/3+d3rm25u6zQ
MCjpUc8qobZ2ZWskLc6MrSCyuEi7XWA1mK/UUMB/f23Ll352bbSQJtEBS3EHw/LtbcwVOT96CzGj
GvDhaBOJl+6skJqg/iJxiylqYtofHFO8e31UPbB0WX6obt8eNNYmLRqDMfasLM22XZZMN3HDQpil
WvsFGl4IX2bEWIGiFPEUCOV6CPii0OiQSJsVxk60MZCvgUfXp7kfESP//qb8en5L1PyyBSpB+Oh5
0Ts3hk4AaZF6JS/vWpu1cLPYuR8rTCz2vz/Ur+8WVGEAeOJu+Rdj/Le3gjl1C73HJMUiVByqjJCE
cmIPAfy3zWzD5vv98d67NGhBptTJ2CWTZ/n5nz6bbCzmhq4jZnIP6ZdNQKGe0uG9lLrr/fNDKSVp
iHizuJFnr1aX1CylRZB6EPGxLaoxLZFxmEJDHO2P+rb3biM7yDLMIN4Gfvfby0rMxo7IN+ETTVy8
ADNTm45FjwPmyk19Zx0P5AevnC6QV7CyphMQn9gWtQu8SNi9fcDMxUXKMg3PKTgVTprtaHlMtj9K
yfz1a+Nj04Wi2ae0ZfV6e5r2YBA07fuJ55ei2A4tqgvRBemW9U1u9MXYss1xQfvnz4ERgYnrk9J5
7GcrJZ5dviBPPfHwRUb+zXIJeRWDk/CKWD7t9f/pYOc5MBVTaaHrHRJWtzWhxPS3jFqsvTYT6vT7
Iy3l0duVi3tp8KCkQ/yJPM+5cawpET7/8GQRm2x+rnnJMNT5oCt9py54e5izuzdguVELB0eXhKyQ
I9E1EJQlbo8iwIZjNLElX1FnLQagykeYG41j1q1sBkdHPUyqW23M/U0xdOUJgdlHk7H33nrLBNjl
A8MV8jytrcfpfurDAtMq6ti97EYU9tCc7rvQLZ4GYPwPFqv3bwZ58sgsHKJ+5Nn7W6CrtOYcZ2KU
DPZrSwbG96lfRlxkQStqxMYdnts+zG/yQTkI3M1uPIQiwjwjdZMZExWGYi8D0w5kp5Gpmg82lvfu
h8sasHwuxK6cZ88PgctrFkLLhOAz3E/zoMHtLyrtkbU1ucit6aNk43e+Z0pX2zJYSYHWz0v4bmih
Y9twQeJAYGaUgbHvIIMkT63Nf7WkamLRjEL1gzHO8s6dvfrEqUo80ASXKZb+7edFPAmFGKashX7K
S4fyavK9ajSKrU5M/bUS2OzNhkjXAiRhVQS2+OA1eGcP4fC0DT9WMvO8ZjCqqcoaTPs8w8nDDdhm
jYkDMQnYD43/fO0ShqnzxgHS88KdbY+qoBZOGXN6jQ2Jqin65iJuGxup7sJl//2C8t7DlKbN7oEK
yFHusuD8tDWiirZAMMjBdv16XDm5cLZJairmeIZAPOmPu67DCOD3B33nXiqaXNtEgLTAfWcH7bHt
9JEBBl5Yd+Fd49v+Bh/L6QLXp3r7+0Mt++3ZW2NhgkunDiUBDsLSjP10fYmjAjHgN+v5XSxxWWbA
xkS/26gwbFcpnc2GAVd2QDLy5z8/MLDqjzJnwaZ+fV0Hn2Vc2xhWMD6nAkFIHhrhTi5GTE3XGV7s
OMmntGzij9qmd1YEZ2FSwEBbJFn62e1NTbM2i4iBhoZV23VaBX/OTWRtuymABFoQw/T7K33vcBwN
/ILVgPL97BYXJLuxvwttg/U4QkpGJ0/JPJePVZind8L3jQ/u7LvHI3lIh/LJNnDemVSWVsHiGkiR
HtvmlLNRrRrmH17QLwkZ8Bh+f3m/vkHIafg8dA62PM/ldH56g2Jb4d3T9aE3+wXbnj61xzbBmwLt
SrfTwvqG6Oz7PFTVB7f1x4Dy7avLgW21QMMI9Jh3vT1wBK1s7Fw99BpB9bKx0gwvqbG0xp0dj+5t
Icc898aAr3rlOFhOYhiHrHzdNV3MvbGt8WDH1H3rRunIdPUxgG1LGMm3tICvjpVX7D7aeNdehziR
YofqZ1azKgpBeApsUh0rjkTpN+gPlkAjgX3yJgqk/oX0NVyuqnBCT1u6gfnBevROm8SE0tIlCy1O
8gxk3151bXYkOMxQD6sWu0OSQUtP2GaJH9MYbxgA+Ot+Rg9LakO66RdnJeKeoG4UZsr8uhJrLcmm
i0WXTtgYqrnfvwvvYAGcG286eaowCkz77OyMaIijwSUHEwN+Y92q2bgrBOruBLHlXhchQnjkQriS
urh5DkO3mzrYuUQCuh/gaL8uoa4FgAeMtLCqjPNuMpMCPSB8Ec8Sg70OSLZEUzcHh6zHNv6Di37v
WMYCf3LJTI3PK67GbTEZhV6D4KHXmAghjfk/nJ3ZjtTItoafyJLn4TbTOVUVFN1N08CNBWza8zz7
6c8XbOmcsitOWsVFo5aQWBnhGFas9Q8Pg4HERgx5Rzt4epf8bbVCegco5fBDUSKkxCOjWm74OnVP
dt3VKEDk8LIdyznjZbOLCXp9i1HRpXzqmDatG83ZbJVhgQNedbCwEBLQj2Wtp/4Q4QeHOKl70uEd
HPBm2MsIpEHFrJCPO9TPNkFDOvkIrQXhqZ/YoRTL4LGkqoc8UbMU6WekJqmj0tDZ+fLi9N4cC1Rt
/y/s5nS3FQhiaMty1EGGvwE/gfndoBt0/6PLBofqHRmexr3JC229DUNkqKKq5fCJaRpB7Uo5WNJx
OEFNtODEY1M1TfD07geV1Puwm6Yf7DkObxx3u/n1BSsbrTSjEx0THAAoNB6NsM9821KWP70h5tEo
EvyU1iBSWhOON7yK95a7+G7bCebcoTbk0BMw1M0e96qA54v4EWWcG8+mCYzVQf/2vZ113R982uEf
pwEeY3HSgLPDbafMrPJpTAsFeRJdf2dZgKd3ZuZ18gutWsNXj7TbAsO4uWM1mzdmgwEvBFbEOlpo
vCitQIqMJ9dBs6fqnjDxzcFOQ/PvKcj6Ox9Gl8wJ3G4a2eh/GFSt18uhB8s7KAHxW7tuoT+y3nLE
4588gHVHCLXTY4lemXoMtSz53tL2e4dqpdP4SxCZVBYqY+dSlh1JAAHJNgxNo5C3nQ+vq4e6AVxF
n3O+ahiLnafQ/eSGkAnvD10686zKXzVJg3tpPXLeebkxqxMbIU2t69yY5he8CaozlxjNxk5Bsl/t
R+OqFVr0Phgm/cv9+JL0g7YQWCIckC0NUcx1fM1ANRk1Ro42k5LfXAc/DYASH6dmhBgATOCmI5GK
2zT2ePcDy6YYRC7NEsd16SeLv3+R92D+QkU/b5liF5oCiL7i3A/FH0bQF6f7kWRDpAHncn7TmnN/
4ZZeRLJLelSuRqReSF/HKrYqUWs1fquHcF4FWg55LIBrDfpC9yPLPq4l9hUFdQ2GlzgFX0RWllYo
ORF5ifUZ7gBU7nYw4bmWJeJ+RVDDc7A7TfvQdAsQjzzJmp3lJZtlm9kFnWhZ1KI3s4y8f2nzEkpO
rtNZfqTM6rM9xv+a87SXx8pOdG4NE24n9Wf67+uxRgqCoCEPAWRUQ7BP7mD6idZhDRA56aMZYROG
DGH2XwvV/7eoL02YbOr6/41K43UdNdAMFKvA455a08JYwG0gNs54n7kGDgJePsO9hl9wsc0whC+S
qkdn9IIHL4JVff9TSydaZPLUZg3X2qYIsYOdhuOl8clFpsrv89Lwy7KJruCTzJ3DSYxpe4GAV//f
UJsbuigAwg19juqccPhz7cY6Dgbkqi4vunNL/2/ndJZ+Wd5YoOtJghx1s4a6xY46J0USIQDjCO40
e6gCHfX/CbWCOFWDQ4uu4U7rUDadRKJPQzLM4t1cCGbbtiMOLvFpMVFQRYctPoaGa5ypHYw7W0RM
13Y6Oeg55VE40ZAnWC+hFFsUj0SOJiWlv7Me0iWdK3bM/fWxgaSJNh93PjYDJJIct9QnNmE6xM7N
AC0njNiah1mHGUPzXEhVxXV1RXjqaVCT5gvw4upPx0Qrzqur7l/cvPqL3tb1lbQUIeEBa4dU0eiV
4fbim0Y+nkCVVTuXguyLO8yFw6NUo6S+ST2dBcwgQJMEohIaQkqNYHnVWAZykjGkzapECSBHImJn
hl430GmfmFARbFfT2EabDtY8OWWRNqwzwDjFE4Jc/8BrXT7NuG4clZkFrvV1dm00VJjcpbsNtj7u
HCeScdM2B7dgGqAuaMquv5HSdlnYFRC39Ljg5FCnxTenJr56hmIiN+HEmNSV085ky84wikdg/2hD
62DkxK96cUu0eOeFUcP7p7eq7h81CHnmDU6E5O5SYHeVDRAFNTPHZaEb3itaIczA6jg5x7SNjZ3N
INl3/BbLM6j2cpRt32K9qecTVlchvIVQPZtaOcPwD0HkGvOw0zUTC36z72iVmTYFOoHF2/YawjDT
vWxOw5PWpeDsCkS7/mF6PequtHsuRRilP5UoSx7AtePJNAJIvd1fcbLPTWmSD0fSCYZ1c7BNZhV2
U19GJzpg5mPRlwYegBDMslD7t8Y5FelOuHn3Y0oOb6p1DJsngI6GxeZjaxMPdtToaBxpcXoxknC4
KXHv3pBZz659lUaf7seTJD9wnECo6+JudrdVHmcyg6qw8IeJUUQ9QXorzmQcMHp9HAkqE8XHRd3r
f0sWEVcFG4hynQ3wYzNGz1KmZCpo75AOzCjqjNYlM9T4bExW+sf94b2aTp5QKpc/jXaQszzs1nun
puW3UFdIT4mCDChvxvailpyWhangWBio9c5d+HqzslS5mDRSVg9ht20yiUeGntcZerOR2aOWq40W
FBb8Vg6VmtZ4c2rzrVMd7wS+vriWVRPBiIedXCO2vbN/JEOnnw6nzaBdRe9zc1i1o1UPakfdrFQx
6zXVtjhh5wlS3C2b/Hx/ml/dkWLUOpQeLmOKU+5mpyQ1pxaMaMXP1WDA3c7OZ/s4V+iV7pw/8kAg
T0QgA3mx9ffMO7IZGO6Kj1lJeAs05Oagps07ydrry5iXFguUpemBCaH4uQ5TQtzoZ2F0ZfZNdbEa
t/KbEcA0kLzoZ93SQk70xHyc1Gn6AmCtezajyfySqwgQhO2A+mfhYRoYxghcIazwpS6c5iktlfLn
MDT9zhJ/dUqJ30oapFqiL6VvTykvnDJPuNJhjzIVD7piRN+XQe2/aGkYLscKE60vJnD/nSl6tYdF
VAMSnDieeafp6xmCADdA16JzoiJ3chuSWv+Ie7x1brxk7wKUfHMQjqRgukc7itrTOtS0eKk9mtiw
l+McPvRZMh0p98ef3ryEKahyDNJUdMRzYR1lQSTFLAxK126glyjG1P1jD/56Z9okY6HbRSdINwTk
3ROX3ou7PNECowy7OfCn3DQea3h/B32w9mpIsii/CmcUDmA4bMslsQdyx3UQ3MZDxL0WtZKcXfze
dt4ZkiXAa44nOqxauuH6ZsaUHvlOy+5E8yzOb2HUGWc05TO/qXptZ9u/CkVFHsykaLdYoCncTSi7
ctycshSm0PPUgAAw4n/SaCmoBObhj/vr4NWFaFPmYivBtNAMenebUKOJamUWjoRqEu0BR6bg1MDd
IQPX7GOLidEzwu4f87HT/fuBJWMUPEGH3FYgaszNVdVgFtEl6JH6oL3j56xA9NSsoEwmi+7uJDaS
UDYZlUXJQVDEtli3KlRDN2zRQLBw7Tom3YDUjRXNzmPvJel8uj8uyYTSaKQDCW7QhQG9OSkGG6VS
KxqxZpsKrJ0QE4weo6ARdMe2db4VyZB/HntMptD3DLOd/SYbKZUrCHgqKJ9XgJUUo4gq13BebDr3
axxQN83DfGaPA5J5+zDtX5QCbl37VbK4QJYaOaBAok5CcqLtptnXvC760+yX0D3SwnAfx6iKvqK+
UX68H/vVfodZCmsFNAr1SF4nYhZenCrGPFrh3OEOixenc5qz2USQyeneeskTBfyaRyiSCvA/6ygB
gFcDD3AP1T2465O6DA+9Yrdf7o9FnOartF80uIC7GhQTTAMlwXWUXo2F64GBlbvitNhSanQFB+zH
IyS0/oBBq+4sT8kKcUjwsYugSgSve3O7WKAamrLBzyePMdZwIuSR6NgrSIJV1s4VIxsaAH+hNaCS
Im7BebYxobarI3MxxdPyriuxXcFgDL5LqZOf02GNjflyfzZftzSYTo+sgM/G7cn/b6azoBQncIm+
01H5gew9Whg+0fbF5gVVEUTCsxntstpwG6q7KA15dmmc4BvHf9//JbJ59lg0KpvDoLm6OVcHpTFa
Ruxyi0fFV5X7fPBDuG1IjkzLhzfHAnkgZpratU7M9aCt0gyg9OIG2RW5eShSjNTyAsGkyMj18/1Q
ktPtF7yQzA/oqv6LYPVi60E9DcK8w26zaYf8HCUa8sYAgUrMpPD/joxm+OT2yx+tl5c/70eWTCiR
uaIgMv06WNeDVOIIORTM1H2zGYPnJUeVKVT0FrO02fyNVeSqZNt8Op7D7naUWCYhiRAKV1WY809o
8Gi3xsRdLMUb9oZ/YX6ejSG41CaIT93B2SL0zOLtl5bLo1ggLziHUCNejzdZtIgmq+b68wzYalhG
8yErNM1Hxcz8fH9qZR8V0A5VOF5xony8DhWO3oh9bY0ejekoz0OMEmlPt/scmAme1kli8XJFUdtM
hGbZ/dCyr2qBb3Phx7BNtkycRu+At3kNmmB59TNfnPESGkSmsbPsFLOkkUhzKKoBdqDAuR4kBMN6
DvvOJcvAQHjBcfQ6pOV3exy9nS/3+twDdQB9lROPPovtbjIATpwaW5bE9ZMc2GIZO4VvjQ1KhjQf
nroZQvpb55B4pgNCh5ev90pwAZGvdK6Ez0I3tj+bwM2uQx8/Q6mcdvbF6ynkXUs3w2QWKdhsOf4l
7zqrqyzb18DfXNWQk7QAGeLXzt7VIY3EQ+vXZlep7a8/VjF7NCwyLMPtTMMADd7iNUSW9EjVS/mN
QXFL8aBHmdvztr1e7DiTGa85DA2Qlb/RSEgBVeI3Ene4yLz9Q5F9iguBG5gSzXpUsL5E1bOyfSNI
IjStTET4FKUFPKHbpzeHgrnA0wvlFp4s2ydRpdQUlZfM9q2absGh7wPtWulF+Yy12vj9fizJehcl
NRAEYlgA4dbD6vGOwAKnsHG5cT4D2J2eh1Dr/UURLtFAXK73w73O/sCkgjBkXKJV+kv+5cUVlDkF
No3aaGMy0CK9qw7eKXGy+K3lJA5+PtV/8WDsrM2gPN6rMwVmaPkxDdK8DQTGpWlvQdKVV7gWdCru
D8thltaJ4DrgZsmbZoFhmsk61FLsbTTE0U4UM2oMIBfzfTwa9PS8otqZS5EObYMCuYBwz/djR28y
B/wSgqnxmEtkCe13njcpKCzO2dWdoviMhQzK4svk3OA7mbe8mMdP98csWzkwQSlykEqosKbXK4c3
X4+bjWn7yrQI66QU7x+zQ/GTr3oFaaztgHnER3s1XLT76WZQ+gDav47n1aNTNsuCOHyB1KsdVkga
NWquPdoNjNGdDyodHGJaQMZEY39bJGx0o3LR0GC3K16ESn6iXeFe59ictONRCzx353SRLSA2hkOb
zGaMqvjWL/YFJOgxj5ba9kes5eE5GWiiLkjlq5nb/Mktjk9dXe7ddbIZhegjbh8uHyqi66AKXiGh
OrBNbBXHmaYAOtihdncc9ME4318s0lBEsGgXUoPZZrnoF/e5HjO+qsur82Aji9VapnLz1DLaedzK
tgV1K4dlwgsezPR6VCY2PIFRc/3oXdg9V2OP41lk291zWJjFey3MrWs+BehSg8vnEYVd9Zf7Y5Wd
cawYHOdA2LlkEusfECRY2qcRa6dDkuqsW/iGpLXa/HU/imzFWGwEAa7kreJttoNSt5G1NAPalki7
n4YcG223Rjm4n7AettFlRWG5cHbu29fJpgBS0vCl+0LGuQVGmDX+pFZgW75RTfnFTHTA8HgvnnG8
xzVgrkY/RDr75mEe8RsbUjwfHOB8QB+3bdw550JsasPyLTfKn1PoyRj5zcjTHWgcDzgFUUdMd2LK
PiQvUfq4PNBs7pT1hyxZSnlrzJYPrCk8zzqezHjIq2+FB/APv4yyuaw428MpxPqDTGzCsV6BQdoN
3nIEQRqe7q8Z2S6k9g42gOxCp2W3HpCoSLhLrFkUwg0AZ2qwHCMK/6eisuKdULJdCF+alybHmatt
4UJa2eIPkqNDUSmI1OKWnOruIbQC93NqxEVyS1LU0PNe89D6BFmImpkxdrl/f7yyD0hbCwK/UB4g
JViP13FQzXBpa/l2OxS0v/GhVroofCsyig8oUkJaocCwSUXXUZo8CEJPDUnXAi/CmiTz7H/CrMz+
TeA3egelKt0vU4Fs/zFZgvZhwva83El4ZIcBaYAQCYCyj6vc+ico9ZhVKSJePvpYBfrK03K2nWFs
fJBc1aXVNfzz7ALvkPvzK7slwfz8VyIBuPNmfo3EKrvQpdQ9TXglVmqn/TDaMPCdwcBuUg+UPWEC
WUBAb6CWVS5K4Bzrcdb45s5jgoGZ4S7JlSqfcZnjDkhFC6oxVwfoi/dHKFtBArQMU83i1PlVsnpx
LyvKEPRN3KGePekJvjIhct/eFHy9H0W2L11xxFC3gJbmbA4aSlmmg0uZ7QOZRI3XDN3TgOIWzO7U
+3g/lGwGocB5QOKhJZG1rmfQ0MvcGEZOcDsKIPlaiBTYFU4obgU/oJmwWrkfT1g3vUrbXgYUf/9i
BksdA0oYbpbf1enwqLlYchmIkx3t3s0wg629o+mN6VlF9/FdXaVf3bGxT7YX4D6L+d3O/SUpMYqa
MzV2UDFUG+3NXkVUDEkkm6fVUhf11xgMLg6xDWfUMVas/GdXqAq88mpG3XFJtVw5Gwm4nY/zgg/q
ztKSfHQhn0TiLtJMzdxOTGv0mjuRvs9wJk9TN/yZd439NOPMsXMWSxbxKtJ21ySmHtgNkTCh/adq
0uIyLYq98xqRD4eERHR2GdDmbsE+FV8UfOL8gK731WwQF4Najc9DiIjo/TUlDQVoUIewzENZ32yX
xSpKFDxVPmKBBFJK1+ShSuuPizFVO3UnyW7hTKdV4ojXOC+B9eIdE6+Egc+j32nMDr073Tmr4Nau
rosoqGElyU48yTkOnoa+BYcbXXJz86VgI7mVAXAA+VCS8bh1jOOsFeo1Stwa8cMyTf92cP/eK+RJ
hwklDVEtXr8wR9fD1Eavc6YCjwCrXNwn8Ck4z2oa78d0Cd6bjbXsbENJckD7kFa8KNqg97n5gEk9
89gIecoh6zRSRimXk9X0iPmwIwq8U/r80oSz+26MzRY/DuQt7i8g6TS/iC8W2IszKRn6rlo4Bf3R
NBHYT5X01Ga6+9A18AQM4OlH5N33eAmS3Jk2LUQNEhI6C9s0wVXDqTCnzPETcqNr5Dg6djYq+IDa
i65t0GY3Q0urY9kX+s7+lw2XNIisnaOGU1/8/YvhzknVZA7Hig/rPLpw/QQHo4+NYzyXzXscaepr
D63Nvz/Hsk1KSkJNjH4mH3tzvAHIQIK1YZMmLrU/nga532VF8sRB+mY5FFrfVEEEyIZyBC/29fjy
ucmMYaa0udgh1OYBI7cZMaDzoOIHe39Usp3yMtTmlJsHWxuszLGRZWcq3Zq6QKYFoO4rE/w9HY7z
/XivGfWirc9kmeIOpdC5OYGcMEI7trB5OAeB8rMebfPBrQOv94Mlyquj2rROf0zmYXgsDcX17XSO
Q39IxuakxGjuxx7e1kPb40M1Ks7n+z9Ocq+wotAJF8IkgFE229jFHAvpWM3xwzzon8iDf4whdhz3
g0hmnBuFK/tXjYmK/PrjNnblmlHaE6T5iZRRdciXAdurSGveg1DYuZNl072KJk6uF1slnrvJ6/H/
8+25ccqj1yyO5it2Mf/QI6/9GddTpz0rsebkJwDy6Rd7bM0QU7M6VY4p9vbuwaF94JzyqXfx71Ps
5s3XrFA0otlDHZrbb3uKOBj/9QEQF99OlO5hVJrpmDV470Rj7e48TF9/Xp4TXEdQqKjakOSv50Lp
l1R1k8zyB8XS348JVs94QXc7U/76WKSKTMogHvYiS9kkpIrdGdGiJLxJScvO7lSVN5RBvemYZtMM
jbIqPrYjxiA6HYW3goJ4L/FiE+9v0PLmVouk6WC60Kmz/KDjGmg1nfpXWk/nWcg431/Fr09DQtEM
4+znmcZzYj2XQR1kRpLVVGu8InuXRol6XQI8wbpY+fQbkXhDCAqUK4KuIwk09YSQC1/NUzqgzzim
w8HGa3LSjJ087PW9wr9PckTCQLryigagliUg8CwwfScokmvYxl84zLqzMyUJOX46HrI63eMevD4O
VjHNzXlYzwpKIS0xRzwufNXFxgXwfH2Mpyo6xynWmvenU7YJXoxxuzyXyetGejXEq/HYXhy9PoeR
4e3saumouKJFJZ2X5lbnbmmcxSgCLBm1YUyPo1cDwqkG+1Cmy3RVbDe83B+VNB51GbhyJLUw9taL
ZBwze0DbyfRxp0F4YG7ds6sjhlRjc+6HVrtXKJBuctqO1GBIMMFSr+P1KDHHw2CwUuDJnVULpcAg
mqdnOOsRYsy9K5Tjs4veGMmbrw/SVdHh4oAhSdg+S+ymTUb8K0zfSrvw2iQTL0+lK67NpDY3rD2/
3J9YyQMTLiwtce5rThReQuuR1s2g1wDELV+PlOCm9G75EFjdckiSEXkrZOtPQRvWB25v5btrFJ+1
FLuq+79B9nFBoAq6iy0k1DbnNncpnkH4JPld5aQnnO2c8BC7inVrkbW4zUoa76xe2eFGmZskjI45
070Zc195Y0TH2vL7lp2/uHDIO7uaT01QfvuNoTHB1H+EqNH2fVRnsd3XFdUL1MmqkzrgTjA4qIX1
9pQ9lpoe7qye1xB5xsO1hJaROLpR0Vh/TkNvprFEnIVzW4CtwkE9A15JKJv2+kH34uqWKSGOd/No
PqOa1l5yD8spw8bS9f7IxQWx7n7xQ6h4iRKRCrlYnFMvEhMdpGdHN9EinXYC3p8hf3QquUlrzn+A
Z8VnsVnUD7XaWzdIOMqetLd8YYuKrgtGi5R0s6qytEcRWO/5yA0eRv7StPqfo2Vkt06P8x9Gjwqw
NSPgkDmx+UF3gh7jTwWd4vvTIF1qwBgEww0phy3F145bJM7Dioqjl/bXvEyjL0HW/xVmi3b+jUii
yIAgmwspYfPlIbtSEwjIS/LONf4MsEJ76k2lvS2UOXa+rWxQpPZiq1JppC2+/rY1HQBc5wilz+Z8
jdEpODp90pznONu7sqWhxDEMvZ6cfUvYDyvFbMeY4wn7bFYxlO3PCwZkfmAP8Y/7EyhW5HbFCqQJ
SQgIF0SD16PKsg4GK0ZDfuhhtKr3MReNGe0ROiWHHao9YFhBeiIiuIU/NYvWaT3Ndz8Zo+Zk943z
BfuM4Umx9T/pv807g5LMH2pTAp8Lr4xi7eZT6dk4DZpimpgbVvC6UtuB3RG439C2HvdaXtJYwsIB
0CNP6O2Whzc6mpgZsCwgdpy0UnceOsv8bnhL+vf9TyW5nrmYecnxTBcQxM2n6ooClTaHpCrrK8M8
95YR/mFrYYplS780BmrHboyCiac8wNAdd1a/7GQxAV2LgiyfkbbteqHgsqpX7UxygP92csZ3snnX
xh03duhVfzmT3p/xaWox2uVcegCCXZ28Egm1+1Mgm2yxKVhFyDLRU13/iKkMZreZSJs7xezUY63H
1UPiQh3xDbVqd84W2aIV8q3/rfFRLV0Hc5xaH9Ug582TeuRbCW2Fw2iN3bnphyHFz6FW5rcfnLyx
/i+kWAIv7o8pmge3m1vL98yhu7VaPp06LXKfAy3eo49LVxNEPdR3HR6pWwCmMZVqlNW8G6eyQJqV
d1d9mSAenazUxZ2Jcnf6dzA5zSfFHrWd/EsWG3kEV/SGxM29GSbNjbGsOTB8jKK1J89DhiXUtfzo
2Y1xosI5YnGcf4vDKtv5pLL1w+LhaqK3So1N3N8v53fploEqLdajjaNenDjKDkNmmJdympfT25cq
/HC4Xr+YxVtTr8JETgX/SGAbZfefwkmtD7md4WXqZtbOoGTr1NQosZOze8jQbh5bChVuBPZK2885
XP2hHcwPw9RARpxVIeXjfL8/MFm2hcotzX3o2vRst7WeCcxNkgkUDCWu6FvGsXeLMKF/nAK9+O5R
sv04Q7bDHxoGWayM1h/5HE6o28TtTj9VUgeCRMtxKAr/YvCb4yD2Br3HgQCfEZ4NB6XBG6oqQaYv
jfalqhZ83h07fqwxxbsVAehNT81VFpldUelMESALM2w4LBzf78+QOBg2dypHJEQDqEWg6Lb0sqC0
rD4Yub5ThYYnwBDHV1WUP9qQnGGYoJyhcLmn6i25yFdBN6dVlZUDuoMEhYEzHEtHby8BEPOda0C2
1gReB+tCvj6lrfUGygMviMcxtv240j/1Tmxdlg5wgKUmT1qgFn/cn0hJOi1qTaIeTkDqPOtos6KP
EN8ACalBqR1UrO9wxrHH97EmrGXVajqFyageDNyajmOQxx/uh5edFhbmfAY4IWgcW4VMy0sGB8yM
7dcxCplBi3dS3+jh0Yqj4vI7ocA/gA0nb9lmEQsSYq0p0LhVGU1X9NmLE0//+jnRzL3kXPoJIYxQ
evJ+sS3Xk2oFaZUjaUobe4xp6xSh/lz3o+ajA4guVVXu4XOks/gi3mZhog5ZtSOi975XKdl5gVhy
5C23nDzF3WveSIdG01zoOdF33L5+XHeOp5bKnh+i5fFIwSKbDkldAbrKinp4Z5nxm5VNkSygqga/
jmMINowY/IsLxc6p3EUdhX8o2s4x72P9UAf2cvCS4M2M6E0oMfgXoerWi3uGBMhhGW2M3Pveb+ti
2Ckny7YclSYa75STKY9sNnjbDlqTsKEEpLJFztxz+0MaaB6exqF6sSISwKzygscyXqpvuje1y04K
JP0BnOqAnZlZaATrYbZBMLcRau4+eiAuJsApWAtjGLyfeWkqp6Rgv2PbppwVrNx8zY3fzO8X0yy+
pMpVirLO5k4pTWSXSfDECdcXKEcWGHuHTq6joRS5xl9YdyV7xn7SIQteEVOOMsUWCwkrNCusgJB6
q00HJxj75wX5Tj/qkMSy4zhHCFIJn5xKs98t1rTXu5FlY/QNKHzTwqI8tFlYdAY1HLA40zUPY7kD
pplfejVR/tKsoDvrI184HSqMvvO23Tn1pI8K4SBAHYwX1Ctfwclpe7WZQAp5Wr/8wDqoOwdzVl5R
8M19mIf1z9Apu7Ood4BEheBBbaXa623Ibk608ag/ig+PedJ6xRlKC919ps9MReu5zgLUN8NgnPdM
U2WHE91PdGWFQAXM0XWYLEH3I1FBn1tq+6+Ztdo5qvCGmzKzO1Gu2DNBk47q120CLpLOzXYdF5kb
Bx2wyNZskuMy0Yeyl3mv/iJbuiINoPIGZ5uMcD0oJWy9dOp5/dZ6OBlHpWvmd23vGsMJcdf8L2AY
6nBksyPpyjNZC/3eyaY9FKN0GVGaQbUJFRBqM5uxojuMm4pG2S3QlvCzym1zGMaxeFBKJ/PLcHLw
L+mrs+qWxsHMWV9G1Qc7wHfZ5335G7YHp5rUcdqC2oyxF7woS9Q8aW2uX9MeYqTq5u71fsYg+76c
UtiBAkNhRW1m3u4nDHpD6sdmWY7X0ur0q4f1wV/3o4jLeZvKUm5ALhhODXE2l7dWxLlrRWTzDpIu
N7Xts49BV5v5wc2zATio0lY+N0m3t1lk6wo3ZEr0kGuQKtrMZh93aeOEzGYdpi23ACbYD3jCZ9HR
jQzsnTDVLdGzs7sE4zS1bnCwoQO0czzJMhdMeohOl0B4uKwXt9mMQ6a0DdUGa3TPVd7O1wUw0wNQ
iXHnKSOdZygajBYBDKBm61DpONvFQl/HXyw1D/HD7DxhUVz4HcDOU4wKrJ/OAOF/4+v+6hrr9F5e
raG6QI4oF13d1M7KW2mnH0sYZxerz7pHM26qxyJk496PKdsn1OWoDQs4CKfheqQelqMYYnFi2MZc
XLLEyf/Whri7euk4/IjreieHl20TkeZSlTc0qnPbb6jDcgtZvH7WJOW5RDPn3aiV4c5mFJttu03E
Ow6cFMghnOLXgxqyxuzRL0bvsNSNf62iLUa/QfEe3Gth+tAK44cOYTWgRNm4g2uWLVLOXuD2/AcQ
YHN7m32oRxa8N3/qo+HWRpl+CJiNh7AJ96RG5KEgM5AXIaC1VZLytBpMH1phPkJx+Wl2um/tFAwn
RBC64/1FIonEKxN/KgwDuJq3x04zTphXpQBAnT42j+jCBA/D6Fr4ONq9cfmNWNzHlKZBQb3CKbah
NkyYj0AEmcPY70xNQRPWnd/hwb4nOiJZ++jKg38SrqRgiDffyjaToDMSKidh2Ss/EywmDujrRl/7
pnZA2eZ74FXZxUg7TBykaOySaG0uCUcb0xjvUcvXSrdQnsdcUT/WpB2f0yg3f+Xw9i2Jq8w9T25j
wlxcnOygTOP8+f4cS3bhLw8miuQgSHicrfeHm4VGVeVcI5C1kr8Hr19OLVTNn/ejyFYNNX8ontRc
6DZs0oBm4WGLyqHlz/nsPcHO8L5mSfKjUvJxZ7/LIsEaoiLBK5qjbDOvWem1GBxOpu96UXM13Nr+
UIRNzFW0K98mDcXFgJ02mET6qeupmyF9kVlRK3UwOD2FXhDd0h42d++E8U4KI/lKooOBx7jYDMC5
1qFsu+lhlOJhNBjxdI7izLnEDvWO+19JcrWTonED0NsSKj+bB55Jdtin4tLh8dydRngXp3mcefdM
KS4ow5j/KBVtOg3WvNDjCPZgiLJB0oDiLkCOn0FuPl0dW8U0IHDtd0vYPwLpqMEma/nH+4OUfDUb
yRHR78KmS9uClmpIbVkcARXJTHU8Wdi+nhDTCn1jTHdYCdLxaHj3AtAF/LyNRDY7xuECdKJ1Mu9M
oqI/zfiPvP2QFOB3IbAHwpGn4npppF6HyVtN4yXE3O2sxMNCGWBQ3w1O8u3tMwc3hnOfGxt5/s3y
KNSm7LKcLlfRmuZ7tZj16zRH8THFHf03ViICfigVoM1OKrIJlRcFTZ+WkmmhZRr215Vx0AIluiqR
89lQssg84OuiXpt+ii+D1ZLvvn2oqAmirsPpLHrY60kl84KWVZDCwwxWL7gM/V2aeGcjKrLMn+6H
kq0SYuD6CpeIMuOmkqoGRZrniAj4Zt20Qu5+Rmyi9vRsZ0iyzf0yjr4eUopYbx0vFpt7bvsvTmfE
t2V2az9zkuxcO0t3GfLKOkVKGRymsd2zGJFtO/iOcMlVUaDeni1dUtlj13IDLGORPek4afzlqPh/
WIH2Gxsc+06RWcJPeaVWNy0L7ZUY5pzXp+m1wIXuz6jlJY9Irr0zp2JvbZJLxoNwCOmlAAuKb/ui
8Dd5E96RLU1BNCiy/3i9qT5YnZp+C0E+PCBulr+3JmN4+w1HUDCQCKSArNt2ylrwFFmCfKY/J6lx
iDq6J0MRkKYDSfDvr01x4m7HJwDvVF8QemSJbsZnaFWzGKh3153g+qZB311i9MofI8MJzk1nVR/Q
rFf+9dR0r/QjSchsLjs6SMCwYCNvQje6Xg1KFNEETXWIjiiXI3azpIcsQLIIQc1m5xiVDZXMj4KH
IKrBR1wPVYntbsawl22Y6tZtQOvnoE9B4xdG2IompH4ou6I5xVHXn+5PsuwAgP5Iu0TItKG3u448
QF+oF7aeT7z66E1TlB9Ur6h3Tm9ZGNJbUc+jKPdK0avOzSTOK9GgT3PzW4nDw6VCTXMnUZHtCDII
ocFKG4MRrQdTqk1GpoS8fA2YqsxT61K1uXKpR548Y8cGHFKv3tkQ0pFxHbFOke95ZfHVVUarmzEj
o32Y+aPedKdh8f5z/yvJBsZlhNwbku7U7LZfqVQij5YTOjO6Sm+mHLsD8pztEdni9hBneXXoy7jf
OV8kIxOXn8AHw8V/JdiL0LVaqrMCW8Lq++HgJGr12CAotoPjlocRAGQeAGAQN2OLo1CplYzCPs4I
ys9qtrK/tcrZa7tLo9BeBinOcQK4Yb00otyge5EavBwrW7naoTInh7rvzZ0VKLnn0O0WroGU3sCd
bQZj5kOpJj39OstJzPeFpnwP0O59VwXGQwZ067lrhq/q5GWP+uDuVW0klxySjjSdhEw9SoSbIWoV
6Ik8CIUAW+g9Fm2NlqyZ2tOh0SZzT2JDGgz5XUED4w7atmBr1KkbMxb9IN5UH9Sgc066ldNXVvuq
nE73l780GLPJ14PNSwa4/ngQg8MZVKbjl3X1k8Ox/gvbU7wNlvg3XgEOSTPjIaEFUbSJZLZKQR4R
0PPI6+YcdMq4HOalmvean7/K7JvLjZMQLQ1RIBdyDOshZaNKRa/mY6kNgpXVrEdPQ1W0JzQJh2sz
F6HqJwXCjrUd4/U4DaH+YUCQ/xxTvw+PzZjVcCdtVLv9+1MtXcCgj6mtYDZDlWH9uzQU/pWlhxWk
c7V+xdGifyi6seoP9dQHZ+bD9RCrQZ3uUBtqGh/tNK/qnfxb9rkpPALHEUVeGPHr31AmNYx46rw+
pTXjnTFa/VPS2NO5GfXdXFtysoLcR0QFACelsm2urcVW0BuUN6jlRu6t7ErlMlt9c7RZcv+gHzgd
9TBuf2M9cxEJtBqZ/CshDjWxW0fJQR+mrT1/0kfccz0t67/mPGh2DnHZXFKlpijn4h4Hpmo9lw2w
6AzdaA4FHTXuQ6AHzr9UQwLzMnqhsQdXkJ2y6PPCfxUWPqAW1tH+h7Mz240baaL0ExHgvtxyqZJk
Wba8te0bot32z33f+fTzpQYzULGIIuRGw33RgKMymRkZy4lzRiQy0iji9MTAubOPuV3DU6031vIX
gx0knLA1gDTigGw9wtCOq0QGZflGLY/vmXT6E0nxcvAyiV+7vaPQI4hx6Jeq9GY1UW86bRji42TK
w++grlc+hkwPenGiDuiVz8lRlrT3sXRKjaL8QOlmy3yFdHTkgC40/dJpzZNWgLdLs344DWWY/cUd
o7PMV4djR9QHLr8UPexRQTmDgW8J2bOu17K7dmzGoLLjI9jTnkt5bWpznbVWh/qpcaB505ho6E26
F+bc/+hR9YTQeXbcaVVWWFfb3i1Sqz7ooOwdSVB9sKMBHMThbpLpqk8N1aAn5uudbjxnzKiciqno
D6LAvS9HLkaoRCGTTyjczOtcLCeHnlJAGNkStXdLuKD2DpbxETbx6XTbQ78MoWyPJTPIYuzuJaXd
fLo0qgDXN5Hpd3K1RJ7aQMo56XDNwcrQT4oHtVY/3avy2EJfYi8RYW8T4bDhqWnMJ3ONkE5BW6Nq
XHMxlR/MAsxntWym31OvS9XBr93bfmbiQRAwGkVKtfn4HXNQuaKJ3oBe1F+XCnQI8OC/gNug4EFd
DZCUSBi1y+2P4jq0M4XJ+6FVwsDSu38ruZHuImX9G38qpiqJJMEuUUG/tESIPhuTCqgSUmK0LMyi
hSAhlxUUUzNTdQ4YBXaPFbU7RYF7izRt471tK6qcuQAbgCp38YPMRrlLc1n9UpR2egDw2XsIBUcK
pQQIDGBfvVyYzERG3BcCX8MwaqCSAvs2MgOfautdT/sNSH4sfb19ksVfeXWQeeRhthTqg9sSpbKU
sc4kDlez7ePH2agtF09bl27jdLJfw/pz/guDBCfkUS+oks12higt2EU1C8LJQvP0ZFh/NRaTQWOn
oY5RaUctpN09fSFD5lwIu5d72o6t5CwyPbgIRcWnXOuNr4pUDKdx1XJoUppE9voQMbCDN3/3zr0y
u3EQBqOxPZJNLHOSVa9N8ppWWX00Fbj79Qj1OCqi5bHtChSaKamxoIEoyTtIQA1loaAWA1hhJCYZ
PVJF2NBvf8C9+yAItJWXFA5/crmhWZt1I8AgmpowtD11S6EF0aRb7zPbTg4eyL1NBEPKOAFxE93b
jalIRl9kpjflG0OSxW4hg/9yYVo4TNv2DgllLjSXCGcZItoYWppBos/AiHw3VjAhVma/nkJlaupg
Vks6H7ljB87Q9N9vb+Xeq2yBnUVJFowVCevlVg7AgKKMVMuPGYE5p3bf/7u2KdCNONHeGZpknswU
PTcY5lsGZ3XnwN3sMAsBmyKsEtSllE+uEvIqV6YV1A4tyCaCqHxUqo9GvKJDiPi70gIDGMwvwIuk
1dWHCcBmRBvzngnC6Fs92DpEI3ZTHXWy974FAHZckoj7EJq73BTotPnAuQjAqlx7BAsenciiM9/p
5TJ1V6tRfC2RqoO92LUKyIN/8IIAVC+tMqo/TkNPnJlqsigyVtqfNJvTd9LYrU8V7NsuM5pH/KN7
cH38LkKFHHIxHbk5ADSoEJaCg8+PAYqdoHXrvK5s44/wx1heDO74hwO077HkuUMZQjaJFsLkH7uT
5L9wV2J0idMAVEvfhgiqFZuj3FNnKsc4PJM+QGkna0dJ5d59BorLaC0jHiS3202ec2C/A5m9Oa3p
vYZ44KOZGtKBgxKudfukCUoczhDHEeTH5aecU0nTEJwgdZ3yjkKMaZ7TOZvPU6qu9/1gVW4V5kpg
pvURKGn3QpEwc6uo5VIs2QS61qBAV1tntj/Fi/wZaa/0U4N07amI02GCBWMsh3OWaWrtjoY9PSK3
msH8Jj54MRsf9UZJjyC7e+ea7InMmsiF0t4mpKjCBm6IzrJ8EKPLL22W1QR8mI1mi1rDf/sAHGK+
m1vliKBo72UiK6RQSk2bvv/mFqNcrGjRivqBFBZD+iTVXe7HpSp9iPSsGX/IcaT/zVJFjqHK1HOE
WOTldyewSoxuYqlTGDrGe7W3rGcVtUL5WZ0b9WO29G3QGY12kNzsrJS5AHwVMF0x1ysO/au0Q6/b
JWUUDWZ1S0k/5Co3V4Gf/3fXSv+sxlgemNvDjSB3QHaKZIYiqIMv7S1ZlTXUo2zwN5r5MV9a5IUY
SP2pzfEAyrOqFD9SEvUJ3pHqsYh4ueD2OeIq21s05ZqXKQXO+cv0z6tFL3mL+kCu26I9G9auNEJ+
4DrNmP9M8tYWcZW9/r79WO4uXGR3BMeCSWx7udpigbal7S1/7ur4W9eM6tmasugjozvm7yQbCncx
+7pyE0P6pS1a70Pgrx74yR3fQlUAyA5sv6DCtx3wzkwXmFUWqqBWuZ6h1oGhgGG2u3C1Ctc0mdtj
pt0qTllbpAdubSfuIoOjzy8YIJj63RzvoTBMANaYXopk+dT0tf2NsVf7Xlkd+38HWy3O7MaFooGI
DaIhejhbDE2hUQaJoUjxR6dOn4gFnD9hK4QYtNFKHkU2pPr6kLVP1hRJtbvIpayekoif55Zy2lVB
Qp8JHsauiHF1rVoffYf9H8hBoJrAw7ltJpvSEBdDlthwyVtL7hZtXzxSUNbubm/EnhkqaAIowr8I
GlzetcaoCrlKOHJKGMeVvyQVmLomX/PPt+3sXSc2GxgYgAMSzc3DCMFx2jsazGZgwrLIU4a0+SJ3
auj2JCyQw0SfbtvbXRdjMdBAoLWN07xcFzrJ5WLbBNaJvZTfASDIvy1z0L3bVnZXJaBRgJRZ05Yd
u6tLXV4sqKCKdZ2e9CqlDQJFt99IVv8M58XRDdm1BzmHIwodICk2N0SywWYkIVE82jprGug5teOT
kZtp7MXrUETnSum6t1PD0Q2kak06a4k/Ng+dWdvG4nQYtaUs/bLoYfSFt4IzqdbmEEiFQv2wkhb/
9tbu+SG6PoJ6hq7gVemwmatcT3B8DIWZzXyO7HlJTlQHOl9JNak5JYkW/4nbBOr1MoQJ4cAN7vki
yl/UuGDsBfe22WlzVUqrkSie653S0HWSy+iHU2bO4upzczSCs/dZKV+BBQJFi77C5nJ0jjEQuhFU
9XmcnRDazNzQXJrHMgp/raTyB1u7EzHhVWj0ioCJNtTmfbW1aVLp7tpMxWqPa6i1d+UgfzCWsjk7
C8D2dmiOsKD7JslyIRAgC9hOuej8lVk4okATm8k6uiSezM/39gK7IzhJu3fKX1FE/+D2GdqzKgiF
wFawrdzQSyeg5jbyb7FMm0mjMFFIsRRIRtTfR2vq/DIROvEQijrkg9n7mq+sbl9xU50TeNBoT0hL
J390IA87zYW8/Fwgz5c9gp5JdYdBpYJhJuaTpA76qYHv0Vf6aTXhdAL9aMay9pVt7D5HabU8lfna
f7y9NXv+EVouIYKELCAP/eXWaNISdRWJjB/P0XqunDJ86oa5Pt+2sneLoPcW99jmgdmmQ+0SyplB
M8ifohl0c1HqnpyZsm+XypGa254pJjaoLNJno0AuvsqreA2IcWHpC0Fqtvb5uVojuB0zCFGRIT9K
v/b2DqyCgDxChHolqlGYRGZlZjPclObZqRlD6QQiZHw7tJ7XS3AQ43eBEohf8WpBc5qhhK2J+lqx
/AGZF92p7fqTGnB1EALs7RxJJKGUKrSFt2p7tawMdd4AW5NaOmhhpk2eXkIFlUUE+m8+D+gXsRx6
d2RM24ZauWZpPgrMY8UY6Tt487NABZPuMdf4Fw6cwI6ghi0kadkyIOhqpjP1DrB+TZIQ9vohO1WU
1H+t0My//a2gpGYDjqP5QHtg86WiEZ6BidFfYhurPlPQjwMrgQehS5WjWu9eR5/UT4zpCBAL1DmX
pyJErV3J0try81SuzoraSF6CzGSAEMDgllSXvTmzmqCzx8UNl4jZu0JpzvE6l24sD8t9Vxr52xuY
dL5QMxV84XSBN8/JYpd5q5YsXx6Sxu/N0fCnSiEqVs3EM6bhKB7Z8a8UVxAT46syTr0NWXmy0U5r
wGnEkyQBJFWMNVjaWfu2oLN4F8at+vntp9ahsqAbcBXykTcLHDoNxsSRAEia6ulPmlbR/UQkEEyF
0xwge146O5u8hNKRLsrBisiBN7ayKQ9B7/FkSUo1ml7Vs7VPktJ2ldfQZH9OM8n8X6J27eBLuNPQ
XYmn4YeB5aphujCdR3cxyBJ9pFQYVp46q/5EBKxYQby2hex2hrN+rCfAjl69quPXlOGI0l2jnJl4
Znni1s2J4GOv0KWSBFtwlMjy0KtuFCEm8rtSZtlAvgDmi1NMKB8xnduMVPKapn3O13r4o85tLrl9
bcKAtiyl3Hhy21eLp8VN9jyt1VCfYeHT5CCtO1XyzbZoP6epavy3NpX5KSad/9Qip7r6HQRlR90E
cTsud1f07hQSVIAR/CkChlc+VR+gKzGUEZyCrdbfu2ZBRycx+nNjGOXZsaD0rB0C2z4NFZ5D+cvt
c3R9cIV1XidCIEHNsnmiBtSQwjoTd7cLo/doPPSdSw5qvDeNsdO9KVbt339hEYgR+mCwHvMCX643
Wzg3isWEs41DfjKBg3iLqVUfFSuug67u7QNPeB1wUV0lPYF4lpVSybi0VzlGrC4j7b0e6TdYT+L+
pKl271UICZA3K8spZabqYFuv3y+M0huCmZxZYPAal0adLI0KDa/nm52Zf+vXRKUCORpPIRDigzdZ
ePLt+RGK2pQbKSEDAb00FaWDNC0hWWXMZfSKRAo/RKlsHFTq987JayviV7w6pcmizUlpUjOvV8l6
yJtyeLQyLffiUTZSV4Mx6W8+G90ncH0M4PBsXhoMbSWXJjw8eWvfB5W65h4I85n5yBbgZ7nK9yki
lW+OBQSJPWhMgYIT3aFLowx3agajPnSk+rj7ZOpJ6A7hWHycmuztaTrU0DyXKJpCNXcVC7RrBi5T
59rLWmoFoTT2p0LLlwDsKZ7OSMPT7Wu3dw1QeBd8KhAw8V5fLo30QvBlAPeKegSUy9FwPAKI8Cv8
7vV7c50M17SLo2H4vVMDVwxdFiB/FD42HzFZG61dVfYzAUo4nWclaZ/H3FYD5IAXO5iBEBwUaneX
KbhHeBnh8bI33lSGBaTvbNCFTZOo9wjEjj6zjM1jsQz5nYZixxkig+r8F3tL2+Nlhpci6eYK6r2d
wJwEBqbL5eo9Y64/B4fYO5ak3pOWbPKYp9IP7sfWwzAYLaZkCO+YCMd1b4oBbQ51AmTxazCGkewp
ktzdWVZa+9WgHQG9Xxpir13Miy2CVmYC8J/ErpdnJ8w6R17GZA2mrG+fQZrE9zH4pd9ZX8IjL8fN
tzDp4h9RqOpuNcjqPWI6TX+uu6X5DHVt6bepYbtmVOXPlIitR6epQk9VGuiDbn+I7XkTP5R/eUYF
mc+V27XqgW6HOa9BZsU/rbSdnxPG011Tn+4LLZ7+/IU12rgMyTLQRqh9uS2FXUlj241rkEN1DKGE
kfl63OfvzUFRXGkZogMfvPPJOVsCpQuLLJjNzaMyU+7vWN9Kjc1Z/AmQgZcaae6lDPQEt5e2a4pN
JIYGvURB+3Jp6xQVakU3IZCqdnjS41w+oTFTfx3n8kjEY8cUR4pDTA5GL3YL/dMX28q7ASmNRVqn
r5nc/o5r1bo3GvOtTwqng6oCPE/4W1A3W9XVMUolwA2RHKi5GfuSvMKqNy/Sr4jQ9ymFwFFzS73o
3v7VeKZoX7y0uXlaLrdSqxmkKQu20upkywuhdXFD+oP3TWofCcxcNWvECgUS3gZbwADfdoVhzxIN
RcIpOGI0YrbmheQ5Ne8KWgI/Fi3L/1vtxYLi1lBPylrb8gmiC/mIq2LrhPkZgmVUjLSCILkabDBs
ZbDbXpKDPpu+SZEuPRhCpDGdyuUUryOti54Bp4O7v3OOiPFEoQV6QYY3xP9/FaGshZGrch4pASG8
claiSDrFxpx8mskOD/z9NmQX64NaDkUSrgZqN5tgqCgpTCtmpgSh0tiBzR9nW4HTOSnUJWigUnl0
bIgHUboo8ccoWbz1cgpuCkbsEAQXfmBzOTWpmmXJKJWgRTfEn4so/h45eesv0bre3zZ17VDFZDCJ
iRBtILffPuBFm7aIdChBAVjHs4p8eMC/rw917dSu1nb919v2rndWkeH/B0CNPxADHZcf0bZbRu/g
IQ9mhqbcVp7Gu87q/9OGOvtoKFX9Tuoc5UGIV8KAksf+bevXR+iFNJKIjDl2SsKbN1UN8zCq9HEK
IF4v36H+/r/CaKKPVpfJp9uWdtbJ6w29E5UAlL22xPKLOSz2YuOK5ladg8pRs09w2y/3kVFSFF76
7l0VoREpqWnl6+nkHKT0LxHJ5YuOXXIT5D4Jr69Qu0NjhlByjEtgZmqsnSO5if+gRRX/y9x9Z7iK
GcXvO5J2x0MGS/3PrpVuOomGWeolcp8+56QYxYcWbcvUjVUIb73eSNDLEeMZy7t+0Mv6HYxVPbUe
GKCS+7xLw9ZtGpuKUGYN4TkvprI++HzXbociPu1TOj20vqjqXx4eWseNEvUVHiC0q7Pe2nOg1LLY
QOoLeVQneMSwMv/c/pT7VrmFqiAqvBIMKtoctmgZq0kxqGfG0qZzvwzzk7OU/f/amfS2GMv439tG
d04qWFxbsGnCUU0Cf7lUKI6TvCdOCIqaT6IljnlvMcYPx9T41jlJtpJuEy0nG0I/mQrfpSkQcFpr
9pYcmFWVnUg04VFV56PJ821rTVghwCRkxwTIlY0V2IuLsoozFmTaGQtKl7MZ2okrS7b5wQkdKTCT
9h0l7jZ4+04imAxyGgAaweMmqJoQKFtqAHGBPDN615Tx/E4zR6ixFCM6uHU7zzOXjfdZvFC0OLYK
BzUOHWRJSgDSyvo9uLMfy+q0JzDNCRV1Jb2b8qR5mDUA427Zpo0HGLE/WO+OR+fCk+ACFydt2HrY
xIpMRg5bOTDkfPXSoRgekjGN/2v7aXisGqhRDt7lHYOCf0Sw44KeAT9+eX40O4pUrWmWYNDn6ktU
pRSB6avdJ4isBRIZ2oG96/sopgDpuRC40E7cKllkJiUrJlPlYFLi8p6oYPo+hfKEdlhsdqcqn8cv
S2epX24fo+vzS6wjdOgswh6ae8Lhv4o+9KHX7LhiW4fBMT1R+0G/XSq/xWVbvmMA41dZCViWIR30
zK4dAW6ARgyby+ckQ7u0q2XEdEvLg6kanfOc9Rk9zCzJH5Ls8HXc2dgLU5srGs2DnmYVjsCx0wK4
F6yPeWTYH+RWm05rWNeeoq39QQCyuz7gNzKTzYKSa4OZYM5Dg56Hr6lUevodWHLx2zJ4Sqa4cA5u
xrUpMjn8m6BXY+53GzxPtRkZfbe0wUDY55GWqO9XNf6k15Z08PrvWSJQfVHAFmCyzWGBbCIxkb0A
GBe2OcWecDxVna27ViJJn26fy+tAQwAV8DXceUEBsXkoasTfIbGTMWWpw309jb0rWW1xUmbwGTXn
0V1KdOcgmSm9bDkWLhXn7zLQ4DqAPgXvDD6EybXL8zkNxVqhDd0F8po09305m9/i0dJcainKU6X2
pUeM1N2VeT08836up56hQ39EKyz3opmmwIF32Nt6gN+KCGsF3nnjjWzYktsQ2nEeznWC3KSQv9I/
oDGk2EeSZ9f3xVZ4MslocQpUFTdH1xzNsNDWsAwiQys9iCF/T2btPKRj3wXVqK2f4qU/gnFfuyFh
k8BShK8ivLzcbjm3wiYntgsyKYyEqrLqmtK4vF+yfPATobTXLIt6crr4SKz12s3DGQF3PV+bMTB6
nJeWVwo7UVGqVVDlsUHgqij3dWrPZ2lAZnAlRnq+fbD3dpfsEl9PyCBQoJf28rQMq17Rq8AoJjtI
ZCvzINFKAnvt9Lu0zf6h2HfUld5bIzU3BrEFxySO99JmRsxOtCdXQVjNqpdaTQwUJ+YyycRDUWWb
b3Z+3JxX9jZ+YjKszqkSpQpmvU5ctamt99XSl2fZrs2D2GR3aZTOED7g4SQ1uFxaJWVdHXZTFeiN
PrqwaFJDKGvpQ4agqevUjvrz9ufbtUf2A8ktgQizNJf2lqrLY1IUtnLOojs7q/6MWYXAbwu5YzsY
zsFO7t2Ll8Y7+gqEzFuP26lmq2X2UAZwhBnfIprinmMliV9RnvS7RrHeG12beVmqFcHthYqFbByg
QvmHLI+wD0XCzTfUmQnOc+ZZgjiMuw/McS+PZjFmB0Wmqx48dGivzACauNzPqK61RVmMMqDzncCO
3MOspbfdox1GzyGqvw+xVcRBDHjYayOGluKU3danYXpEpa33HH3WDyb49r4wLRRCP0Zs4KvffOHW
rmGZ6i1o29dlCpq0b4K1QxxcbtbpZMf9Ucly155DiMAQMQWabR+sG0ykQplWCVrVzn4jqm59r1V1
kr1x6YrMjZNq/O/2p923SNLCCy7qihsXZKZdT5bOp52bTndbSnvBkITNSdGXCIi2fTT6vfN2Qchj
iKoaFBtkuJffuF90gLGmXgZKYas++sK2Z69OeV/XTX9wnva8q6iS8pjQS2EY6dKUPVQzpB02H8+O
nff6tEx+U1bW57ArpkeosvB5ywA+7PaG7liFo4quDcSkgvhos6EjtUhrHrUqgGe2u6/mUborxj7y
KgJ+b6hMxUtp5hwY3XENgvMBir+XBs6WIzGtpyFdnbwJesUaKWbo4fus1H/TBxx8tEmmh8xQ1k/d
pOQHF2RntfAdUWriISGP31JAdm3crpMG45cyhYNXNkDpYSaAW1wdsy+W2SpeoqtHCopXw0880JD1
kG1rgv31ao/LkpqaqdW2D4K2NgPaFyucus1o/BLDD/dRr4VLUCDF9qGYAdS+W9I+/O5UUVL7sylJ
B8/Odg/ErxGOERYmAHKqtjnSi75MTZGpthBvXO7TbhiCtW3SwOjbjm4T/J9hVbwVK4dRsl+kRqnX
0DDfsmzAoyoZcZaHvhXH5Td2u/xnaQ/npYVjf+34X6wAzwHPSvH0CsKmhOCFrLEI4YkptEet7+af
kNprvl5HK7M/Y37qtNpw+ySp3pWjfeCbtr5CWIdEXlSHdTGeLzb+VT6qDYOB4Lru+NFQr49xqT1o
kTw+1BNl6tuXds8SwRAlG9r0Ykbk0tLcVtoEd4Pt1yQ8k2uUFKJcRhSbH3K5lgdgh11jIFXEUPHL
9M/GWOMY07qq4L6NNes8PTRbb6IdSA1MXZcvt1cmXqjtFxRjqf/P2ObpLjRnLPUevPUcZtbPrIvV
u35ZzPNfWAEOyBCTKIFtmwmluWhKOAo8KsMmJzXpjLvY7q1Pt63sbhx9KPq3PBGc/8uNs6Ya4VLq
fD5sgMVzOEVfQYsNpwWp24P1XFW5xNETHJIgX8g9r5pQEEJYalprDHWC4aQMquU/G710PN6P4V3d
xorXhPBNQ97anbV2tD8SI70V2/3yG16ADiB/qJRuwtmpborE7kCvQ6uYPMxqpriy0pj3UEIvvhJJ
64PU69PBo7mNBzBK4MUQBPBuAXrY3LneTPVYTlKcmVkPfiG33eSlJZ40DNX2LJHNHnzUPYNEz0zP
wgTDvLY4wK8uOaMeYZJBjuRLdcgMUMO4JdsNfcFqSg9KeijmuXOIsAbICL5MoqwtbcEY5XU66A5U
u71S3Vl1MT7E+mKeLAL2g73cNcULReEH14KS5eXSynDMnXKybT9Up9JXtFp2G4rQp0Zn8O3NV4NS
qKC6FqNXABkvTXWzSQKQj6wqbab7uI5+1UDln5WOHOi2pZ0nASQM3DOQLqEqso1v+lQaFbRUmKxv
c/N5GdX2HzrBiefERvmFDNZ8V4Zr5MnRFFLunqID8zv+DKlmwXUI4A+s88YHqGOUJKUCBKhZwvSL
li3du8nOjoK4PSt01yl78LpSat1YidH5seYZf+YUzPs2uuT8UDOnPngI9o4+IC3uG3OuFDvUy49W
m6VptIwI+X07FZ/7tojvkyhFWQOtjTuFhp339k8HPlI0J5gzhtHi0t6AWKe1GrRb824czksdSb+L
xcyfZaXUU4Rw4u5sjnb5PjSH5p/S6qIj9ZKrDE94F0EhKcY/uXxXFeZkckzqu47PSLocnSajDb2w
GfJf4IDkr21cl6dUiabO72tTn9GF6foA4UDnc1K0BWTSTmJ9S5xoPDhUexfVIqOGbl+kQVfEASEt
vb5cHWhRV+3EZMni2lpo3Df0AA8u6t43h/eKSTPBlH2F7tEj2U5hanD8tWEW38+0Vc/dAdgasyu6
mXzGcYUHcLLdXbcFVYP4+DAcbc4Z/lWzO6aQ/byKk69po8Z3cDrVH5o4Ms8kQ9XkarMqxMdrOXIj
2Si/Jj3y52Dhx5WKrjxUv2SjCI9QM+It2cQmXDLqmCCCeHW2BY080vNhCBvHt1ulcmkFandrh8F4
obZZK32VuC3qqKfbt2DnY+OTEY8RNU1RuLm8BUbdZBHpkO0zYbiSJWjQlRvGiCDvvPq3Te34Suol
4DlMtFY4++KnvHrbJgMMt1Lwtk2J1AboVoN0MLuaOeOs93rSg3szL7/qTZEHxQrV423rO06MI8Zc
IT6MXHTbtKqirk9NJ3Z8IHzaXYsoOunhFB84lb3tRAwT4gvBtkI+cLlGfTRXLcx4Txkl/xc5mehr
xBl8h9xocrCbO1cHiJXAxAmKWAK0S0tN0kRzWbCHI/NIXtXA6FJBPupZayc0sZv07vb+7dljZpyH
mxST+czNmyonTdHKWueATukLxrazLx3y8WepqUqvzvPiYHlXzGAcEGRTRdMPEntqTZv1dWOU8ZFa
xx9Kpk+TOBlhLLY6r1HV+mHppPUubuzRbZFldIVcrsuoqvU+1zi2ztSZd4Nh/oZ/TvVmk7o5GnZv
1Uf4vz8QTBSlasTxtkGGOiA34Ti547dDonGcI/O5LXBfoATD4Pbe750qPNX/N7XZi5wXsytKTE25
XNynilXQp9OSjwbcDAf7vnNNiPEFvpcZBVgrNxlSHMVDOsGC4Td6Fp31taTLu0rVwTXZOUzkRhAr
MokPe9WWYiICBNvXCG1CgirxXcvVjlwr6pSg1iemeXrb/N/tHdyWhIS7Ae3wUmOTAT5slkWzdQ1N
Ew6nEMXar4pNCcoK8/dSnSzfFyp+T/AO9G4JBuNgpTufjuiMyt4LJodhm8trCrtaoTqTwUrhw0TY
SS1ch/75kx41xUH1aXeNgn8Ig0JjT2z6K/8aLwvVUjUK/RECmj+MJcA+Fkty2UCy3KTfFyNSn6xW
Cu/bpm9Pt/d3d5kI84qBMTAl2xEQIQejWcvoENyn6remjL4lVZv90CKu7dst4fUE2gLInrVV5q1S
S1vM2cQviCgBPVH7Ic2yB3tl5OcvLIm0F08uxrI2ZwbVgpkMsw4hBUsaKdCiASjiMBbV4MXZmBzp
Yu9l2aAcwB0DLGXGbYvMk40EOV87Dv1prNTIdQqj/2Gq6YBIli27khAO1ELz29o3OcIlhe6VZVcf
HNed689vEBgLxrZF5X1zhsJIZziqZM0KBEnQIjdfm649atnuhDqU8+kHU7J7mXe7tMKzKVVmZVGu
Gws5Dewirpg2Y+qkGRRfh2bHOElKp7xVXRQnQKmEE0ohg1hzy0Aoq1WWJboc+qvSGj8MeTK/pFP0
5c2n5sLI5hY6aVyutYKRWetCJjC4amoVR6eimaYDp7YXymJLzJ1Caw4N4Ma5ZF1BGUsbQhi6l+Ih
i2andQerz7+qarb+q0hm8rBIc3ZuJi39Fqnp7AGnq+OHzm6rwu1lxHbGcamODpFY4iaSJUygZkL5
Fwz4tqshTbE26KsS+kOspGcKt/MJXbnKDZuwcfPmiFxk7zQJri2yU9Ga3+Yr9qKMBvz7mFOjOMzc
tu+kwaU4to73Zq/1v2GTCcNHMBPdUZSy4/YA6xG2c1+o11y1j0t9dhhKkHw71EEiwQv/OWlQnHel
bNEPArA9W6IxDr+2AJps632SZOXTpDFmLuVK5XVZI1METhpAUUVyf/sM733A16Y2XkBh4NyuukmC
aarQ/Hx2hhNUnePJkYbeKwdbObC3vzR8OQ+HiPU2UbPiNOHUGIsEMUxTBWNraH+gboi9NAr1A6T1
7p0RFXQoZ3n1r0DloxVHvaLyyRanWv5dNegyXU1u/x0aiHtn1VQ/i4wdxts8ds0isu4hAtHdRgYK
21FAovyoN/7bt1ugWynBacxubjW4NajZc0uSJeSNHGaaGMcbPzRQDbglpAf3zLIOb5U4F57QEige
kk1S/S20Y8nrRpKXSvLbPusJpK3ulz6MdVCq09PqGG9VinoxR7scJTEQrPSFLv19MoT0EZSUPbfL
4i4tBtRWbAZeEiEjfXsv946SZcL1zoQLGNBtm5OIPMumFJfIJHX4NU+r70BWnJOC0OZfHFpQl0xD
0Hwj3No4X8VJ1yIxZ8lfZ9X6vozxc6u3k58k6tFEr/ibtv4UPAUQeHBAoE3Fml8FdosVZ/XicD6y
We38OtM7N5Tmo53bu/RUgJlFYuPsK3Z1MsyVAg+XUDeX9mx30/QPgMDQlfI+O0UZU8S3v9TuqigF
M3MBTBjFmMtVSbI1LJNgLRyySvZnK22ehyUFfX7bzPWBII8BPwCICdqJq7KKvELcV0ppFBixWf0j
SNV0ry6X6jmL17o7CJ92jBE2MfnEa8R/tmdi7tUZncoqClalWD2td5yzjLybN1rqdBDti+jz8lDA
1oU2AXAMQXy+hYfUzOAzcqFzpybN+rUUU3Qu60nuXIQWh/sY5O6d0hiD4a6G7sxuqC3Tl9s7e/0B
+QViWoahFRi8t4zACIKo8dQ4kq/MU/5u7gvlIS2hlL9t5fpYCiti5FQMfF8Ne2tjv3Rpm0egbaKC
qcik+AHDZp4GcVNLXyTUe1X/tsXdj0hgChuwQIFs61ThUiNalPURVajWuU/XJIQgodGDmNbGm990
FvfKlFj8q5s9LNFUOXobMT2b5X5vlP1jHYZwXkVm+On2qna/lgmhO4dGJQje1BAg4FftNB6ioJtt
tJuVrvssR07xFwuioSR8vaiJbAeZhkZ3SjOG9bRKWuccG/V/URGNp8RCTvn2eva+Em0Xuqsi+L3C
WrShtmraHMKvGjpx6S718CliCKl05YQK7tttge0X46e8mrxhl59JsZNUnntJ8htTHiDcLuu7bunm
wATL9+YuGXQjNPllvhEz8ltiRL3Q6niR+lhUQoq7NdKiu1ZpEGMy5iOYzN6J4EEGxvtSn9jKo8jm
FCnVoMYBM6h9AJpBEcRuzen23u1aoaotSvzgsLdzp5XdJ7YVt3EQOmaPyNrUvM9aez2wsuMlBGaU
4jLVZbBim4s0zk48tX2dBCt36tE2msaPiFZPTVHkZyBI5sc3r4qpD2pYtP0YvNiictNwLM0wNmOO
QGbeqWU6fI6H8sgTXWc2YgYJrQfG5gRqa1Nz1SUparTWSYJKCTVvaLXRM0EIM3yeSh/VNEqChND5
4GHZ2coLoxtHEWVFE42xlXAiEJJe53W6K7tuuO8SrYlcu577g5B854RAM8yUBU8ZHeitqsUwqZ2q
Rnj0ous0j0/p3MNxeCQGtFNeETR0QtQCmjaO/OaIpFXoIKwwp8EqrxKn0e682Wr/D2fntRs3EqXh
JyLAHG7JZgdFy/I43RCWrWEqxirGp9+Ps1jAajXc8GKAuRmPq1nxhD8kccNNErmFZp7Guk4PCiro
DSuOxbRZTvGft82FSwumN3mHhyro5vz59iIJ/tc4Li3jxWmznVib8eArLaHRWAdf/34oUmvuYd5m
EAxnyygkXTfYAEWc6FV/amctD1ejXSPZ+/6VJ9p/H4psZlaUOaGU0jDc/vtvrxjsPbNqMoGDxOgv
Nx7P5hOOHOVB8ZI+dvpWd8CNNifGq1AJ+PNnXtitjA0eiH+wBDpfVSRkPSN1qjLWUs2NrXVuQhTW
jcjCnjY22+maNualFfx9vLOotUuTanFsxoMdLKPWd+so0Hp5g0LANRjRhdNPaWdDngBkJJQz306r
j7OLLqygiM0103/MFX392RbFU5fbXh0KyoDfyeyqw58n9OIHkhzSEeTWeceYHfqmcQofO5AOntUN
f04cwYgYN0E3ZH+dQTkE5s4m4kOjmRTq7QfqcktEuoC1m/Jpl6RF/tnU+u7QI0J8ZahLc0ncA8Wa
ujjQrO0O+m2LNn0lekmjMcbzoA5N5Pb3qY43SLaM9uM6lc3BhZpwJeS6tDd/H3Sb6t8G9ZRjaZhj
cC48vb1xVYqfTS6am2YY8ht/VP6V2OHiR3KBkkvBloen/3Y8O0PjpkwyEUPLu6+qifd8yA6EXu4h
gZAcNYF/LYa4NCTvE5307c0gk3s75GguutsFU469dY6bBBrtJhanTrKDdO1kYcMVdMh7/+/brOgV
w/gBP7GZ15yferfUUy0wF96oWg4UjPA20AJP3anB+fX3xwHc5cYE3KSLz/2TtaIBipjoeQxH3jkW
yDlH+WwNGBNp8vD/GAq4JfELGdU72KU5JP3odTKPRZ+njzRucl7EYLpdZ+Mar/r9k0vuCJKUeGyD
LblnyzYUPu3w1StiMGj1B9CuzZ2tumumt+/3P7NmUdIDP4c00nldCzGJMRk2upSFGyzM/2Hv+gP8
80Z/6Zbc2v15+t4nxPSK0RMn/aDujJz1260ojbUO8hbwtVdn1aFbhb8H0/PoDGUXetk4HWWgBKJy
KjlY9nyte/P+IAACowKPbN5GqTwvxWfDVA3GDA+sTBIHdbtxucGSoXm2g0Ehs9tJwJJB//TnT35/
VyPSaFLuApKMCtR5j9wvC8+u/UDGLnjTqCylPGAgrEX4rInjXw8F9YMEiPFA85+LTc0kWaMWjFUM
BRID1WJIUdVOZR00oel6xRUQ+fuIItgaB/SfNuo/9/XZWgZcZG5fIjiZWN3NBNpstyLkEJkeWKHK
rz9WiWWdwKhc+cpL43LwNm18KG8YVb0dt+5hbioTAIpVVN79qIvicXKxBUon7TmrTHWoC5MPXtjK
fz+9Pq1GfIvJYBBxeDtwrvfryMSKOO376WSM5XoyvWEAh+YL/ZpJycWv9CmqQJtEtvxcE01Zc+cO
chaxhCVBq2IwZOjJSt+Xw/JYdlP3qQ6qJSpH9xrk7cKGBc6x1VUojvFQna2rPY8mpXetjFtHJx6s
RuvQJet8qnu9urKFLg4FFwMaCPcXR+TtjGKVxy2ay21GfYs2GEwxR+vTR7tr6yvH8NJ8giuC9gs6
EojB+c3TFYEotEbEpQ8zEtKgPLTa2MAFNo3Po9Wah8V0hh0skGsO5u9vWCoF2w3LwGS/53r3id71
HQx/9utg53snyPR9q0sDOdbM+VSkcv7nz9uU/OH9NUvQttFtqcoRu50LBstxkmmZzDgGYOkzWiG5
jpGGU1tStpKZUaGUluhJFiXWvHDpsfu63ZB2jb3T5sLcpdhQzaGl1tkNu0Lrng16H0lYuFbXhNM0
2adKG9wOtfVOtKEHT+jfXuO9j+vFTl8WDwZT5AVzUIWyCcjyRYA/SNjansIQFG/JKVryhZfMrLKc
cfJsno7wJeqWeFZZ30dRdtVpHhN/2plqsFQ0tPxJBioRec0qwNDh1LflUXfKSkZVm5pfc3Sz+51S
eHIWhtYUh8CV5Q9ncYJj7aalDI05z30UVxJKKUMOH08182BGVL4yGdvbXbYL8L7ctVohoV7K3gCd
xBSedNmkVYiECqqEU4AYSyjHxL6XeWb/WyB72keqwDEBat/YdhwS08hCv9O0IhS5vt6OeaZZSPgU
hX7SRZO/UkgnEkoWXzyPqTF2UaV3xbKTfhv8sk1N/gTDVW7FRiVuhkJ59m3b+XkWTqY7TlFia+Op
bK3OePAXV78rXX2ybrN5BcxBDfNpXPPpR13l4ptybfF9lUE/hZr09SB0Z9nru7TI7G8y770pTBzN
/WF4JC5R7/lTutd7chhp6MsjT1nfHggA8iddwmmONsn2o42wFYrQGJuLaDTHqtuNHfLQoY7IQhau
Va/97DTKLFSQ2sQEQjitp661RB+ypLYWUeP375UFdOm4romYIiUGy4tny6vpMGBniX2APYMqlIgR
+SHSPOqzkcnkwVhKle/61lZfi0ybN1ht6aWRP4/iviMXejULIs0wbyEfHEfQoy/6MGVl1DWzZd2b
Q1rgcpUK1DIdv6yHnZE31RfsKpMmWoJ1vOllqtodKgfNabRq1w41PYH6265D/Y8YkekJZZfMKkpU
x0qkojMniA26/WqntQCSBDu5D3EKm7+4Cer2NxWD/YSeY1URVgzgmMjHiTgA9iwvE3pRt2Xdub/Q
6+KlLINkbeOqKihklMgwlbHlDc0HGViaF0o96PUwdVW2l5TRvbBInOFfk6rqr0wPppvJSUpx0LXV
/KS8KjWxxKldyZwkOtEvrmV7Nm6imNY0XyKvFUGK4LyWy32ajXO/m6rKyPeLPtYNOr9mWUVopjXL
05oXqxuLKXUr9MMa964X0+CHFLv0H+mk1zTwQe+eJssseWrbsvw5dhhihktVabeZNaYvaMcsz44y
qdvYxbwYkaB1cCclGIMITnBu/9S9PPA+LCVKfi01/nFne51CHMBu5y5ak9Uq6t1cNm22XwrkiFkN
0vqoTkcwNsPg4tQMEif4ZreaYT8l5mzhuCEVIMRQedMkTqNptNkzNhFdpkJIMM6PasAmad96rmj+
BZMEcrhHOkOPW/KHx8EoBr2ObJEldsSPSJqbFLXlMsw9lU0PaWmsYwjsZrrz+lKz0TVuQDBOWt8X
Xx3NBsExG3U9cZQ075RWVT+Gg6FLGXkiSeSncbat5dD06VCGk7Y6r5hrpvdI/LmZhaKysXxIS8Ks
qJuktlXwpjklJBZV+SOAq9aHiDgPxaPCfcLvw6bzMuNj6VNuiFa3yP9pB0MLQs/OxxJDPWMEWuED
ssWaRpvAX8pZNbssFZYV+ku25IfAGocvjpMmbuiVqW8e51UjSiSu8LJ9teSzsV9X9Dr2CyLz5t2C
MlD1Oq5GmjxbfVbLj03S2M8ryHfcFAJbNQ9OYZr5vfLLafgltMSob5FMCLIHT5+F+RWFPNO/98e2
NHZU8bSPbZu1ItKG1HbBjUokbS13NvHIXMoiP0jdLV8D4Q13zlRO6tgZXDd7r3VG7xh4TUfqkA9Z
h+5V16xR7RYui5hr0kJCa1IHK0umYu+ULZoWVeINr5mR69b95FbVv3PeOCvMHVd1XGr1YN4X1Sr+
abVZJTduCnt617q5/9EbdKOK6dVV/X6xh+Zfd/BqF4RXtvyjqWEU0UDAmd9lKp/dfcDvsXbrEGD1
Zi9Gm97objL64Sw6LT8KzUbjfvDRAIrWVMpby86d9MeixqbY9bWzrjtbiLYNdSVL86Ps8jr7wAbs
yghsjNC2N4Lt9uAR7aH0nnswWMQizODgtqXbhUVvWwomdOp5H8FNaHoXuXKokn0OrHbZESr4LppO
23bcCz6mu2+RCk13ej6UqopQxpisMO8H95aS7Fgdg3H1gn2uV9jQC20eqNQlmNnZsZ92ufqVW2v6
TVlOIaO07nyPrq1jYLXruvKuSE0/F2GAV9IzCHK32NVwBIBv5PVgQY3wzWxYZwSQArkSkfgZL+j9
6LWVBosBx+sg3bTH5+Bfo++D9VEIQx+/GImWZnEhVljeM+1Mx9q7dbX6+166k9iwr24fW4uP7IZU
KeCN/VQZS/dVT9dp1cIMrFO516Q2og9W25i9H1RRlG1oA+cvXglMEVCl6rtOL11F7+NAs3tSn1xN
75dItl3GrWi3q7GbvLoBhJ+tJW+etQwBR95orH3hD14HFrDv27AB8DWF3uq1+vcg94sm3BSwLCS9
5zaI/ALiesTtVU9h6ltzG82YEFDkxtrJi3Sz5AZQOu5XW5lGLXcwbBD9WcYkexxGt1ribEiW7N6c
2+a214QodnnfiTsjKLXqWCGojSbtJNKXsWAN0YzzSwF0H8RVVOSdSSlGqCEIwZc6yy4bqmC+UTaX
XLia6bRGs5jl1wWRlMexXgIA2b03J9FQ54MeJtCjTnOaTvZOlrnichtN9WUYs2DAw8NNUQac1fJY
j8rRSHB1M40WrtTPwdRjhYSZjXhEapwrtwKAle0MroIydAbbzD/kuiJ9MuyyqsIyVXmwg4ExOB13
mDLtqLfNtdrT6GjKndKm2twviSBhL1ElEzvLWpZHOde9FRmU7PKwydzZRmFciTGiru2abMZ1TB9S
WDjZL1kVahZRMyYlkHgqf3XkCJ8g2CgQ6ww5EH6xF83sLHeYHUn7JO3MMo+invP56EhDtYdUSxS/
HehKteBX0VeB+6lrF7crCYEGmQRg4DsvDe3CqYP7zm6Eum+JugZ+WwtrNjS9dbH9cLE9rftKiNq1
X7yubZLHpApS7kCd2H1KQ80ph/Z2nMyVcrk5K3U0Erd6wOTOTHdeV2bqZCe+TPsd/9LyVzWwdDuU
xmonHtS4VnFiZ6sVskRBtjVKUBh0RALsrscIuQ2TniAtbIu+nfbeKsYPfZrrHVxN1E+etUy6T5Xm
J/OJl4ebJqnUMO0LKAw/AIQQiQTmJFWUeo5W7nVATDhNNCgTH5wFzeIQaRG8S/0EJtmOFHcdQicd
jOWx4WnRQzTgEy/cgIALa60TlLRweppotbwmfZimxSd1cLY+UEsE9NXJFqzFa6+uP8KF+cYtaNmx
pk+Ozhb1/b3mU5y+4X9z812uL1lKSL60D8bQLHgjoHjy0gA810OIJ8snXGC7/CBQoHsojWwSGzbD
+pWYUGRD6M3FF0L47jNh8/Q4DTAVwlHm83g7sSZtZKH5Z4VDwYN4Al0J3Ged/Oqx8Px0jtbNrnDn
BtCKI46IboRl3/CqAmyx1b6ewTfC9TfGqA60bolW6AFPfunKOrQKffo4t4WXhcEEl2K/elpfH42h
93/MizIfytRDytoHQGKHM4KI3PZIypS73u2Wnwj7z58LdtaL12radNBne5156PWpeSio0DSYFcqk
xpjZyj6VlqFyntlx4hQ0C8QMoeb5eaCUs+wcI6k/4YiU5chI5miN+vPQPo70jfuoHseaF7zofEze
0d/5SHxVEyk7YsXYQRvsJTRFMesnJBS8e7dvxyJsiql7UQm6X4dJaChUz2vD65ACv0GSbh66yBBO
8jTjBaqFpszhGI3JrHmRHRTOa6F5FKXLyczW0Gvn/vM064O1d4zWfwBEZMy7oa/87yY2sd1+AMj8
dZ4KkkitGic/AqiN50lZBl0Q5ja3upENQg/xOtRPgdVxWgXGR09zmWkJ+R4xcLRMo15iZ1hoj63N
clAT9DkoRjKk1ZOdIWuyKwLli/24DH69Z3fZP0vifS9ax77KyZtXUfKqtLwbq1UH8oHoa6jDtJaO
sZfc+tD1aW68qqWZMfIbkVM6lE6ZvKh1KMgPhsJyYigArhs2JvAni3w2hTyUmX0YLJq7PFvSN4gx
key4bU3J3w2SThdhbde1G5XrIg7rkExzWOeVVXwcRkP/ieWhO0Rp55X1vnJmpEB7UuYiVFbuSt4C
1/hZeoFId41jENiXiVsbJO4OCI2GeugcKVeYYldgWl2GBny8KczmerQj0QBepiiFuVLoThOod622
YfZ00v0xZkM/xzzVqeQxFp0RGoHe2YemcMwyrueuGOPB8VBRyRsVRFo9Jss90CzfP2aF2xQh7//g
R66dZv3DnIj2oUJlS4Uo7gT+fUKCexxFZX0B6JUMYTPJRmJdEljPRQZkmipSvu4ysb0H1mBaS6Tr
PaG8WVBvi+bBGz66tjQzaIyZXdzUHY3LEB65/QnTQ7kcZVsEX1ZixruiT43vuhS1uFtzNMx4R9eu
jaZaWE9mjSX5h6J22x+FrYl6vxLJvtKLF2kk+In/NnB0kCdeVu9+quhkhUSGKj8uZjMwn5aWNyFI
aVMhBNLkJOirsvw9sWF94i9GK9ua1qw8upNvjxGsPYf+m+1UXL3tLCvKu4KsmzUUwcNQT4tHxYaK
yiPSr+UQQl2QT2ZaJet+0ufmtSrnZYx8Zw4InubEoexj2NnLloDwlqX8vD3Z7firzzBURTGxztGo
EwNz4fozZatuxq+b9H/dVWmjBbe2ysxHwNTGc90GwIB1zsSJJmlGkoQi/lNtO8sYtiY6aKGL7jS3
lyPkP0Zi5y+m1duvalYB7e6kbQ6zQsQsIkMj87ZJdp2wkEF3U/rrKENV+0hy5k0rOKamsbzqxeI3
UdkP03er0TXBtA8pfWRV+o/VJk4JMiurfjb2pKaDXQWy29X1iuuIm7rmx2RtTCOc59WqQq1ZOv1g
CZ7+kDnuf7R6UQ9hMbrDHAL1aD55fqPuHAgITVizCR77phBfcrTcXvPMSY4ErtqEum1VEGpI91Ty
tnydRognYdsF1ARqq6sowWMxSjPYU1pFfFgaNyoXeX6wKjOlfNZTNQ/xTpzR4QpSbSbh7qf85OIL
3ka0mrosbpRO4K9XjfmgKm/BVCcbxp4Pt40jk1GnWORYdhvzd4zPOMbR1Ssqqyt36TI1bPgg6+do
dlT7Qn3F0wk90vljQaxeY92DvFFYTK7+y6FbnoZZWwgf/pOQLxX8Mjds+54Ude5n/6Hv+8aJgqow
ni1NN74HIpuMaFa9+VOJoHkq2Otr5HTmeOMvaetFmuqN9OQOqBlTfnSaG3zgAj/SCmXvs4U0FjtV
nVJUafizG3ttMmnEY1O1cC+1+VcHyMmXLjDKr7LQecekvqTOXiXt9CLHrPkYFA0lSkmtz9w5reN+
S7JZMGnUllZ61Zb+ktuldTeBqpsiPdOwolq9Mf3lTw3h30CqxBXAg/DNtbKWClY6pkRKUyfvXPTf
NPLycr3D5HjNojFYgXmZQeN+MmRhn8xyLL/WDqpecSYd99Wr7IXTqHXus/SQNtxl+lJ+IfUqXnjj
iEMaorMfBpxZkyrCSoDv4vSeQfAYAI3hEd68LAaA71CpYP4MHrRSkQX3nF2KV48Zp21j6LijVqRq
rZzHQ5WYFaAj4djHzstTPRRls1AC8Qct25VJv13WuNQ+dsKYU0pjjv9zzjr5OsIzk2Ht+3irWIr6
e+Shd/QRSqwnokV23U9dcuHGbCvnldjD/wzqvPmcO9Kk2JA71QZsbrg7hejaPvLyUpvilaiCve0V
/Oqyl7pPzYEGIIKEwajt5sDttlfQb0/tOHEVEFjlj4FGLTJyPTXtyhHpyWjk5qM4Qv7zaihlk7hO
tXOqhgpHXbIa+7MqwAI9OCV5ILbTHtiOvqNPEqEZaH9aVCZmJGDRuTzpeT6bH2rbYyOtI86OUTZN
ziPtVBStrCHL/WNPVZeMrnHt7MaisChilRXiprXmcdxXuqZIk7hXrFPie5AsHG2g3EnwJ9AOGjRT
hn7QkjJRky2KU1AYkxWldElQ4imz8lbgP6bdWwX5/G60Ao1ISllUaLKxkt0Bi/spD5fRb6h4y6J7
3uKOfDc09qxCVQVD9khlPv2uTES+IeOU6oOqHEPxQtTuY1W3Ij0J3vaPTZON8B6ysrdiOPLNEEoI
cRJa/JziNmM0dh/hPGAclBwKEXfLWD33yiMpHWYPP6+EWKMH9+MG9w3C2WiRKjU9dEtBRSiAuLyG
5uDymlmGLfsoYJf9xDQsube8yp9JJob+eZrHrIgpaZtHnlKf0yhcs71FEsErwkHHBsxQs1F8Kny2
CwUOS79LAQGivKVSWz/W/bKWezwgZ4sMYSFOGJdRdscZAf+PUIm1D/WkL9yMlePPp4a63DesiOyn
VPPKPOp454MQEQBH7PTJMIbQHpLhPrVmDwktSi1GiHAJ9bTad7Rvs9Enj9nqqE/duJQfmrIlrKr9
xv/EqWKhWj8pb5spIZeHcOWbH/VA0/JTaaYWaF/V1toBF8GRP6ONtzKlo7IYAs0HqWwyQHv+poqR
+G1xyCF3iT8CArT1vC0iOk/OwU5HEx+lurQbXki3eeLyqD80tZiJkzlD2a5PHCO2nK62qFqNxj2B
28hJgp/l+Hcka6t11y/CQlMQXbCjw8w/OZOxfB/qQeU3gZLcgukgzaOs3MyLJtoUbdQkjv+qdY7x
mHLTcILbVJWx8ObgH9R6DKquee19W5IO3OJEcMsmw1X4uZR9XWBi4UL4q6u+9cI8QPSGvK71skM+
mYNB1kdqyePWpR4K3qJKSCuctAyt3hvkFsD6B9FQrNvNRWd8Gmxb/EMSaD9AG1owr+p1jm6TzssB
pINNp8mqixY1US3giAVZ9rVXQyKPoGtT/GQC8XPJSzy3uxWkKgV6T6/2fp8IFNLrwHms1cAByeaC
No2b2jNlTKJMfTe6Wfvk0fj61zY7UhLqMMQlaUpVNfTTCqiDWFPnRdiqeMErDvTkitrOMcUmsbxr
alK90OQF6B8L15tvKLSh1N2nnsyfamvjyzl131zBrV5AQdIxtP+zfkc2E0Gxt21Rica8g06CwDuy
Xh6sRM5RKbnEUomHVGKUFLMI70+VkNMu08ZgP1TFNbHkC4p1/AjQjxscfVNTO4OfsPkU5P2siocl
6W9X1ux5CFT5K19bT8XopBPYZSmq1+G4ZjwHsLm6lAxySm6QSqE++ueu5ns0DC3NDRSKZSiN1HNl
NWUaTZV12FtCnq7vNGE3nzqryq/gai80pCFnoyy5MUQCEH1nM7/Ykq4EpRM9RR+OPuHEgXSd27Re
sytIovcfBLYHCr8N/Iag9LwtnNGO7EQa1HEgxiAcsna6pcegX+mwX4C8bKRTxAeA2+A2uDWnf4O3
NZVaLX+u+CDZcyYrT7w2a9d/chIXoikW4lGvdfPzn9fq0izSXnAMYLybt8D2338bdHCsyeG1r+I1
66ao8WfraAdNspdZU1/BDF48K/8BFQImkm169oEa/l8r+Pg6trP0czsA1rXGUUb00eo7ZbrJ0UQF
cY+IpfzcWGsfCWE21xRCLy3l77/h7KikppZakwr43hlVIKIbUd9lmjD/HsLANgEzuBHrUUg5h2J6
uAAvgs3JWBQIpF68UKXtdvDF/JepsfC+Kcox+wZq5pok8iUMAxO8yfLhdYyw7NsVhfK4ch8VdVwL
e7jLvQ6U5JL19PHb9rvSaN/+eQddHA+60iYggHaKuaE5fttBeQv1XhM9qrI65nzUyaeIOqO7Hx1a
YcMms/vn8S4wTrlXEJzZ7EA9rt5tiX8bEP5lqi+OqOOkEm12KhdGihrTSe6WyS0e8JRVH6WkOVZj
VYNV8UTP1iq11Q1Ne/TjtKmcm2oozS9//l0XdxaSZQbGOKy4ebazBpQr8wTxyHiWXvldG2CMa0g3
h38e5eJs4ysNPhtoDCny24/PhlmRkJngxlZS8jzQmsfSmOgLk3Td97zyV+7yC5cSNUouWhScMGY+
h71nbtc5I8F5jA9ocDKHQe1pKjrUr0B16Ylynlavb66JUrz7SqBqkFvYwg66yOa5/ujalYZNFFnH
sm6TV88pys9QnpaH1pjX02JDt73yme/vpv9GhDIdAJ9GKfrsHswquP75kjWx56gCYV3H/mSLgCKW
v3pRDoo7qsXmPbkoCmiGB4ChAoHy57V9h3vafgMyqC74WJCP56Bq1Y92USwaG1v3XHSqVv+mtDce
22jmABdSc+/rrR8VnRj+ViuOkeFgMOXIOPADznYVTSxLJYVEaxyj6eOgujQOcKEN22XC6mm0r0l+
X1pfhL43J3buqXdREy/oki5r1eBlYxY//Mxtxc4jtXlZEVHtInPtr7lkvNvHfOFGLN4sT0BQnWso
zFVACw4cN0SVEXs5z5WPYwY0JMdW5xZggfcAesG7ciW8e1y3QQG6e4gugaQ9t6DOh7H2UXlr4qH1
6zAgHeOeKin+juJaiHLp+7bnm1E2tMB7EXXNtIGW1HHu6aILHa3qqiOaYIYfWquuDgTy5feayT38
ec/+dzDe8Gb5RnSCAclzUGnNnG2dZgTGARiHUj6ssI8qoY4Z0tF0I1FMFgpoiNB+pvRWxF2b+l9A
HNdmqHDkvMtAQtHpHkc7NjXN+ZRlRuKHwqTd+Ld3Jj8RMtQWI4IEB1L89s4k9rTGzE2a2G+b+qhR
24pBFuP5HlCKydZlvCKJd2l3U94ETU84tz3Db8dLg05VdDHauJ3oHTmLyPazltm3CNKVCFsV11iv
/23e8zXgNdw4bTpKyucSfK1b0YesVBsnk00VWE/WDwQX6XybOLbz6C1Uq+N+yaxvSjO9h0Kvqw+u
OfZJWPWr/dRKYO1/P+XIZ25aahvrEnu8t1MwqrYbZZ20MaavVRzIpj1SC8liVLeMvQfW4Mr9feGk
GQh5YDqBwQ+8pbN4i+qBVUNAYcoLKz8OvXpxFjeNfQRx9n/e8O+eecI5WO+kWai2AfY/G2m1k8xO
TfoWBcGyDF09t16RwbumXvj+Ldj2DxJbLOkGYD7bs+mEDwteXl1c1q2+B1+DYrRlaTf+KtBTdEBH
dIlnncgYrklPvc8mNyII8FtuEghg6Hm+XTsavkHjTVYXW7JfwL+WICI8L9spxKrGuB1s96SaaYjN
jDjHVkH7mHWD/EqGdM0+9v2q4nVIwQqBQYOTdC6cXU6kkTpoCOj/fnLU5mn+N4CT82FSTjdc2bEX
xyKuJIl3YMefm6zS/fNBODOW3+kqFLOFkq5RrOG8LGX85y10aShokwH+2Qag33PxtHpw2maFUxvr
i7R3bDFxMpPqn9Loiiu38/vNup1CyJU66wiI62wp6VxYoEwDlnIuV0nDmpJjmMm0Ta/M3jsUM3sG
oXikXPAm2N6Dt3sGPlg32UOBM1S/fJbK/aTBb9itYyFjx23n3WpRDvJoB4Wd1pVXjuSl+eQTKX1s
aj48uG8Hlw0An2zlKydNBPuehskJKFB+LPu1vTLU+2f2P4M/fLo5/8QSZ98Jr8Bowab0sVc4ai9a
3f2wEDnFupe0oFrIkRw6X0F/pdZx8Ux6tLH+b9wzoL/pdple4pgaN9Bv6NWO6amqfGNv1q3c1xhL
7lAx7E9VEQS8MKp/Xm3wCLULYPjKSl/YUiR6VIiICSmGnHNkVjtFSbiseyw9BjcCA67fVEXrXZnn
i6MQGQKV4JPfzXOF2QEQAEZZaG/uKDSp26ZKu+9/fRA3WYWNFcpAlFzebhyXVghPY9fH2G/Vh3Zc
shgTOjOca2O+8kC5/FVvn2iYwyQzJG7Qw7hd3w7VoImX+p3JAelEH/sCp81UWvXrzHkCuoH0zZV1
ujggZs4632DCJj57gTN/NgZZej39HmQaJ6jSO1E6v2jp/4fXEVcW7MIZ3O5N9MLQhQFPfPYs4quc
YefSSMQPUivKa0cPHQq+0cKkXjkMl/aGgyErNEIeBrR9304lOGVvFgHuFz2z/WRMmHntAhcJgStL
dmkcAmpSBuRYXFTC3o6D1VublWWKtK7y/ThI1AOsi2sWaJfm7T/DS06UB3vwbJCBXFZLk6mPpyxA
Bpa6/T71hnXn1BzxP+/2C3cXrlybB8Wmu0H48vZ7pOGosZ9bjN1sazPwRUQPU3qAJmM+36Ml70ZD
Pv616CPbHtIQpcWt+Oqdm5DhmpWBLppkbFQk7UC1+iOckA/tIo0rb92FmeQeINDnSBM6nWsBABma
6imoZewX2HhMJW51BZzgCPTYtYTiws5gGpH88TbhAdiCZzO58bn/h73zWHLe2rL0q9zQHCp4U1G3
BnAEQTLJ9GaCSAvvPZ6+P0pXXVeq7uiqHvWgIxQK/eKfTBrgnH32XutblE69VxDOcmEgZNjqoE3/
h+v8f3EHs6NJ1CSAOS3trzGdegXNa9lUrvMiX70sqZOgYgxGdoKQOnSR/y8qINyedIKhxbIY/tVe
Kke9IhXrOHh1gp17JO3Vbpn5+VlJ4utvl+K/fC7/Gn/Xl98Xvv7f/40/f9bNymQ6Gf7yx38/N9/V
/dB9fw+n9+bfrj/6P//qn3/w30/pZ1f39c/w17/1px/i+f/x+9334f1Pf/CqIR3W2/G7W+++e3qO
v/0CXun1b/5XH/zb92/P8rA233//5bMeq+H6bMwWql/+8dD+6++/sI380115ff5/PHjzXvJz9wXK
gTx9/08/8v3eD3//RZZ/vd4lnFcxh15rcJ5s/r4+Ium/Ut8jweQAS/viN8d9VXdD8vdfVOtX6go6
KcBTKJaZN/3yt74ef3vI+JWwdwkoOwdzfoZ24R9v/U9f0n98aX+rxvJSp9XQ8zvpX3Nl//M2RpsX
Uy6nRjBBlPt/5bRgCUHIWzSTE3WlnKDhqA3mshbDT4/khi13uEBxP8aWnjKuULTiy8yQzGxwSI1p
rIM5zVda0VYk9Q5dd3O3RUr2hgq12kez3L4i5h5prUnWC3Ko5anMIJh04vbA2JhR7FWb0ZNw+rAJ
nbabJwRvq2Lk38XQZIdJzZOX2Zi2O6BnbmVO8bE0NyEQCf3wjG6qPmV1TV1K4OmpmXoN55cm3EbN
IBxRc6JrNQ1gPZoBJkhGmOqsrd6F6lB9dOIT/Qrkzm9FYvhppn4iXbxY+SVRn6BLlbf1NrWeppTT
njG2Axlb/WpipbxXUaOeZ3FMR7cjyPPGaCTtIybU4m406u3WyBL9pVrFvHLZgsodIeFrUCLvuc2K
WN/TQxnCTOwKGyzUgNrBdPDuz3Z1FV2KWM4DfB253TaF7nexqHvWWLfBjM3oxZpk9SZS6fxPjduX
y7ybaCVjFslEG9vldlNt2eNIV4b8dOZ0k6eThHRUWuZaJe1yv8a3447o+Y6j1kc70kAxKWifUo7r
cpil5UKC0XKalLI6RrksXZ1uhV2r6cVUGsmlJFx8sYmy2zm3nuQU8+LSieZhLHveQjEWDH37Pqyj
bnFJTQ+xejSu2KlfAq6LfdppjK716oHkVe1kJQ1DhHpYdvSfquMik6GrKVn8PG9VYc+61jmt3uuP
Waq9tmKsXYQhihyhNZRjHSfNLkJdgnVhvepjq17drVX7GWWAnOe1VIJc24RQTsrIUzqlfh/LJ/j5
a+xoWXerC/hNZoX80ckafoh3RMpFBKt0Ltcodyu9Hk4Lr8sTOPu6erWJcAU0Wos1+pQ7M65GB3VK
GWDZqXbTNnb2usKrmJDSPUmzMT9h3eWP+So+K/32SNT0dBCxhRHg3bdhU42TL2sCqQlF7TRNltpl
K4uOObeq3WjdsDryIs9hNNeyjyBKfWsUZLN9wtA56RrxxDRv8ZQh3XZoiGSPCJroTMMCNwnRxAhX
2qysXCFbXit5WQNNKsZzXRnQ1qd1kQBer88iP+JsSxpz0lAQDPVsukG0DkZQpFLsTK1mnDtr0WuH
xI36CTUpDuduJmTHxPsgkwvsxoAcw9ESdEeAxOxxuo4ekbNyRePbPMiT3Pq5YHWfg1oR0NBIm9si
4XxUY6XbR1GKKBtOWRV2RSPtJbFTfLyBr7MxiHY1oHhAqip6RZzdLWyeky0i2P/i6nm3MiG3+20Z
wwShuosMF3/9igJJRD/n9JhXdwmdYAeXQuwvm/62mUk2chgXLLAbgsQtkiFJmNr2UBqxtZ+1nGLW
wG9ib5ueuxvjkIeNhDQEClt/ruamuy/TdApFg3FlUucQZtJpOtD3Lg8RqrLWniXrQUdgfVBi3LWU
7AYfk7AiZI1kYQ+xCUl13chBNY/qO8DjhEC/arOtBctqIfWNryVFezDlRr4XUhmFWaEe8RqcmLGm
r0Bf7tDzv2IVHPHH5VDJVaGhvxoneyGP77d1W71G18/QZ0GmGx36Rm5pW54R8izzNJLYwqFAa83B
7VYjtxGmx7yemm+wnvMjxgATo4NqfKj5uj4u/ZKKdqka92Cs8s3uxPgQAWnwsnGeMd8qOBBLS+We
GGgFzyurb91M4h4L7CWWso9UDlSY1N5qyD5S9LdYCHS9TFy9lnVbyQ1/adqPa5ev9stkPq7JmENU
LXPELUIq3KEd3c6KuTaIFJX9VdDGpLDxrKkbkSzFg5tTxHpJJ0X+1MzdvitkGh/9/CzkwJtEsXRS
LXMqMdLASmzXrM/sgkfB5iwquHgkp0MsydV+1BFmEtuCuGrr71UzPa+SzphRm2SvV/LyZsyF6TKP
afzMFKzxRll469ttsJdYMy+IPBS/0+nGTxHKQ2OPC3UIulW2wlm1Al01Q1GTh3tjy3wpyccdJeTe
GFqynQXxYFj8V8SEpEHbgE8CrRV4nVkIF8X6UbLswiEu97oWMfy6xO94Mui+S7N0Q6usCfFwta5R
amjH4cJ9DlOb4TrhPs30ZrDlpMWjquVHIUc0YsuRrtml0vPtr81PJ+evlOuxpyJjfBCqDp9xoaA0
W+bvlLYK9hwpCSY1AqorC9privvu2DM38QSdkZjaqoeJLj8IsAlm88hataSTFtZs5fvMNFo/3vL2
aDbjaVm7K9nKokaQbrnJfElP5tyR0zzBkHUjgeI4jwj0USMOklfLk7JftxnJYRRLvW9OZrFbJnUU
fb1JJBsIUPJjTdH0SHXbBIU6zztjU8Sbei7e6l5WMJNDHtbxzu31pPuZkqLwie3EA7ZYtXmfN/hI
0Z2JDn6++CCYvbDrB6NXbdGIczIOIu2uReeJoWdsLsxJMcQM1bpb0dzcaSTK72acReG4DdGpRLDi
t+3Y7FH41weGGuteIKnKWeZ+oOGeCY8ikycHzf7sr2vGbjegih7gLKrboxWnKP5Ms+m/VXNlPmKt
rex27YwjmH3iI480wzZIZgst9P5OUQnDU7aN4yWb0M9TBM9fVaPU2JsENT5kYhGfcCubni7g/5mn
oyEXig/AKNBGUfSLAhORCFbMN+TRVbPkns6k+pXPKh8sW/a+EJXyOCkDBoBeXZhLYjcgj64wUJTq
uicqQnReslUL8Ggs6JtkE6m/Gb9d40QAGO3pfR4WeT2gx7Jxlft6K/qAbRxiHbF0ilGYp+O+zaqg
szJMl6SLtBuL9ywoiY/E86QhJkjjVQnrqcG/oqOXVArFhWdVHGuzVP2Wvk0+LuFmRQ1xYbpxO2K8
8hcsSr4er5+CKOyjZrE3nDvistKsO6RDjDUCSXeTuUYWv+LpUzxokCcxrW7wBoF0E9bDoAkZppto
2o1a9yzlG87HykZ/rdHyZzK6zsg1O2zm5fBu5Stu7nwSdjJaf6luHWZwQSmo+2IlOhQtjNta1mdC
vo2bZFzE3CM+82N24A5jYmLG3phjaBTeEC7iiZYTaTmZbGUuKpjS7qz1bl21OzPqsAPwSS5MO/wi
U4/ZmD9OcYe0tagfzMRU+F1UXXF9MEFS79LqbF2VH/Wm7foYHd9al52TYby2h1UsXfzZX52EUwZF
TIMvCM+9wuxwVcjnM6jBbaUq94IcfdaT9aTp4SqPp5LSG6m8lGHqKu8Iiuc9TAelzWxmPmBxi0Hh
pmGhSQz2xwLhZaMkWNdwzjurmiKtlB5ywQgQSjbuxnniHCXDVzIvhyUZJjdfS93D2Pw0qIqXi+Ob
UtX34BW+pi7+ia6tTzELEuYidjN1gM2u+TD5qriKlt5G0TyimSzLoyDqjY+2qHHHaTwys7dcSSxD
5jZ+MmJcaJMx9fqZ+rrgy7f1XDPvLb5vTgST0+g4UOPpOVEaQBiY5Z62NfanJL2JNayTi5w6BkwS
dujisUIyCSq1fYoNOSQne1pYU1etHG6XGF0pevqB8W9IY385C1s8P8vXpVOYHKv5IDbpYQKzUKIa
TY8Cd7NJsdP0fE3LGHRd+9BoqexJA6PjMtWcJSuyGyKQuhC6gBZgnVPxTLGlvDQc0+2+FOSfYsu0
t2KJ7KUWnIQMAyp+vtR68Nq4v9pbZadYmpucS5HzxZK4WqEiLSCpK2EHMLpvBNCbH9OjJAGJKx08
qK+0BFlhPpso4CrhZu7IuR106YN3FxbE3ZI/rLs0Q6azOOXm42DqEy9mEclG0SIKo830Wky/Ts7T
up3ZaXZejv2zlJH9aFjTuZTQpyZbUe+moRUOgtaJhC5Z5am1Yv3RzMXSpnhpdnJt1N7Q3K3KwsvG
KDaYSBg7p89kO5WhemTD+wSRqiAtauYrREqwHs25sft1wJwk31xzLhuA+Cby9pTMhnS3Ttnr2g31
ORs0GWXvFObVdXVaJ6xlhAsOs3mTYoY69OrU+knXSifqEt1GEy5xEyw+991pNca3XJx0X122U29F
bHoQe/ZTVgxBv83ZfmzNC9uAjCE9OgzzUHtF3S7PaiRxtmjnb4SrWAARNdFEisJprij2O7wqczxh
0Gm7ZVcnyilJ+zsQhZnPSZJctbhRuU/Sl2Iy2D9KzCAllqczKGf9BZZuzAHdYn0TaB8lwvDBJEh3
TCXmfRWK4Vt67PdLjcSlfKrEnOXc0n/wDt7LdX7HjuhWaara3Kd7JHu13cm6+FhwndtjqXIfF+vq
RPi2MetZkb3NvM7G6hR7Hrbbcp5z26iKdznGti0D33VzaDRODrjWE9NN/oTVtqs4yQ9pVuDO0nZi
FYVVXheuIAHEis0GY7nWlIgFLI/+mxT2muZeHbbsxCaLa2Y8yVKcOoWlhXkNh6Gwjmg5qNcsZdk3
UlNTQ7CwbolwN61AZTdNOxWY31nAIrcXEh27lJZ6Q2S8Ekkusd/oxamr9dWbUuwx8vhEcXQeSzG6
GNt2K2vpQavUVzlrVbeoqIBKjQhRMwJ2KmfSLpHEZzWnj1+oFbW5KUde280o9Lv6qbbw0y5JIp4U
PUWFzga8o+xsvs20XMNeaZGgqOPKoa7AVqVp49eYSSZX8dJgBelJMN+v4NZfatMcTprRjzuDQWuM
kDfjim9WA4LMJu86XZ0qTkR5EcpZGb0I26Q8byt4HE1PhUOaYaqJE1xpWQwVp1bibbcmpbXvGJE9
yiP3WFT2yshluOQxCzhF5koSJ9sVslPoQNpzKRSz6o9W+pJkA42BjVWaiZ6M68UQ1/VGb5XVr8VC
f2jK8RP5ermPs7oMW5R5Tt4Qxz6tlMeVMHWOGWM5Z3xcH4VUVfdo4g3XGGrjVhaJAcQ9JO5Z9dKH
StNxeLeicGNtKzuvMaD314gGuRkUGMG2KQrvc5QPt+NgVc5AD/ZHKDn3Ya6UTlZmLQ9tH1eBGOME
kTVtq2yk/7iEtax9TqdFDAZxy/fcjNOZGwr/uryWpq03EliAXi2je0mLBDw8NCc9vanauxlT2dvY
A/ORt04LtETOuMp64Q520nYwOQ44wHclp2swdislhgMyskwflJG4M7NecEkdLHy6yllkN82W3Fpy
QfHY6bljLVJ9KAT0473S6x9dQ8wdExwr5FNMM/IDDYAn/cQv3Rhu2pOiQFNoN7bxpVJxFzUmbDfs
vgxbMYst/owR2G/H2TzkOTZkB6NtT2VjpBvKe2N0Bi2XzlhmW28yTEGwq6ifDkWKMUtfS/HUxcPA
8AazBvZ1/H3Qn92ulPq9XNEXLtM88iGsZo+4Pt/xqqS3i7G+a4QqObVqCLsWG9tew9YFUEqJISqw
XOUtHmS+QtUjv5PqDytVPLqoc04lFQpucNp00bavCcCbhs2RceqV+ubn5cSLTR6QvA54GhK3gXLx
pY2GGVLokz9oaFuAmcsMtKZpdkk1YhombvyVvHjChaPCQe/S2+h+qSzpp2FTgc9tOepSJqEg9mnQ
Car1WYtoVKyxEz6acU39oZbHnU5maOINqGwfzXXQ7itjw+lssVoZE77dKlbuNpFm0kSHxpmXLr4I
ES0Gdnsg/iUDiNZYpssize2tKjfGM6tL8WwhV33AT2/ciOKS7Gq5V+5wLbMGFJJA8xJR735LpeIJ
7tCNrMYCr2CprmbOOZrv80KlojMlQmMpr+QFJgK8lxtcbMqzoiXSaTHbKxwhVjmB1REkK7VqpfOi
qLPhqfGaH/N67AwnU4VsZxhrfYmxnN6BPSxpC2ATep1rVcidFBTFy8y2BRyBJeE+gb6YO5qJlZA2
kxLLnqLHA+apTP99cPn/ZwO/XFUR//JH//0/jQZ26Uf3Xgzv3T/PBq4/8vtoQNB+ZSbz29xTNBDF
GAqSod9nA9eHdB1Xsc5MHiEEzotf/vaP4YCi/0o6J8QEhfEBSj2Tqd8/hgPXh65YYmZM9ImYDkj/
reHA71E//zEcgLPPLOyqjQKDiA4RIuqfx2IEMydU9fWPJNnJfts3D+Wd9DKANBjAf9mNq3tfeViG
ibMdIba1dr2bd3lgHKzD+q0dp69h31z6m+qh2Avn4iv7klwtKB62xDM+56chstv33hOdar86rWcF
stPs40D1rMO2nzhB2CDGW4ea1G1v21B/Ty7qTxrQIzvK71BMIHjSJJSfuofh2IeC33vWeXALv3IT
p9jnT/Jtc5y96DbbK359JzuyV1xWr70FNVGDTXkovTRQY8fyq3N9Oz/Oi8Mj/e12NHfLcXwa9u2d
cFY+5VB1Eh9qzVHf5Tea3+4idwhyTwwNHwflT3apQ17ljXIwguipvOM2tj7NH6FGaUwSghMHo04K
n93qdtG7ZtiGEN1Y+Lqz5WuB+BgvZ9rD1uVjPKUhVpEwvkkua2id1yc+wiPv4Uf2Kj/ab3Ya6o7o
aYfqTMvAbvziPnqQ9/WOF+j0zgPlhld6zVEMlWPiTo7oJzfY68LKz73aUV2aFTuK08jvRi950QKO
Mb7lk/IajKfotqNNIRyiNyPId9ClCne5xaSIHRySERA7pxmcVHevnEH+fnJiMYo/CumgVM580Paj
ozuVvxwUXteCbN8pHfN1uF+ReqjOTIH9sh3LIL1tDu2O1mS2bwPN1Z2M94U2i48l2yd7wy+Dehcf
5LB66N+Em/JkXvgNzzSTIlv0kr1I0DIfe75Ld5xQ7pSg7e3sKwZh8JwfpvO8M3/WUzfY07N1F9vL
s3IY7rszvkgp2W2TjeXR4oVqNjOkm9SXPNFtdqMj+eO7Ga7hUDnIDrzyIJ2Fe67PyUmT6pzS8vcl
uz7x8y7VgB37+qEobRFuiw3LxG1eARza7e10SVvge7Zyw4dWVo7uLkFCz050pYcl8sloFUpfTJ3m
OPkzaDq7/NDcxW13CPEyJz5dSsdWnfou8zebkiIovvzhgcJQf5IryIGn2eRjeqsBPtmmBxnIQZrh
CSTn8Crat/K0HSp/ONckMkPy4Sm+qPhC0Vn2bO+qdNZx12HLyR2q0G6kPfcyMuljEoKC1F6tnyI6
aKWtcyxVgkU5Dfbls/exry9ecWCXd+yImG0MvI/T7XqvPZYUaxXkmAP/T7viPJy6cPpPwj/s5RED
s+Tg8sWT49BJ0bkWiyMW3go2Gi7bSrP7CZ5jCBJkWAPxc1F7B5azJ3rRTmWw8t6G23MlIjsOY691
JSfLQpoWD+MF+wV2I3ygzhICfPRy470I07P20JKPqAercR/dGKxLg7+G1VHdkQgpfmuPLSoWtz+P
941bGQ7NFsTip9UG2LadtCfVlxwOHy7wQ0LUYYtIfgXuIuuo/0lfBszJWC4D8ZDsYw44A2/4pG8P
amO4OJ4eupBb2NYfRRkKkj3Vt9NE8Utqa8EE0s5O9UX9MpkMeIsPkU4O29RPlr1RnIr39F7Y6ztL
9ivmdrvlh7AiR2y9Z3A8lg01Ib8VPG7qPQQ+rfcG5Z3PV3whv1hWn3XXipzyu+meBS9X3XzXQAyb
M3sLVN0D+EY5WX3MApCKwKCxiDWzOyyMfV6hEdj4mO5ah7aQ5OrJQZFoinOWg4cAv8/lvJ9Lz9Tn
Tl6/JVjZOfnMbhF9RtS6iq/cj1tQJpRB9jCFspc/QbGQXtWDIZ+qR+ih5fP4nG4aXTHbDGj4wWIA
jIOZRXfeDH1npHb/lCe+rj8RnGWJz5x1GSQndPsdOOI9duLK3V5Gy9W2XY24fr9a73zWAFhynnC+
n++NJ64pev7OcjPcAY/pG3qJdhcOt7l7TyKd5oz2VuF+8+mfJuYxtjAtu/Nz/yzeipo9+aLsjYIP
h2U3Ck6gjG71KFyYugRflotdvhRdYK3NSVDfjRN8HWd8ac+Qyeze16L5JMV3la+cR3rAml29GePj
yAEjbY2djBC6ngRn+cycdccUjMPUHqGWM7jp3eytnh7R+D1lLgic5IHneSmc5PbaWqtnn5tDcoUk
RFPWnGTrpH8wbrFTN/MmMMTJnnWDNjXIvWflylbZtfrkgX6qKTTx04I5UV3WtxJ04eQKT4Vul6+W
CgDElstT+iJWL9K5G97oYRlQXeNj/6MMC+PmT617tM5afhjD0jqq4s5tPWb2gMFpfzmPk+fNnyUI
bWbN3In20trqc7x9TScJ/GbT4HtmofSa08TBfZdj8rMXg4U154Hb0R/o5tB+0e00FS/sWJWtf/am
vZnVk5qqvp6Xz8QozifIoPl9lDFZtK3Jqxig2Fk47mcXpMSHeWfeYGlP3eEEl4/Wr/zBv4ZTEa7H
6Kw5pdt+4P7f86v4UhsHfObRZGaIVzlo9jq7i/qW7McPzlmwAD+UyxyoBw0WwmQvuo0d/Wi2LvQQ
7SIFuju6ss97nbHe+8ay4z8SBgcBDJsIIpFQ+3QMuFabFB+RbcyBZnoGGaLNPkvDaAMlEAza8wzf
9mvcR51LA9oQvKoMwbLmi18buzAJuci4mqcTsU+4vMcgdd+h7yw0m33d9Gc9jIaLWIdwWpfB/RI7
R1R/l1f9t8ryh7rkn7+qcP6k3Nl911elS//Xv/T/olRHo0D939fjp7r4Qqzzz9U46Y5/lOOK+Cuu
TlzXKCyxBl8twb8X47KOGof/aSlItxBvXs0afwh1zF9VQuzRm+LUUTGzUsH/IdTRfmVqJFE7w51G
PUk48h8Hhf+KUIdR8l+EOkixMe1hR8QcbeB9+YuucLEKpWsTNXVFfQJMJ5Szp9IIvc3ya0L4PMEv
YQLCgRVLmC1mBvzRfJwcg6b4OVfFMgvqVIdB2Y3pleBjJoMcaGu03FX6Gio6fUjBnL6UjjHjMGSt
L/as/JZBERv3i/YkSgtzh645yM0qoOWZrR2in+xumyrVNSr1pOmCtSvyuA+JLbliroQf0mWWk6Sv
94gwgLypkwLXEjsp+qKBybLUj5NE5m27qWGSxpmdqPL4uCELvlE1qg0jVmbxoqXgYlwpntLczcRI
Nn2zJcabEUYqQlTbJMw4YNv0IG9XzrPKwii/nN+YvnNEGeSK48omyVIJGitaqeQmSwyA0y2NTZTj
6Mixxngn3VYml3q9nia5fRrWUuh2kAeiOzpFMRnAixaRaS0YsA3TJd1LjLkhHWQIBrW8jc9MYB6h
P8nPJoiF46LDb6C8kXgwXqnHoJEVvNsW6g38Ext0IiiE6R0RoJbaHUhq+j6VcS4mMlhsqI+6R4cn
OvdJ2XyYSDCYzZPkvTS6ysLCgC6uAK2EXWxpj1qJ0igQ0DIIXmJEy4MlSNptrxb0zQfk/Z+iVmWu
vvLlABBue5YVVXGqLpczrxAtisdxnMd3wFbFkbaXFk5wOQVGBxrFj6Vi8jKb6TPRunyfjTU9+q6r
3phZWvAbcgkCQ0eeYakL2mEacu2QEPV7HvJGZ+EGxXdAe6V1LsfMx+j64kddd4a4Z7CP7Kz1OlnW
71brUsd1TMO0Ih09H7TsTe56jnBz5iBjkE/5tKx0CtH/H/vMSoNl6nIny3VA5pvKNy4sqatWpc55
K9aDidvRxi6t2W0PiSvqU8sfOnw9YGRXvy/Hw1Kbz7EOkxcE3QgCqR7gSMw+FMPR1zrVjdv1pDOC
wotLIQVWx52bWdtZQhSB9gG+OJiGUxmF3dHLVFeEZWYvz04r6Ays5Ft9iY0jl5erdDB4ipwMkZzu
D9T7aoKcsZFFXW2vTCVlNyV95mpXW3eNqmhuq07+plu4rQnw8KdoK92NGbW7NGK6Bxp3nJkmWPnt
XEDmARrCGQR0na1cm+lVNAyh2aqxpyujEA4yPfs0t+6v9MYdUrHWJvFCpne3DIG2FE8Spxt1kDcb
GXuBnENl+CBw/k1LgbIYL13sLvp11lfEE5Ri49q5W5mj1+d+RTmxRMeoxtyHWXD2CSxzYprAWq3a
mDIfLYJZHmfyrPazmoEXkh6NNdePU6tXiGSuB5ROpjrGl+skSvqzERPrdOb8sTWG7hdT94jiULa7
1rgl2PUltqbiVBNWtdrl1nQMnMoGgg6nU9qtl6pdV4DPuWsWq+in2EU/hinbdqj1EADCcQQGJgxB
S0D8k1FyWB2rSnvsTKmEQwIjiwlASlR0vvxoUXUFpOqATMpxWuSgjMV6dvU844SrFZPf9HXpzlF6
sxEeIDOoA/8NeH5RE89cp+Jx3RoZyt3YNygR0dudK8a3g5QfUZASrr3O0XWMpnlwb3eLUuaOMsq3
2yRst8ImgEyc4+9xbtjy6eoHgpTqu0IEg2uvst4ETWysN1JazO9KJOkHMg0InSoS8j4aE6lKPdYn
gO8KQiou+Cet0TnAZ0KR3w9GSsEmVEuhsPAoMeJfWu5Kq0qerOXZLReKDJhrkF9VcTX3NRe3t8yt
ekvWHF1qPIhmOBRd89QIkFUp9EAG+KizLNMrG4RnpsyAWRbMpKfqAxjszR3zrXmjCmy4N3xER9Ke
mST96W0hMTpZIVnVBYRDewBVGNM39bcGvDEYCS0w6ist1dxkUGE1peJVtpJ4vSaNogO3kpIvssqd
ODWdV0wLvZ18ZHKSG/INyLfmyKygdxL0RHfxJKhHpkcRAT4scpCv4iNCKrTWnToC5lEF5S5NDEao
y5yqmjtMRvqmAws8t8to+SKBaacYOCTyRq42bsNTn3cv87qfCl65pneBIlVeUuvpiVnmpR6J5QaX
ANi1mCDMC3JxNucrobOLus5R6iXHrIFbuNXV0jVHXXblONMBk3KtDpCCunYQnqsoFsJE7OtLEUua
L2VrdNl61rNU4czL1SSPg8rMtz6msB3tsqzO5URKSaeWzXlsEN/B+1Km2RWLgu2OOE5CvmNvTSbF
W9FzIPxqM78aR5kCoW8dQRpCCIbxXaSz7xjafbrEH6m5YveYJiHoDavbacAPbGnTJmQLa2YVXpPI
F0hcyGmT5kY3jYsiWk2owPDZj4ug3mdF+9PnEsNHqT5eUz4+V0j+riG18PizG8OkRd7WZEJCF5fv
iCygIc2Y4b6amFZtjNuPcVUJvkHkYYAJpDwagAYvlV5mIQDFcQ+VuvJkrEPnrCqbi1BwujT6UvqQ
TFpsdRVxuKtru7Uy9ZQa1oNFlPGrLLVJoIMT9nEDPXXCtqH8aNi/0gzNXq9q3BJJFIx5v7G2NPQb
xy6+Z/geP61L/wOLBinTzMl/AVF1kzY5w2MmPXZbjrM96PrdtDTXpxyTQDZEulNDqWBb6IqPSSmY
pS5CF7bDLDqt2venSkuOSgkmNRGb1VGS5D0RuuZeFKfsHqRoc9ABW3PfV9seDSTlkpTNJ0UbS85g
pcYgSH8tUu6D/8HemWzHjSzZ9ouQC30zDSBa9hRJiZxgiRSFvnc4HPj62tC995VIZokr36gGNRYz
I4AA3M3NztmHHynGmTMbLNnK9M9BTrWbVlenhnnfOcpzDv8YbI+cseSxmZfyZZhMm7H4DFLamO7b
xnvIk3pX9tZ0kkZv8KaRduWBgd1mYh3Op7V3P03BdIXkzb9Ky/reWAnjnoXuxcZ/qLGt32owYNG1
yeaAKQo0NsvKFx/dzRkwp2GbQZkilwglxrCZFi977CxbQ1PM2+HsMxgmZ8xf8BWQHrt15sJh6Imq
4aw1sqqJRF9MTOHqkl6z25TfC0dPs6jpg+9LHzTfjEnPLnxz8aejKFO5BSm9fJ+kVfjoQ4fxiSm6
c+uqhZdPqOahqhz7GnI4E8HUGU74d+5noTkHi938zEDOtulVqt8EnTFzsB3S9G5ElPE4uan8Waik
3rZiYGrD1Ay1SqAVlwtcusPiq+lna9TyVhq1d1Z0MPRjLQAXzj//qLyxO6EPTX8uiftKsnsc1pOL
HGSs3B3TG3EO2xubveWIrcfKH9pe28yRnOggmrOtQzNtNPMw25JM+IVxzYUgpluL3NLx7vKVW9/m
E4ugbpUNaMnaieQQ0NNGI+dshcORAWIglDxIZChyhGOdvCG9VAAwDi6UtI0WaDXrk1h2rSysy6Xv
zJfCbR2+EWfHWizDT96RWmzsRU93tDiYUguy505ur74q+JZo84tX4bA2N6VFR6eT/RnPX3s9+eI5
9zA9qYRyIfcaDAKm20QdAMMNxeJ43wZNuUOJ+QjFQ21NIxgRAsooSf37RDJ7tvUjyZ0nx6Wz4Dde
vE9NTP7tRLdmKc6rEblxMuvDXT0mXzrRhG6TXrDfbQDMX+sDWQ+5toTjMlz6pd/QAxbePjG9AO5p
6u5VPVzXvj4y0lu+N752mZW0CzguBFgekMs6fRVHNjVlOOl0bTvT2KK9oL42ve1giwgw254SJDvW
g7zoc6vd54Mcjk1qFyee4woZsTUdOom1x+DvzzQUWlQ+uOW12aijkcnODakQNQlegbarmP5fNAjX
N3MWDDtUZsEhc+WKmEc/5kDPI6JNPThTjW2cwnWjCnmuQSmN0gWEsEJMG0vzBvVhva26edwqxaR2
zT1S07bTnXmnU22gDEEW7aXFqRjin0benroUPXTMISLUZgwO6dLFx3mCMQENtY8quBYnUQzFRkxx
cBpbcmqIiNCiJmUKuxAaFCoT0UTpTRmac+1EXkFMwkjcHiTD+XNgtUwbHTRYhd4/G+lsbwykMU5h
4YHCEBeZJEuedyP4O9HnCK94n1dGCY3CWUzfsSXmF5WmWVesxF9rfJ1f6tyJ96YwqbRmpBHevKbZ
NCrij9jQifzkzQEA1XLU2/SBqE5JQmsM1eSm99T1OPjBoZnsuzI1oRMuATJFL2pIK5wAHGZxl0Yx
xPxdh81BsJ4QA+OeG/2MfseWDDFQ/MOfSxBlO6l17C0FXxnu8q5sxjxyUjSSbVA/gyEV3GUtizxV
++eGacdXvj8/+m5aHRgRn7wYdBzUSLZ8LU0vHMAsh2ywxI7TEuhAZTX72HYJF7HSraMZy663daiM
lPxRjxX5gHDn3raWtdWnTQcM9Ds/SNP7UivKpyC5yHzB49KCLuaTkK3XxTwh8BrMMAbQjMgmvmWP
lyRrdOdMsg9qaCW7TXwIEn4SQzYbSb+qo40Fk/re6XK2uCTDttN1h8ajVNNJd1N9QJeKv+NovS+t
Yt71hfVQ5jlN4Xwqjkk3jWfaKLA0kNqOasJkU6TC8PosLPCIKC/fmYXHKHDJawJxUJJUQXlXJxo6
RMr8uIoPvRxiGJIij4a6FlvyTk7ZlA+RNvn0iM2+iLrZLHeaRojnkgPMVDZfnjX/aJppaOEpOOUz
4x6pZ85hwYaxUXmPGtOor1FT9odiGb1DWonmMOdDfMB8Kli5tX4L/pt606NWXrboTeZjroC8ZHnG
DEzLf6jUuh7sXTW4+XXioF+cmNAfikF861tDC6GTPHVcW1QahRtNLA3nQUWExOvEWXWjWc7E3Tbg
lqIiRdROcf2tcOm0utVTkbcNSmy64eVEJ0ci4qzdH42onjTPlPwnnITNarwH8E9aKWeIAt7A7FxM
Y3CZ+fSFlf8cJ+RhzwNt9NJxz0RB/JLM1cVErycMEKJuXOYEmpnTn6/75YiPnzKVJAKanAtmk1RX
ZzlBjTtZdig/Tb/F3UVPWRuRNC+JzRjMaWaUJH0bAn9DNlXL6izV9TkaHXEDrxyRhpCXxiIePRJI
w6Cbvqi4RiTia5JTJbOUIEP7r6OUKppsCB3p3/DrDDvuAoIq+iZjSghX6S/HxXWYbQT2wTOEoH/Q
dwi6U2Q9fmoc0gYq4cabBadYV37jjbjMEjQSiC2Fiap2MoOFihIbf0udSrtGdFtiyWWYV8NZKR5A
qgOIlcN0bdK3YsVb+sheNTux44ZkLeSR3s3QqZpK23QEOJ8ZMKXoz2uUM0PPQcXNAZfWSWAjVMag
pg/oQjt/O+cFTV+tu5bpcFW101VSjpz62Df9jhgKvyJJLPamE+sNWRKT+tWuO4NHzxswutssYfkl
Yekus8yLlH4NQ7mUKAV6fptlhj8jMGZvjbmxD37ltCFZYLd1ZW94T7DAIAm326k4IHS6CoJ2AA7h
t8+tyTDLkm12CVk/PRCQ9jPzOMSOVtseuwUNTuAs9Cg0rk05cE+tmSUTzzczBFU/yXTiqJFz6zIi
S04GctwTHgN0t4P2YsBOCxe7IScAIu6mbhl2Zw32t8Zg9pc5pGCkrjFsc2vgBJAJdRUvBP0EuAPX
Q0dxQRm/nkitLzy5N74/7uYiFhfo9IAXt4ncxhpi5ErBJwXUdgen+oJwsm3cOC9xN+ydXLutOJEf
OpHdOtOwTlzL2z4V1plZzse5Sm6gKdPOrxDPin6H5vcBqcMPvWL4ZJSNFfVL04d2BXy8MnvGPybL
oTn6xdFlKk4KFFWqooqqKqDzPd+GVcIJEPErTd+nKbhuS+QcqPwLm3jKKcNvs7Q1sp/qLuldxGY+
X2VqALuXnBGK0d4j1P0qg07ftCNmEFUzIOiTyd94xPWlXnlFBIQbke62zh4RD7TKvrLS/OSJ5N6b
5H7RwLO5dXJdphYxJCtWGS/pzzpBrpwWW1mkBArq8pFu7aGPp6tFl7fEAXuR1rwW1fR98MaZ7lTG
253oWPNkfkvG3Zd88Z/twdP3VTN7EeqT+ZCRqLgbZfK9tMod8FbsJXZ36ntr3+ZmEUob5+McFBxk
UibiMItuiJFg+/S1RzwFT64bXNOctiPuYhbJZNxVBhNOP1ldK9UKIr/RhHygLcHspsUXqEhO2Nhu
wlvtIrs1EXpDiC3ifTHXV0Iym/a+zk3zs4871iIwKwxkquvArbOQwq68NgNX2+F5ZqZu020hWCei
S4yNaB72TZtVO3fAmeISiFZZVHhpP28SrT/TM3ExlljyjKJ7VaZ4SPphRxbj95mMLxw1Pscl26RN
mHkHlLO09miEhezmXTSU1RLK2b8qM/XEEOA5bZixWgUVYyryF+m1Ho/u0kZofwXFNiVmSYRZGCOx
C2tT7IilIo0mJ85NeZItf7zBKkqbRIfY1qwq/DIXX0paLWFQmw24OnfcaLCO6XGihlMGjWEMtwgU
4YJv3LK71yb9qbAppmKVWXel1T5wbCNXa3QZYBc5yAPtS7PYT0LUL16tmAAHJFZZyN+MOWPwu+YV
tR5wZml5P7yVD++LFhNEmu/6qbpyZ4E0ZDUx0bJmAGbUNxr/YTg7kx5NvXnEUnKqHUmL1J1b5NDo
1usaTMxkqwRL3mxgzSwcanVG7daiJdEy+wyEIStistF+2HFDhgCkc+w7asQjwwyVSIohlDXtlJTY
o8K0KQUsDuYIacyWboPLp2kZu1pZ+oeEl25DZCbjt2m+Kfs1b7vW97SYmD3iI26hKWBFiQU689VB
MRO/ObXaTy+XR0g2r+gt2U6Ma0iPx94bvyc+ahZC/x4yz0RFY6VXc15DyE8PkBvPDJMoA2JolrAU
3Eea2+NVgcuEmaCu2LxzTLpyrCKvSudditQK7ESAUAdU4iY32Ew9VdzSsyDGMd2WmnHI5959yFMI
2q3+zOl62mf6uQQ5j7npGhHgvSpmTFkgv2kfxydFgT2Ur7ORvRhtfkod+Y08iY3Rfc/M4KtfjU+Y
u9yHSvRN5BGMdTJ09qLGRnbTpTn6U1L30nks9oWOAa9zbCsaPMJv/IVgCPfBMe1nIYyHIh/SAzOm
iLvl43egHGhefeqsFo1QYpVFZPbzk4A7v6ly8xtHSebeynQirVv8DU0u0qOSGmA9NdvkWqfBbV9a
tsZI94rxhICdLwDy5Gh3E1kFceAcXIMIIBp93/O16Uss583MwN7pyzt/Irmn1b6BgPE3baE1W1MX
K42OcghJMNmMoruIpcbvMD75TUPwhhyxSfsETnqkHm3TDAkNaZAuXlG/2/ia3Z/RXj+DQXJmW8F5
TfBxmHnLY7MwhDabNACuz+5YeTh8NpXWvXrLRD523KdYAp0roj/zzRAXN2oUzGZs4lbG5K6J7esK
MIbKWagNPJNyQCnjT8uhrpwrAQ+X/RXF0KC3pLlIFwDlJKqDT8lBaNGAUSyjVnMm40aOSHwrxNnW
lObRSK6eA+aDhyuYEYwTRJQOHjYW0thC3R+C25R+BX3uqbkqu+H518T0Hw2N/0d6w5u58R9pEP8L
h8cry/F/nh3vQU3Uw+v8+/B4/S/+LeU00WTiSQYhQvQRuJo1Mfpf02PN/AvejEPyuQGEFPjbypf7
z/g4WGEO4CQZInMK5sT/3+Pj4C9b93XwEETLUNY4/2h6vIJgftNx8gGeZ0OZwMqi+2t091sdZzrk
hT4YqAsKH7lGOfjDGZCB+gGrOx3ZRkvPRg4t+Dc4fsZJKy4CsjNPrYLU9NtN+/dc+w1w4i2yBtIF
3wQt8xqUrgcwLLiFv6N+RVzV5BvUapN3pLFHJMehW6oW59nxsvyagMInf3ZSxPs+NUEduK+UQsah
dyZCDxlPstgg276h9WgfWmGkyJkQ/D8FZqau//xN/+aL+g74GXxE/kqFeTdul+5gxZOVoI+RI6Px
XLP2fcd5mnYQDLuw8uP2E2Truwn/r3vjE7imQ7rxLJ1219t7o3WVL5mSk/yUIQ9c0oPHpvBFM3QM
5u7cMGtE76rZpX3QkkwjcAi3N6YnQq9W8/Q4Fdl+Khi3/t8bL+aV7BLwGvzhjQdk8/L65n3n7/9N
dQHQYq8EQwys/FCwff/zuhvBX/x4Nj8fnUmPPwFq9J+33fjLg4/rrzR4PXB+abr/I9y2/4KxhRQc
wTdsKt73f/S6r7Si/37dvRWq7iMRh5DqohkB4/r2QZpK6Cua62ibmNybU6zc5SrQGYBoKhCAHPrx
0uYccQPSRNsLchsPmWycw28362/e9Hfwpl/fwYPmxapooHI3WfV+f9GVm01W1XdrECU5Sc2id5ee
Qa1Nt8H/ZFFZX8X3l8t95WpZRV0UN+8+qtIGRxIXssEJVTGwrSf6uEz/882fL+kXBerNBwUsyUBC
mZev4L9Vr//7NRWE6U2M0pOwIcOL5NNGHcC9r4GGQrqXEznjUAfiLrfALNGEC3W8r9qx47j14jhz
ftHPk3MXE9vK8cvtW/SXjPvvitlQBsVV7RhhNwnqgqQxGKeKWFJOuZ4EDaBrHdR5whLR/XW05x9V
ZjqM7b0626rSoJ2aMF764dUuzWk1JThY8mJowtT3Mp1zlHLm7eKP1JlG4rZnfS1suopalaMjnlK6
cCB5WvvkEeP7GW/8w68TICHAnrMyjuAfvcerKsssY09jjgG+9sXtFIwyqRWnP/8076HFJu8hb6MP
DQCOo05oxtufBnv+ZGawMUIvGQzWR3s6o99loz42/PtAWv3W0BymOj7x9PQ5DeOK6Eh0i0CP0LqK
MaqgLoXCb/EOSh6mTx6dd+Qvvt5KgLJ4/xn/eTZisDdPDhgGAWSJr7cMJjGEgwuApNV0yZGnR9he
5trdn2+I+X4N4BPtVba23hBqC2f999+Y+qpSTmbF84ohkdm9URGLw7hxqQ5JU3YvxF3Ti6htWX31
zBR7pUWN/AyH2s22BuidVTfmpCdTBHG1o5hHFl72GIxCJk7zdz8GBrNH7cCRi0KB+lhv287/5/cM
24lOqQAR0Gek+PYKxqXOmeTXPDh6db/0pdhDrCCoSdgXrRn8+PP9er9ccbsC2/OpxrDWcDZ79/xo
WU+OvOVpGyLL4ovYXuw9ZOP5qtZi6xMK3C8s3+/LyPpZLgI+OMoWwSBrGfn7T5PWcaG5I6yPmuYE
xPSyDbKd5AVHL2Zo86HzSQHaxAFRZ1jP7eR1cfrgWiUzuiOYywb5x2Wik8bsavQNjDQt7odAedcu
EaYO2vTOYr4vZOFEul1aaaQHc3lJyKC/egSzAOGPV2UqnBjyXzdO29sc9VVabqVpCi2cY4LeKHJk
p22apDavCViKgyv+0b2Zltl5Vo7PqNEWWntqagJMNhXwJ5cpeLNgY0AgcjnwkOCpTbt02v/5ZzLf
VrLe+iIFHvJH27XIMPjwOxU+jbfF7fmd0mYNIjPbqkeDgh8X5qZ08O+XPepEJzAgRGCrXqSB4a9j
6ncFdYHWfTkwjSAvvH8mHjb+NlS1e+12uXvtudKu0eKiSiAQQQQPPexGsaGhWyAp/X91xN9sjcbb
2vJfF8ETsCpDA3Ysd30Yf3s3kdMwV3OI9iLiM692zlwDXNDiJkqCARBgTQ8QiQmmauF0IhpszoGl
w1iidzsITrLOER4k0j3RnB/vLbe1oklj24noaBrpJ2/h+uC/f1hJ5wjokLN+Ofq77xr7PevMurDm
dOkiI2fu5wxo2v58S9ad8+2nkLABV3IttNlX34dStMS4J3HXJKHREuha6546N7ostTZV24DmhRsN
dSLByV/7bv9JpW98XCr5cJQwOusMr+R7sCpMbAk/piW4mCbNc+daGbO8dkaEmib3TQK1lnLcMth+
S0KzNGsVHAIYHT/5Hh/3CL4BUFJWbE4dcKvfPhVeF5NzZ1PGaAgHdpzZunOkqQSlzzVtB0Atbvjn
m/53H+iuzj7G6+tp7H2JtpAqbOmQBcw5ZZ5NhvxBuF3PAGUgpFN41Sd70sdHyQQvHAAhJ0I8+BCe
IHhs0nEWnKDKTkatgb99oJz7xw8sn7LSXR0XLTcFx9vbWKog6MuJq0p75kbDpPcR8QreJ+Xt314L
+m7X4nTOk7uuU7+9wpNfezDouJYgWBMBtKKLNJ2P+vMv9Hef4pnoUChpXN6Ld9dSxSzR0iYlEo33
EtndEm8dQQzX/8en+OjXKaCdVV7+9lqcpKIVsebmeu2IWMkRVnmYBBGAf/6Yj+84AnrOIyZBWOyx
v5b2326Zbiq86ChywqkAlNRYytq1/OmeAaULlQLMOJIt3HgQOz65wF9X8HZ5sTiEWOztVGEOw5C3
V9gq4Pd9zCI2k++3RTXb3EEmGXdlOtfbZgkwrxUY1Bcx1jtipQn1vaMIihnTZc0nL926Xr77Kha9
IJZvjo10ZNZ//+0uOIqk7TWOfr3Z7feko9s9kx57COz530xWumx/T/f89ai//SwOK5xEudeolygE
334WeIpe6VAPaCgswQNve0D2aD7SLefkYNshc5MJ/iX6lhMC78xDWZLH55XVwB0wkjF9aMXkxVcV
/5dbZY8VjXGHY+WuYj5bRmM/0hQFaSWqMLAGmuI28ZE4bowiHjYDwAiwTL0u8RrZDfexzAMwJ1D/
DraPHPOT1/7jfbV5qGzTxixNWfC+X6P6NmXCbRKJKCmrMfIboZaI8bBYbvXJW/lx3aR8sFyeTRj8
LJvv1k1OC6WyDezLWtXqr1Mzi3NNQBUTZvCz6WrxSc3z8cqQU2EuMTk7kHjiv3tiAqeqrAXpN6MK
eum51ipksCI3MOUauvfJbTQ+FlhcFOd19mAT9v6vzfK357OSXmwXAzSL0uwXxIRefRL+0J7Q6Ma7
eKn13US7/qEqiegEZtEfdYZdUWE4xfGfLhcuoT4cHQHwcqvfnxst6WfSXgOcPTm3X81kGvaZ6tFx
deTOjpvRgiwB7szZIhR0PinRP97ydV1fU0c4tH48szJhYVo8cstFW9hhvnCuHzK0B6mmPrvh75d4
DPa+bXDswF8fOMGHU04Me3/QcrQ8+fhi1LYWxZ6ZfPII/drKf18JOGg4nAKhT3NhZG+8e4bywmEg
3+ht2C6VTEk1DuI9dBFaROBByc2FkOVYkN5mnAaaW4O6Ga1amyMlleFgPvaDDLtA6g64g4F4hW1f
d+cdnNB2A+lLejcsBtgFyZoCuSfAOn6V8MfBBPfLBJBi7Arc6k3VfsbEf/9DcV0ccWkqg0IIeCXf
v4qe2xrdKLsw95biMllyVE0q1SDcOc0n9/DjDwUKASgDh3cDlOOKXfh94Safvk1gpbWhNlTioDQt
iBpplJ+8fx8OODzsNmkCROw49npGePdLzSk9nLGEQ4c8rntEMZ+j7PMnLee450xXMncq2J2BHL+I
oW5Yz6XGUpCW6fCtGgRq5MYSCy0fNzNhespG60MtzUSJ8hh1WaTVVY2lcox74E4WEinITolIUUnm
8Wf15YfCmmuh8UDTQGchITXpXUUbTJlYuhxlkSjzOyOo+u/DtMIQ5sw72YPN1qsc81a1VXYXp7I7
d83W+iS56eOvxgvGNuuD18C89z76ZqxKT5ax1Ya4L8pdFhNgZGTLZwmGf/MplIFcIT/b+kHv6jRG
++CYmlqEyMwRfMBkP8Ku1Ld/XhF/NbHevsU2pSDDJF2nhGYu9PYRTGENZWNdirDCJNbjd5rAQQmv
6L/YkgRkbwLZ1pNhdNti+ris80Ldt8q1pn3fBi3WFMtk0u5rFEIb1v7pMEi/bfeS0JOfnVz6i3iJ
QU8X5aInuz6X1VPcS7AYaWlmM84eB16MweH8nv61FNHcxu0lCpI62Mi+iy+y1BBfm7JGcDnFczmQ
mKvUxVL0NuYWRXjTKk4qHxltKnF0lK6qMK47+Vy11vJSNipDojvaaB96GdT3ZfLL9Vd5n+Uwfdjh
bIv4JUZuFAnr4M00397FYoHRJ1c3I6XY9LWDWYq+3ysPWRf7d2NmFYgsh0ZtgyxIn2MyzVF2mWjD
ieEcP8sdeB99SbLVWkN4bO3r+fMDYSU1qgD9o6NCy7wt4g0mmY1E8k2l+snC8jcvI520dczIe8Ax
03tXDAIWk1WilXT2gsYZzxfbWcA9IPHid+lTrwDpJJM67D27Bi5sji62wbHyzGt9TMy7Pz/JHy+b
dRTIMKcBl4smUPXtb6CGNEahayJxn+IaOZzDxILnZQoCUOLZ+HPwnEHt2aAQ/md6Zp4xvjDoeNl0
RdiC9OyB+YdtsT9r4yd7/8fng+9mrS066iDCVoN3qxbi/gkvbdGEibIVoIw5i7cq98efTgvS7ph1
QbmiBfUm2GHdA2IGvFaMW9uItbMWb8Zne9y/Kry3773HwsK94rFFcbEOl3/fesZqNESSVCiuzXxg
ghMvDs3DoFyMnSonuHecIPwbq44R+dlsFo+5qEWxKQpPe6yyWb8XY2N+tWs3/1JB69+qoC7vy9HE
IxZo4/TV0Ad1R58qvosdGy+d1UNbM1GXNRsqai5I2ZZ2Z8eDllw3AzG4m6nS4A93tpX7J2dSzoVJ
4/+pyAztZ2X1ZRdK00EMF0DUw02L+2ljtrV3HAwRvFA9+y1bk62sbeovuJWTqrGsEA0z/tqUeomp
R1Dlz5Q0/ilmODKjl21AwHh0wV4zs5u+LESmxlvcETjFps5pQGKyqnzDqZIssDvS+gm7CeZ+vTXg
CI0Ysxa2xN6TO6ObnZfOC0oWMN8H5J/TTnRJXJp1JgFNUMLJIQcOcDDQz+lcSR0fIwB058lJp2nt
y6WAC5hgsE4lLrkkQVIW0NtwB2Ub4kliuJYy9fND3uGD3ChZ9EFYmfQLIki/wT1K5lnbg+9rb0er
6e8BhYGCWJjPoQxLybSH8TUWl4XKxIPFJtJG0h+KVywJ4slP5/y8iYcU9J8++hC2q6V+0RVYarOa
q/lIlFOWsFA17hD1edefBViPiZpuGu0Vg1kH4iirlwem2TzClkw08zhArYa8UJcy3phD6QNKk+he
4OpN3nPjLOoG42Jw43gjwaH+zMpPh3gcvwuD52fTEKiWhJboy++VU5MIlufLclEX1QCnftTFJQ2l
+ltKiu/XDpD5GCZzD+GzHZnZ7WxOPZz3Xa3BE23RVj4jpyQPhWfF1QUBZIGKlDLdkQZ2vAqDx6q6
RIk8+NultqgedGT3/eWIdGHGXFdCVseJlNeR4wnVbXK/6wSyuIFL1d0FVbHZkLmF2j9gZ6mG0SOM
24HcajfmVNGKLXpot+5qUY5tmu9XnjV7jOhA5np76deuS3KcRuK60/UFJD2mA0A8crIxECZmxsbT
hQ1hsyxQ1pulYR7XANr15tXLthGG0KPc0RcPLWI2FRiWh+EMRKzdQQUqPAXgOBZ3baZJJjZVnn5D
vCnwAiyLfKrisvdD11NdukPFh/w15sR0HmMZuZemSPuHUcK6x/veTvk2KOxxCMGrgw6yUr8ecWdg
EUJsxPk7TAuDbodUbtCf0etu78HCwe4zpGnxTi5me1OikcItPWfzq5I+fqZ2gHDp1ZO8K6q6x8TT
Uurzdar6UUCUTDZCecN5AuKa8kBW2tHIHO+xTNLxm2p9C9YMNRg2VicXvNiGgDLkLUFxN+qza58V
syugCUOHPJdTG6QgBKhF0dqz9uJnsmeGFoMOvcdQo3ps8DMTO0ew13WmbL0FbNmP9qltS3xCpl5W
4kxP0P9jUxqhfinfgqEji/o2M5F/HdH5KRfgTR1YZ0EdeE3IEVhSYPecv6NuEMFegH1GbaXKdtoN
rkLMnnaW7CPGCJBhS8WERE05yittGCsjynJAkCSBGcDA8haoN0aP9IdKuiXZ1n487DS3805uHWjn
pkXDMJy1uH3mbAXNJEZXgNNTtkHExIcyufAr8yVJUfKEVqtpQFuBNeC+ZDqzSp5RluOFt0KWiTzY
Wm1aKyaddR7vRt9L26Oeihj3hS+rFptJld0LYdopdvOKEY8XW8Q+soRjDLcCAb6LsJWFmXKVId0l
SlQ3I1sUdbezA0AILPydxWy5HYcfWaAnSN7NyVqhxK7QD6oroBR1llPfeks3v5ZIQUFWCWF9s8WM
PGZMLDaPCS9yHg7KJJ29cJH7lE2/yKiqsFewMnooriGlyyIi18xecGP16fPolf507gRsegfh64MM
HTEx48kCjq6bnFNyHOUjqEkIvT5QarRxP5fGxWJgahxkwTkkAVo4JlTGvESJ5u9lPnZfFj13dim4
XzpRzmZe0QQ95t+u0i8rlRF1mzxrrfdcOdq+TpgY5bGKKl73FVG+bTFSVsV4V2fetRL1HSY1kC3A
RxfwYF37WNrFkVPjdiqKVz3D16LbR0euqmzjqnHcy9jVGVsGYM7AUFQ8y77TjBtXBXsvdb/kXfV1
YHO32+FsNuL8S5Nnl9NM3IRbYqAzcKI1F4vx2Ix3RUJMuPWCF2JTGd7R5v+AHX9XinSbVdaOndXb
eZlfRJndG9xVIM2LBZ85FVwGkOTYekpSdq66pXPdxvrViH12xVWn4y1kA2pvWhTqwKzhjE4qf2sh
0dcdOADloFfXSewpPBHdPvOGu5EgVh2PmDFWzUU8lSy74AMY3t3YqjwKzV64woq8qP4r9cbdoAEl
9kU6Pem11x/02dvjSH3CiLnthuAiMcHa+f2tZVb3jobzKJPzphDmrd8mN7nrHZ3i3k8wwVZ9NIIR
BqgM15+nTGzb6ScMDqRZsO6qQDKOFPdGm1zYKcb2XE3L3lrS46CI20my6Us1GPtJEgrS2t6x1637
eMi/G30ddgK9ainbfT2Zu5ghD4bGGrSr9U1p5rWB0D9Pmc7ojf7FzEQU4FoNW9+hf62B++pX1THc
XoFky0pHwAD4tTUJ1aRKl22nlQlf49qtnG/SmL5q3TdrMsJEy19yWOhDzIBLDfWFmatzMlG2wQRV
AtNQXKKBRhZ8zBPDevIzfng149fUJnUyUrBw8Xw2AVlLFygVpv6j4QHaduXyI7OeJmb0kzNfTYnz
teR92qxmA8wCh2R0utsJlaCkoeXCY4jNaav7zQ/bKA6zkpe0BPZO1zkbK8lpFoj+0dSGZs2yuy6z
/tDgloazr4f6Mj7z4l81wOnxF9fEYpN0Qbmhbsd+6hCmi5diLIC+4ZpilmpUPUWS8vpQNvXFJFr9
vNdjb8fG7H9NeXTsoz45F8goDv48HPQYFJ3f9ueFZMjs+efIk6EGNNDuS0u7dHMod7ELjLbJ1CGm
jtmnQ/GDYy88yqp/XQ0Yk288en0Kgnf4LqULW2poW08/TonitOUIW8eOi1z7vKgc9eDWlvZkog75
UZllQiIPsfCYB6hBMNsPOeoA8PfBTYCIMt84HBWpISmwgkgMc3ergrQLjqTZIhPHDTV7YTqYpGK5
RKFl2HBKLHSFKZZv8C6MGPv8nNWRjNtgADwpC5zxnWvg06d5Vlrr3jKYScPXA875Gkyx60dW3kyQ
5iHG7EWewO1eWpzU9mBkV0imMzuseCvwDqC38cLRXyVIAavBs2Km/azrDfEdgswJe+tXcqZR32BQ
32CDn9RmrlOca5NpdTh4KLJOM3rpeasvvQDRs9QTa6Rf4Ernqo3/ouxMlttGsij6RYjADOSWAElR
82TJ8gZhWzbmMTF/fR+oNxbIEKN6UVURVW0QQCKH9+4992eumsVDrUfjo2kPfbLDNEDhnwifZvC0
LA2gNUpE8X7duO571CXRj9bsA8auUdYP2MsVsIdZ6hIo5qYD0xcmbG+ojMnd9NSFADGOgB0Dg0Qo
v8JN1XlphD90gyYbmnQZ4H7zZJZRAjGbGqwA5rz00YVfObMORuQeCLmd03gA6Z4aCpkBgNKQ/gyd
hRfXRNf+Yaj9XZGAwX+Su/ajsOoi36B0sAFzspwAN53KFKN7X2no9gHAmKBBXO3vFJgGFBC96a1N
WGc94U2KcDrfGAzCaBRnYHc76Gk+MedmSX+FuRg5GMJN49HIUHvc1kywKTCvTi6cDSO8ElgSNd9Q
B5ImeqWz/iZFzesr6y58NXs0qhvLyaJfGmCfamunbfOitFp/XU4SGw26J8jtwIlqbnuWaruRukxu
HDdnacfwpjQYOpwlfSgJ5xKOyRDWuDtqTCsz5rD7mSZmvY1Hbf6WJQiifHQXwYtDCMcva8kl2hDW
qv2ExS/4x06t7kzK4jfAcTQofz2Uel8zMsRBcb009iA1i2THZrMPL8s6FxOkCwJWGKE1uoQFsHVN
LaTFQEBmRuOFtogf00HLr5Q6K1+dtOpvidHj5ieiFHKfPqSyVJMHrFFEAsNQd8moQSQ305rCcM7u
vEsD/QeTty68QJtZ2d2uZ/tmWp2AB525IETqoAoPCZGY38OxMADjJTFGGzcnz24z6kb3SzXD8l7F
wc2HTXgnGQlJ/jKkWZlskmzp7qK1sVBgBHyNmyws3O+JQKiDFw/CMoEt1XCQeI6WHZKaE0Zixxhb
KGQBu02C+EHBEiLgxkz0bWO7S+4Ce1h8iThTDdDfTX/bGLkbboamGH5xzojRsxhz2+4wUZQ3mlNH
mONyJfpV8X/4bhNTmbMGuzq8OlrtlOJz8m4SjHgw8nna7b0WZMXPWWQ0+/pO0X+WdlDeIEPqNE/0
CvU0hY33b4WN80Os5TMnA6JB3H0uTej9TeBSGWPbWXV+kOgRT3TgKLZr507DUW2SHrRTSmIMNwJp
jdxWc29ZF2GFfPHeMKum8p1h7n5TnFFb380N8WSHQ3HPH9u/ZRqOQAibYnqKiFzmoM1BEqKjrNu/
Wl0EjzU+n7e2gTuEf3WZmxKKBhyCKjOyN1SKRH+TDG10AYMqymCwT8QkNaXJjtYOUtoaQsSUPSYg
+fitYhOzbaLPWEPgt8WvWhhlr4FA/roxnZF/N1VpQx/Lzu8aJSODvWW8YNGqQtyIBaUCqDH5jEPM
aPPhOsbwg7VucmHf9y1Hdg9tON9LzzbggKENv5ILOBxdFAT39wEGCGxQS21eQSuVLTW3zFE92+6i
S+xshemNykDaBZnT/JxQGeE+pnpu73PHukpkTv2k6ZMIiVahXKmcUulvWO5NtiQP8uFq3e94xA8F
GMRCEs8QlFdSVeAIZp0CC6IOMC57jVEChsPyNP52i4m53y2GgJ1tOnYv7GgJ7NIwyeGAm62RVSWy
wA5PRfgcqrb8Vi4hUEg288HcUrFgTNRJy8It4AJkfqtMTruLCCsmSV4bxYExl2IszkfYR82QTnJT
WrDL91bpqpdaizLUhyMDSDGxI1f6wyzC+whWOTjUZIJVDzxsEkBhyUwgIqHs4UOaSgtLQzHMbZZz
GPGrqAfFaSZKuCXCxXmrC/JUNyih1Z8T85lOOFijvnV2M//Rp77CBk2swGEea+emheCB+W0Ig4cp
ioW+z8gIeVLYSdQgxmKGWNDYFcAk0wlr+BLJUuEy1OQPKXqgPoqojid/kFSfNga6n18ZE1eyYc4i
fdIcaxH7MuwkkXJt1+7hvZB3Msi5I7jW7khqo4xaNVA4bCJNgBolD5QDTPVyYulq+JTDWe5rJ519
vNzhXatRDdu6asDmJgp7Q9kSXArNzKxZv/yyC8N7q6kYDLakJrpJRWzEXgJiR990YG3KTdRo2fe8
7ax3TWWRYX3qwB5h9GUFVyhjj/pMiCCu0fJHkgowNRDtcxJAlLm+6PIp/U390b4xxrS9LaXNmErZ
E2OVyprhpzuk9U2Pv5z9kOp+6AEgNP1HaQ1LDC0jB2oYrT36EKtGm57MGpj7mAAFWWDKymEIcjg+
Y7Y46thwEcPRXWKFwSnSff1cUoVfRRe54HTK0TPeNhkPKs3L6EwP+0iWbPIFmEIHDomwbLEGfb6M
rhhRQ6kHvlMSVjcEzjmsBNJ8LeDM+HoEP7tKhHFnFJS1qbUXWyXLn3WMhfAvKvWyRibmY+XnqGey
qfq6CH/UO/34bbaqoc8GFr+uKo8FRLqc7TDWTcpXWJujnVUGj4WbjGcaV9pa+rM8Bgs1oqu7+CbE
h1j5H1EBColEbzAWMX0MgAkn2Th/RWmyc8lLjK1GX/rWssErFySW7RjCa7s0fJs1nLchimkQDk6r
XhNEPm27MS0u3Val3pVQdCgbPfj29YP5kAN9qrfzcznWoiQnn3dpwn5+ayO98EzL+tJTTIgdcYLZ
GMcXluBG6ocujppdlEH3SJhwLnHOIuG14+4yVoNXkYcwDNm+PFKiCjnYGOqNK0MddE8OJw4mJZky
o1afERWdGM2oyhk9NhpG+gTLq/7n+bIrLDDhosMhRKL+I4sMH3Kltf/9Krq9pA7gY9YRMK8Gs2o0
2JBjCcu4DeJrCrutj0Wh33399I874LTxKbctxhW6YhjWPt8MBw9ROoQ0e26qQxh3dbFDT9y8Wzlp
cgjPxU0xAvGem4hJtSrtm3pcau+5nkOWQCtLKN3Yh5B2tXI/qa3jenOgzFcU/aLLLHPkXo6u9WQC
5NviXLX9r3/+8VfFr7cw3iDVwf2zHuqAD6QL2gJmYMzegfelUK5EHSgtoMdfX2qtQ1q+Kg5/LmMV
0ZO65FT/+9YrwtiGdsDlUc2lsysJdvVCUfI96/bvsoOk/fXlTjTGTBO6n4mzCLWosFajrFMVDvMa
MC/bCvrbhTu7LU2TBLfcag5Ic8hG6Gb1cXD0yqNURlCrQ6QbPer8PypluXHkEThKHFcg1l9rZlRt
ykeHWjWgzK79g1k2wNwyFDubGhtl98I+I/04fqf4JpGXqBR7aJ6u1cljoC6oAM5PomuKO9uUxfcc
z/n1YKbJmXXp1KVYLZapeXm1a5WJq0TUFQYK05SxwWki4mi9NKAODngWrNfXb/R42uBAy2NUbRdW
MTf3eQBxShoNopcrbDCYpdwGfniUswx8fZVT0ynONkYoS4BANreaN8p0SNzEiFHOjG1geYWwglcX
mVmw1ftixkiVGhogXpMwyHtt7sh31iyEIZuMLixpRSlUwS0J5fWtPlMr3zTYUe70ybWfe5lIhb1/
DgWV7kP4MvcqWNivf/6JN4LtS0cuwLtHSrl6SEoVwzzpowrpA5lG+jhCCis0crK1zn75+lLHHzR/
PO5Ygx0D3gB9tSmp+6DRJhcaKgCX/iJq0vmgaDmAFoN+ZLrEW/73633stpjWWefs1YtJQLhWHWdA
rwsm0teJLNrQEmi2qsjdu3jGNHRmxloa1Z8XVotlg+46my6EQeZqBulbbXA0yTqVoc3mFKAHTwlk
wBun0Zw9mDHKal1Iagj4AeqmRZqd6+0fC+FshDro+qxlP4K7d7W5NDmBk6ENgcFui/w9SjRxlZSF
oDRcK6B2AfINCjLYsYEKWaTqeyNCU17nFTjDjcFnGHlWGI7TNlcq99XWEpzMTtBIip65Q0vEVcuA
jMl80qiqJyYtgqDJot9OHKETkHFhVtvSNaV9oN0JZceCyvlmsJkgoSNOp/EmjQPK1HTrTUqscdWM
nhO0LtcAFuX4XUrAO1rwsb2BZVeboF4G50kjpTbyUMHZgEemQlev2PsuB1QUSxYEbJUaIWKH8KXr
hP53HgIK6klkvsq4hvcRdIn8K4tZ/sq5SHeBLGQc/SLF1+hBOrT/4NzUEhg37lj7Jodg8doTsIgq
Um9xiwu1JDlvLLqAHDd7iN8gbtdvVD9aoqGDTPVZ5duXqGspyk5lUiEVpuSn70qJOOx6NiZ2fTps
JIu6Ic1EPygskryyzMy+N3GKDLVsLODD6syR+2Kguqxg14vIbIjnvj3IyhXvptOUj+GEBGwLhXF+
GxP0/jBS5kLbqdNAQVR3ZB3gi+xJXg44TW5A0ChEBWDBfFU1c/hGNDWZDWaZ0HOse1sjbhkpA1R1
lDIQ30aFqBOS3DJeRxFrt2ZWoAmZinkMfSTjWeL1XVQ8pdTDqPtRpLzm7iAsVT11QGDivbKVnRn/
VcBFHhDWN9RKwzF6TkJj1jbp4IZXcZ/JTVo1tFObwKThAk2EJJQOMuUvTToz4CWrf/768z+e/on7
ZAHVVHhH+I5XX2NN8KnI4whDD5DXLa19fWsPeMe+vsrH9P75o2evyDYOkRQXst1l1vtncwq/OUfN
QU83n+rGl4qd/px4Pg2Zc0I9cBwnt3HOqu0IAsYr6riByWVCpVOq0qNM6FwlrhxvWrZaXkUjFUqP
DNVrLHBIIxpBdGneEPvaadVClqz9vKdc8vUtnJiXOcUxZbHxAeOw3l5XAUwrvrLcy+PCujWGJPQL
vW4uQ4OgktBg6Hx9vSO/AqYc/FZckZHKZT9IAf88MvJ+1cgFUOsRB/I4X1jfs12+Dy7mv9nl0NKy
PfOKTqzQXI8BgDvHZd5xVwtBCdmr0ztojv6Pw+Ofx8Nhv9l6F8PGfxg2ZzY4x4Pu86VWyynds1xt
+gUcKcGH0hcR55wA2onX9elulp/wz9ObQmZRdbmbq93zjlvZ7/d/n64eztzIiXG93AnaVsz8Lqva
SpVVDmqI4JbL1Fv5bbyuvem+v7Cust1I+BUkNn/cozY50OiHcXSv7MTb16PkeGPCtfGXcxbjJxx5
5ijNNJi7CSEh9xB6XdC7B76late0s3vmXo9f2v8vYTBAOJ2tje9V0BlKA18N/4wevkrE2Gz6waD9
9xtiQ8px3l7shmuroV7n9Ggn+JD0XrPnOiysx8lM6GemQIa+vtSxGhLvBhl6jHcMHFQUVofM2R5G
c7JgvyNM7S5H1DJe09POqJGgQBUz1PBHliukq+IE2SWFDoAv1iv75uufceoVYo03+fLYf5sfdZN/
RirtO3oGvEgK7hr436kbDmZSvIgmUs8821NvkHYAo4SiGqzm1WDFNJbAKmclTYiuPyBTJs1vnI1z
E9dSGVnN9RpjkjoEKBwcJKuJBKGPq/eOhEs5g73aO/AiF3GJaNHyGEq3LRWhPZdtGmqc7nP1La5U
9ynPq+iJ8Gv9mn7PTHnBciRKpWwRplj01WAxB4PYhWVNgunXL+DEYyElEc020x5F6DU2QCa0z9Ah
LWVASV158Xc6ZVWfefinngrKVEfDTsPbXltZOlVIbaKtRJu+z68Du3AeIqMn+lCzk28N49NA6jDK
M4Pr1L3ZeBZYs6ijsO39PA26taOQGUOJE3qkdRC1U/mTE+Rn7u3Ul7QUa4jNgUmJk3T1ysk1pUFH
DjXJrGYCdA0U8eiFZp1wJsttKShHgIzfBkaY4yorZzTGbpL1V6KaVHnmsz7xPemYiNEqAXFbPHaf
b1mJU6l9aJk5LCe+q1NERqI67V29ifyvR86JS1EcxErIvpKi5kex5J9PF2R4NGrkvIMCdZxd0aA4
RBl1Rbfvvyu3cZ2AqbCo8uDOtD7Wu38vhQjKYr/PXGXMHNbnHmEWNunqTqHm85CQ2HLQ56h5SJvZ
PqAzp8+oFOL26/v9OHyuPu2l8MchmLmKeshqG1fZI4obl/PH2Ka2JG+7IjqvnEzk44GsfBIg/kJP
N7ZhmKp7RR/iBz4t8310iT5AdaLxl1r4ssyx/paZeWhmvJ+EqA8EavYGKxiakBG+kUNrOcmyeNur
i74vr5OXEWD2mZFy4pM0XBwULn0z1jZndTeBVuMJ1ggMMktjeqHP4T7Rs+w3BuXvraYO4hsAhOjM
MzwxZnAlay5qbBa4IwdsVrZIjgcWHcAb6DY6LbmWXY2Qzo3UMyddDtXHUzFNFFoPLuwRVtXlx/wz
amg9p1EeJQp5behrNkR2ALOLIs4zBNkjN1P7ko66NFXEbYi+0+c4nQUYf6N+KCIpEAgY0P465brp
ipjNe0x4ul9oc/IMpBJVotVmqDq7RdW7BRGdyT22X830CPw2rEuoks5PPS21n0SRGL9KXDr5FgS6
ftujcgfsShI4VuOAjiNmMpnD9dBKFaXaOObfpjjP2dZUpWFv8BMr9xBvSQPSOpHd4me1vyspoP0y
rQienAN1vE1B2JZe79baLfLwsPUBkyqR57R19aezO+IgxlwvEVhPjmyQ9yoV6SRdYj93raW99uFY
fTeQi9eLL7aaHhXHJSVVZzrrfAfG9mU7VLQk6Rgkl0JEoMVNGr6PmRra5gbHvhGg4BmafkP9U7Hu
yhSICMDfFkh5b4XN7wrnziXdOWSYdTjVNxE1pdpHiVMF/jS5kq/JHQaB8V/lVy+FFxcrjKGQhxrk
aPtEjnLKY9lFumeLgpYNsR4JSENU30RAIr68c0PLggQ5SSXfCDlMtx2UZ2M3KT3i9Cy1AQ+LLExe
miAPJ5+mdPPThp6MiJ2pO9k6GSYx8KHwKjcCHq3uY0tvrhFMuYqfzY0abfKgaCuvU1o93imZycmW
0VVh9DUr2NXu2M7tfiZkHKgOIvDS1+gWXA4iDya/qtz+G/wVxFYKfTJ4m2NSHTIrcPLrfOxBVOX0
hTcpldV3agTz7NVSjTPCoOzopu9im9BTnGM3WS0mfU9gySKBG1VE0UhS3T8RlRbeLbd27VSqXm3N
rBOM1TGVFsLFvkc0OdYqsYSDUiJlMAHqbic1dd+pFI3pZaNPje5ZGTIcq6smxUdLPlpbVxnmt2oM
u9Fr1X6I/Zi2EOKBgi0jIaQxElp9RK+JyMClijFYIrxT28lgEJuBUWCMbCbENjpdzG2p2tlvZhQq
bGSfFICch+VRl7bWt3slDtt8q6X6WO1m7JQ18Y8S1nqApcxFiS1l4tFlruddbg8mpLei7O2LGVcW
5Rqpwbfu3QjxOgMxp7kWlcYVsUJEFNRqOv1oGi3oLy29ajtPSe3Mga699IbIUa8I/jFEhJG5Lki2
d5pMWICvw3TeT/3YEKaFZKO6dbsCzaRAV51cpHlAignqZIcswyZ2isNc9ch7Qz7faZs07vAUOmUI
lb+nwk1cWDxcl2jqX3sWLGJOUnAeKYskQqwcArKPILQiWCG0O+NOdCksrXjUQ8wTcfget2rxPJQp
23BHalZ5bcqBibJROwZLYlPm2bo9sV6e2wTBL5K42hfppLqLZGVw/oCGx27q9jIdtqSXRNeDFpcq
XGJarxuYevC4py4QbwgZAxQ9fXJvIbD5phij/hjlAyduFZreoiYtCo+khRmhhdVql0mXg+5PVTt8
nzDTf0MXUb58vdauSIDQbZY9m8pJCNe+ZiE7+jx3S7aJourZMOZ8DbCQReHbGHgPNUz/zajMtq+n
Sb+nUWB4hovi2EIOCMOpJStXYIlZJtRFdtA/fv3DjraU/C4QsNTE/t9rXB3eW0eZoduYtGzVyr0r
i2x8kvIsLOvYHcZlXBOjGqda/E4f/Jx/lq6gifVcjRII0UO2TYZ5F5gCQ6X6bIXWzimslzxRrhOY
u/mEYWzCqcK8qt41eX9mC320YLNhx3xPGQarkYYX7PN7gC7ktgMxWV5gTMEvgaDEL8pZXtWkuG7/
66Nlp76kRXI1l3ln2bD8c8+DWQ+Zg4se1UPl7CsjC/5W0vnPsgck5/zhOKZN2gyMrs9XMcXE2Qrx
FK4b6OcDWX/PcSzDM+WCE48NDsNy/nNctq5rIB+NHLoOFeWrJuhTdD7NvEMavVRMnR//+alhWqUd
SWPSZuStzjiN4crCwdTrWS4fBQiLaRdUhL58fZXjehxvBEsN7QIqE5RLV3upzpLgeGK834L5C6Ul
BL/Um9V0JnstKIJqU5IaVjOpo2kA3jthKzXsYUHpD8nSpK67Q2csbJWvf9fx54if04CQQLmQIuER
uCiqMxOHLtNTU9iUmAd3C0DM2X19leN6GjVPQAwalWJMx0eDRq8cJ9bLRTg6EIYej1H6xJoEP7sl
cqxQG+s2RXj/oI0GFt7CKnNPV9oI3Upl3Ttalnzj2aC8TgtXPBsZHMO+INPy6x954lHQFBbkrdLH
4si7GgjBTLJHkla1J0JkUqpKGlAoEPn996twWliEQ9BbqNx8/nxSvZYYe9hCknSHHF10wy1Ra9qZ
4Xbi80EogyKT/1GfX7dlrS61+yHRqkUs17CyIkS18pjAv8Aszr3b5bl8OtWxziyUDeQ/Jr25Iw1B
QD6frtTQWfBo3UPHnl8SeDjfOhjZFzp+8Puu09KHMAhj5C+6jSQ5tZ5r0vLOPNoPUc3RLwH0x/lo
UX6t32BU0TEMYhS1NueS+HIiJOJ7lHbtL9O149zDTgaLf6iHwr3iRGG8aEOdRJe9HU+Zl7stdHdF
DN+0dInFKFKA3xmpiIepdUbA6lT6flPMrUkOmWV7lYmpkrt5HtT3tB2wVCGrc0Lkpnn+1w2g2PtE
kkakpyGT+/b1EDp+uRzHqJbQddHwAa1FFG1ij5UWTCju2Hf7LO0mPQ+Q6RpYmzOXOjrjcvIDnAix
lL+h11itXpZaGcZs0W2dDCPWLxtVhx9TJaV56xqVO16AQ6wcCFlYPc6M4BNXdhY4DocEZCKohT5/
J3ZDKuc0I0wcsa2+wKsbPYQ5cmc4tfFDj4iIMIM6PbNrso+G8kLdBS6GasIGy7ta22ilSUYQxVR3
lhg2gsGyXjkNWDcyiGe2Eml65i6Pj9hLmZraISVauAe81s+3mTZ6rGYmOpQ01eqn3J0xWGpzjkS6
Dt3OOEyhETZovA3lMdIF0gc3rbInRxQdcmYC6+7jIahQvVUKJwKtq+qnlJagb2BEArTSUIU+aNQH
fpeyaB4jVhfVz60ofkPtKSgZouS9lwAY8IgQZNYjpVVIg+2UhJDGsEzT6zFIbWWDlaR26PNWtB1J
5sBYYpszORyEIpl/FWeSxUWCl5RorlpSf64bTE7xnE7fG6VxIr+CDNJdjCHbBIChLtbP//hBUK/j
s0cyBQid1XW18WksDE2YH9A1z1JeUzztLiR68p3ZqedqdkcyRMG8SlkQHQ9qFCbXz+8L2BZEybjv
vAKX4U2qdwme17AlCIqTx0Vbq6E/qI5+G5QplYWvb/NogeLazObsHjQTG/96Ug/sGmh3T2YXpnnn
kgI41mJCyA//8SpgQZYmpQXpB8WNvWprWDB6LFJyYw9/r+tlFF5vc0VN37++inF0M1SWKAJaCAn4
zPX1wLfdkM+75TKAQrez3/qVl90YByCCvuEXu/pG3Gp75TG9GC+iHUjRndiXu2yrbcudtcWavilu
pgt3i/r5TIXthOD28y9bveKmcgju1Phl6cbZZP4fYMrbP6jgN0/pLvZBAZx5rSdEcZ8vuMz3/+zb
S6RKQ7xcMN/8etwc3rztw8PXT/toxVg97GXe++cK8RTiNhq5guKQm1MTjxoixj+zETj1RhGBsYlG
EEYlaXUbWmu0qMyo81WIF7dO3VOKMMQ5tsaJW6HLQoWe3rZAJ7m6lURisImgiXqpkjUHq7XUnZ2M
+b2sytL/+qkti9un7YTtsNAuWliVBYjN2uenRo4ojlxIkFjuSkwJYYMipurt8tcQzIRXkeiOWmYe
5HOtkL10wQFaOTc0llVu/RMEdBcaIxaU34+v6J8Xh0MJhZ0klaPvm0R9hGOSV57syMXFqWKRb0Qh
JLofkKi/KZFhXyo98K69MMN6W0F5oCkVzvG5D+TEi0ZX+BHCwNOBwPL5uZSR2zUjMGo2l9L8NqFO
x6DBM7yyy6Kmgpib5u+hyyqiy7ueAq8dapkgkGfAAtKpRv7TitTpu2nHxuSR71z8/Pq1nRBoQc1f
pAigNZd+5WoGg2w0OVqPHVdLraS4Ri2Fq0tKDe5EMeGwxHtHpBhIrMBhOZtk+26NgZtti0ohT1xK
mf6scze+J9dtXlyj+lRQbG4rCFPaPO8zPTVyD1oauAuHvKF6r4iIpC83cOtNVNWY0euuruSZ0fix
iq3GAsp3NIRUc2igrJH8xTyHHZQVgDfEXri0+1Ljpghk/95MzXBPQb4KvD7XRUfDaqp+F5ytYpjk
lfmkRKPd4g0xxq0xCFc5WFrakfGCFmXj1pDEvQJrtbn9+j2caOuxg+M8gAIFD4azPurQc6+7UaAN
zBa9PSDw+ck1cpYvp0ifZN9NmPFU7fdMtv2PiCYboW29np+ZlU79igXZKeh/EYphWqtjHYGjRh1C
nqS5OAjlirI/Romhn+OXzKBq66Uim36MLXHSm7iaiTrN6d7+lHOR/jrzPI72DjaNFHYpdL44adO9
+fzd9Bkk8BSpoGc1LST/qi0JBhvtq1A3x0siHp2D5tbqNi3i6b5NovEbYn08/Vqq3DlFEPgDvdMt
ws/pgh5MuhNaQARtG5g3LRrfM6NtmUZXg20hmXNaZ6KFvrb6xlUwwnTb+YbQEoe7rg5yv2sUYwc8
LPQC0kbPPJwTcwobG/hnlCIWjvLqLfXdkDh5MGaejaDsFqtfRRjfNF6ceQULFGp1W8JZmvUWezjk
ZMvP+Gc+neswF0kYZ14cZ0jFglECNdNCiwismqIoSbN8DgXl0hYCRab2xURiW9y+hbNqn5lGj58w
m36GA4UG4HIcoFc/xcnGiQ0fsJpOdN9jrXS3MmunF2smYBl7V/zt63s/YYqg4oAdRaNruRwbV8As
0RWIEA1EdEXjymBHUwxdY5sq6t+ESKlomzfC/k3RrdBpObXNvTXgJCb3m7wtJK/oS0lRN29AxQ0U
LwIDcOCMx4yZtVywDUj+659h1oQk60zOr2aw1XFL7p9yVndzvAPgPgAoLmhmiJfrD7oOmtIgaCn1
nF4ofzIJgY1lWnuoE7qLdZSZN2w6a/zRZu+3iUVutesMvpFBxtkok5Lfz1o2XYB3pak8B86Zeu+J
+Yalh147r5WBTCH283udEuLiQsIMPZmWGNuMIFL6m4kE85YVxzH+xpMiHym0hS8NQgass42i34ip
Kc9Vmk48J87s6Gg4GzFTrN+31FWZjITbeu1IGFoLpwF8Q2teodk55wM7sTbh6aFMQIIKto4jX4du
xCQ+N4Dd5ZzYO3V028titrMny0njJw0cZbfh8w/3rAYdCVKavMsMK7ySml1dOEXTH6jnFLepaMUm
jevyQLrofKHRsTl34D6eg2md0xlBuKWySVgrSdsIXXMLOJ+CxqC+kb7cQiBR26syAcHrSCUCx9NX
B7xu5rl8kaOKBjYbzm1L81630I2ttiWdGhjNbFDarJymn5jIYWruiN2m6crEV6I9dePxrlXD+CpI
5hblrlOLX33SD9+E2kt12+PDdOFgFPK6iKOi8GeZO/Ym6ydk23bYaMaZReB4UsYY4yDYQEJm0ZVZ
TVGO7Oc5YqYkjtvNrul/hr6tNdOZ0/upV7I0aWx0JfRI1po9UdPc63qIBm5Y9k8pafcw5DWbiOTR
vm9lPdJGC2S7KdiOn0F7HreJsK2wl6JRxlhgkliVX2ysshlR0HRn0JddWCBEr0hkXqLE5/IvpqRk
O4pyiZVkgN9lAhvNJgmM+hvmZ3sf5zJ4qNO5OacsOfWzKMYbVKOBQyOIWj34kIRudH1l5tFlTUw/
BxxA4CadWScVBqZPPfllNha4gFxnEmsK7blLVfIBAbs6h6DOiQMkUeOcq/bEhEL5HpA8RHAsjet9
vzLiykojHP5LUPZTTud2i8LAOqQuCr2vF6sTl+IQuZTIMc5w1Fi/l0kzgDoG0isF+LoG2Juvx3F6
Uw72OaW0s0zIn/cEiznHBjO7TAiYEz9P2FHQSVLbzdYbCfic7gCM5FuBCDE5RMSF38KR6qDnRxXI
B6VsUYs3dgB6RgrjNU0aOrslQWvPNdYjbUNSbHRvuGWIMcPhX/qmoyzckGQm+M1JptdZp6u1Eex1
LBz9uercun1r2LsWUfsPnHDaK3xG+ZoBdnnRFO23Lir1BViH+qOxyYZWRbab+zrtt7PoY7CHxQxm
MEjrYaMMsgn3ZeJIdRfErfEghVQtjCAqLoS25tY3rRHTz4BcAKBRyfB5ekrVo+nrlTzqN2Mlgj/a
AFpln2Zi1HYR6v5uQ3kWSmZZEK2+CQdgfXTksxBNnpNafwTGuZc4aMhhxvg+/iKYswSxNYztiNus
n1+taYSfpuXAHTalGitsF1q7xiQ0GOPfTGc62ZuI4SeQNHb2bIS2fe4Ufzztoq+jEbwEICzzy6pg
ACcLsIOJjILHGRw4O5u+2YhhV6WWfgHxMASGMsozc9pxw8tmHVSRhi2850XU+HlQpcPYzbJhGyIm
OBwWxpFrC77W/ZyoNl2w0bF9OegN9h2lvxhQxfmoILt9ZuT6Q6OKeYfdxDyE0B04zqk1iaIEL5zZ
gX6YHFcjf8l4o0O9qIfZGq5+ZDWoehwtLh0rKTWypaO+8F2G+p9uWLKU69q02m00qsbjhIn+eXLL
WMfaJRQqj+poNRu4nSQ6c06A4FuKGkiRKeZlNyjVodh05JuxEQPycWNofUIFuWoUxdcsIHgk0bjs
KWF6xePWrLtYXIC1CB+dJC3eoceQB+zGwniPZ85qmzlNk7tmsoPfsi26bhcKe7qD/VhfshJGxDwH
hvKnbXHCn1u1l69/9YyWEuXCCF+2DevtnGEFuUKRV3oOoLOto5KVitAj2RZIwn/EodPfjpC+MXMh
6aJVYtyV7DGvs94e93OuR16qlQivvp4dTwxpCnoYVxe6LLXe1RYTK1ToUg2WnjkrnU9Jun2nDKT5
TR4GmwSZHno4Yl6/vujRlIx0AEo67hsg2BwkVifCQMa42CEYek2m5IfASeQlhA92M5Vzbud6vJ3k
Wq4O7VtF70ypYzUwWWERZFkaMt8CAu02GJX6HcmT9hwHUfJDMTv2k1ZIpBTqzOEJvx0JdZSrrZtI
n7X3Rtf+2g3tu3wy5merdqY/YOfbh6Rx59evH8qxzAZFNhYKYj5J3WFvt3oqHAJaR1Z15RkKfbT9
HLb14HUDKX07U6un+EZLsKL7lVYVsNCaORhApY0DAkm3Izy5AgI/eyXaoGnTJXFX3uV9ZZw5knxA
0j+NYX4kul8aosKmGLO2wxd8GLw9A1zSZKY/R8pVfycrx9kncj14dayZOA9ntKffYZUkL/2sgkoF
AsVmp8B3a3qhBvCD9m5WY6bThjw8qH1Fz2roQK4fINizkxcfR8gWH/me+4N6GJoVfkPYlGnvQ1B1
q61O7mgFPBzf014YBIifGaHHhXSHPE1qtQucmg7wGkdhOm3hDCkCfNnn5qFPNBRbRm3u3Mjpqbdk
rg9KvN92FIq8qKN2KQDwQO5ApnpmWBztKZZfsnD4BZTsRcTyeWZtWUSNDGIOl8nfXGSUG/pxe9rk
l2Ecanu9H3eo3A/OBEm/nnMEedm5metj9l69dX4DNSdCG0z+vjrvB0yfpXSW36DL4XYI8RoRqaLb
b/+j7Lx2I9eyLfsrhXpnNb25uFUPNGFlQyYlvRDKTB1uem+/vgfPre4uhQSpTxVwgIQyxQiazbXX
mnNMM9Lt0G2jXPFaurxuZMlI1SLgkqOskK2IXvpmFab7rSiW/ViETHgjIV86OgrGkJnaRTMa/SYu
whoc5zRts1ojJjGktYcUTwYAlmaBWerNhqc7CvK6AcfVdvXGLiCplTISM6m01aPdNN3j1yf+4yKl
YqYCesqmd1X0nBXOSQLavnUMCpvWCe8XeRqCruytDakU9emvH4oTyyuB+BaI0utH+Y9WEgzMtOli
ZnC9PiJVzcxpU3UQpDC/lt+0rf70Wby/lGzAME7xCBOhxtV8fyxEc3NU1wnv0mIhUaMeZ2o2zO8Z
fQhfSQU5EqVT0G8H1OoO7HN80E8TsZ60dUZlRQ1LhI3LVi0z2pbNF7nK+v1SZsCnxrL+oWq4hGOb
y2lHCpHjIpeuaX4rN5FjkdqYxNVOr4doM6V5nwFxK+S9Zs71viCH8KKey+o75fmHNh2DFw1HCKcW
HyODj/ffV5mrGWEfXfbUms03WRRZ4cNtlW7SECX6hnf1IG2zqe1hFdFEi3dskAHeRyhLgc9OUfSb
wgSlBudU2U1dHwlXKQyj8qdRl3eVYuNPrkdL5AzOM+NR7Srt19d3x/qAn10xbBZrUBWPHx2Rs1c0
JWGziCUFCZoM8ZXSh9N11VvjHmllikvLoUmyxN8tO58elN4pD8DqTD+PMiHBr4t1IllxpI3dDdu4
AhA5+GGo4ebTkk7Lvd7Z32ZOrxfj/KtS56Iyhc6Ahu6srxGXENPp84Er0dJyR3CasqsaanoXrbtz
CFO99Bb+wwZDgmA+ryTMURYoknqlwfacSN+1/Nen4fwDcXfQUMIuTJF0tghoOuj6MSMZwIg5Vo1I
eLvazb55KD8pUlAL/vm1edN8TPgxorgqHB210UQk2B1hBHniymFim37CvOswixGxcz6187AR5SJI
sBgEMlO9r6cHCoq2CCBl9iKQUG3E7hLZc+jSTiRGgd0oWmwhKhouX9+WH2WItHEo+dmdrGXVB7Uj
vYY0ZXKJu3Ru7Is2zqOHWa0RcwLF23dOa/hhmutXJUjmm1nHbgWBcrowm6HdAKmdn7/+OJ8s17R9
aPvTpFzHDWdraL/E4wgCOveUuE+ezSQnUigywxc5ciipvj7Wx8YsX523IVeK+RlTgLXS/48FewZC
xrPBohI54RQQCn+AyrGhWz1Cu2sLesPxM7clUFgb9lyebb85/ifPiYq0Ai4L+wjWtPMlIUsxloGt
9Oo5ye8SoxaBDr8S0yhvRSQy44+Z4fY12ZF9oLSVvl3iogGvm6v3CKzmb4rCTx4S9g4oMPgPj8l5
h0VqhlopNFGwQUHPH5mSsTPIZfruIVlP6tmzSN2LBJ0KBPuZdbaSW/oiVDE4zIrZ8hKVarcndVab
J8WJGD4qUpdbG7mTFMuldWDBRZdb4bZamvHXdF5maSFHCQ3lPKuDr6/HJyeA9/YqlWZGTA1/djlE
b8s48LgckUFzsSO24WimtbH/+iif3OEcg/MLugxf4TlnCGf/bOkx8Z+zDTN2GWJCtLMEGyc4tW+e
7c++EKIddmY6iWP4Ct/f33bpMCF2WPZIWHOO7MAxxKFtXu6+/kafHcZGheTQ2gDDcn7eSK6D99xB
MigXHHZ2qztHmJbfpfR+ct5oftIo56ZZTXZnBXQpStXuYlqciRIVsKPlNtAkPa8x9y3KN4/CR8UP
IkN2+LwrOBBCj7NKuTFAhQrm56idRrYHkmnCBleK6yInACErFZjii7b4dlFal6pGCntaFpIXRrpz
zURR8nt5oBxunO52wjLyXQfik1OBN5YPyBSb0d3560yp0CxAeChIEWjC3mVmJb+pS2T+XBUa9uUc
UjPuE6BHV1Wi6WXQZcVw4jcx37S44ULQr3LeurY1wVzUVN5YboN18Tutyif3BWqz1cuK9mKNI3p/
+5VRTM8Qw5JHz6LZ9yoUr0X77tX+sTPOgIkeLeu3TsueX/X+KKRAOpjL+oaA34ZQsGEiUqNael8l
W9yFRBT7FhDgq6RsxVVJykbmk44kngnZ+IFgUfOR/FTfrXHrg3W2xhFLr60eAvSH5nk0aDGUDT44
HeJqaY23ld6t8Oo6/YP0l2Wjj3O/Q0QUSEn+RqzaEOiTU21H2kLfLGgfERy4ltn9rnfJatA43+bL
XSjhJpNXkT1MGIZJfzhjXW7xamCBgZ9409AdPhXR0pHnQapBMswzbtrxd2qrt+oI3dNuBv2PRq6h
E6KNCcy6XPZTJ4AsIuD/5n24Xqn3Z02DGqmvgyX+zyP+/koSkuEYVcFFlCQMdF1b2pckMTjHTJtI
UIVKsZWy0f5m4PPJQYns4knHcE06o352ky5VMbRGD7O1DRcWfQC6l3A8u209lbNXh1Lhl0wIva9X
zI/NYOSp3CAkj/P4YoE4q5AHYaaq3rc1gty8fRbcRHclIrknuxr1KzjxAJVhRzuvpimIpqDboipe
YYDMhWsUZo+m6MTPFjbkFSoCddWcWfNzrxbmj28+5ydnZ1WnoLpBr0ORtP78PyqkGhlEnRhV7ekD
rkkWegLBM0Vfnmy1iXLeWWr+s9KT+UaRounHDMJ6hVbpue2HVWcEMSZfdVeWeZ4EDdXroQmT9A2W
ew4ZNZmIhPn6866n7ewO4m5H0UPpSH/r/ONa5VxXY8HHjTOt8RMZlFIGCGIjiVx7GItWe7G6mBwa
gRLt6yN/XJIh+ZmKgpKHKgGR+vsTlaG9XXEq60xBRma8ROIKDfAKzAcA9tcPBQRyHYSxEQbz8f5Q
5ALRF9To4gwAsgIQ7I5b2cngziRjfPOtPrn8vGSAM1KlrkqRs5mFICI9kmRmFlZJsAC219L+uWhq
dJAceSZDhAwdXKRaI3+Xp/fJ6eSxWNkZFC70UM9OJzDgDFS6DPJRaeogagfHL/QidR19iL6pxz6K
Ay1EYIhRkNEh7KRUen8+7SJB4UPsD+ZV3EQeJgbxVjSmorsENpGNkU4aG2gVsomzmazQGAOLtWnZ
VZlJFpckgdB3qegEKXO1I5GMkTOlNHNbRB487UbdR9NSENQT9XXgRGod+nhKwpfKTIrGHTDlOuSr
UX1/s8Z8cu0YFdObd9CQUJudfa2qdlBR5LjY0skQj1Sk/XFF11wYxJifUJcg+1+S5Pbre/PjK59y
Ca0vm372NGhlz85lRGePpEfgj3UZBhXdSFdLRvmvl2cchokAkmLwEago3h9mUvoRKIcD7ymeVczP
s3lrTgtcK2zuTCMZ0u7B8sMn0av6UMlGzQ2bxAFBUjraH2CjFaWVO8dtuFVGlRb012dhfSzeL0NI
8ZF2cNZBAuL2fP/x7Exn+1LJQAFIRnsxM4GVGaipP5skQrhdZort1wf8pF4FwPOnhYw9EVf8rMEh
kd03k4/WeKrAtEGmjOn4pMEZDrBPZXG8RIxYk0VemLKrR5q16fGALFC46ywjmyDEp1S0mfUi5Dy9
jsO2B3XfZ9+0Yj8p1bjNViH4akCDQHZ2Xlj2o6GTysjLy1oL4FObG1VGW5HAKnyhWhYJUJ7GDpRE
rw9GNo2bpiW8nXiq6ITQ1Twymv5OBPcRI828jCvFVaLSY/t7ttTkUqGQXKKC/CQWtIK8Ylu/0kok
z8KolrcyZSC8cWjRhEFaYV8PhrLv72hc5eUmDG2y1zJGKXDnIN7/kJpO+43kvdV9u10U2ZsWtMQK
A4hf31zwjxUmdSV9A+4zkp6RKry/xcYakZvcyBIWnIGcwqHNGDLNxrRXcZEGyH11gChi2iiNOV7V
jtUZ/oB16zdhKubm68/yca1e1030ZH9WCAzo3n+UijAPanAw9jhsXsEDKUen136NU9194wD+uLhw
IHwoqP159HH0vT+QJKw4t3SuVNuMoacoacLUl7nF11/ns6OgcOIuxSS5zsDfH6VVw0TUHZuhtMWs
Zw6FHUwlyTFfH+XjScO0w7AAYgn3Hm/y90dRhxKanKmkXizKxlsFkxsY+tGhVY3fXx/p4/dhPmBq
LA5MJiyqovdHqtk3r6FVETbjojhi2KSnT4Za8PVRPlmBEFTr9BHXKoiy9mzl7wiy1ZQ6xJ03ps5l
XE3jW4RQxG9agK8jt+aPKOsSF5qPhVNqGbxM6Qef3Ibai4qGiSdczmMWxSRKpb31zTv+49lG1KVQ
yUI/hBV5PgRirqCEYZaBrdHr32GaqaDzW+2U2Gn3jXf8k4kj9LyVm82gD+3y+YOpwQ1lCUklF6h5
x+O3KKmbKGp7QPyZBGMyOa4s8U7zUMOqfmiK9r5HpvNI6az+ZT4bkz7si4hOsFmTGHC2tCUFG8OR
QRGvu5iEbHmZ9qYapd/tdj/OZqgOHbbhSPt1eHBn93Ik9TN6IxDuhdqkD44d1W5sM58htAURiy4n
dCgI20q7of+tsbv0AegNP7++/z5eYZTRmG+YhDHXxln+/i4HgAQphVcWfgcz3oiZzSLNjZ50r/q7
s/rJa4zvyI6INxm2Cw76/lhkf7Pm5qSf26IkSNQos7VbH2edchxKoyDmQxjGH1m54Gdei5jLeeb1
7IWyjnhKbwH/IXwaGIcsrZ1Y35R9n306TsNaNf+p1D+/6MWshaPS5jldl57ya4DlvlWhBt13qC3v
CYRqDok8yLEXabiXcEVHWxJ+TnZhYyGZ2UjsIw3c2Tcf6+MqhAYYjT0DBkoinoz354zIukxIXZoT
3NhnaNv0fG8S5PNXX0VorJE1o2Tnv+sN8f4oypR0MuOtwmMuJf2ssrg8MkpfGPcb8jdNuA9fiEOt
nsh1Eadlfv6FIOfqVWEjSHFGwryHRIu27Nr/cgeX4QQ6WHMF0MGKPx+HFKFEyPlIDBQOhWqH4orU
n8a2/K8fnvXheFevUq+vTEhuGp7gD43vOLOWKSQ1w8vsYnqo01h70KAZP1paK+/RQZtuZMrNbiLY
yTNIxPrrV03XTHR4rB1/7jbfX7U4HJyyMNljIVZZm61Osa3snmjJkgjYr7/ph00RYhB2slw2sq+p
IM4eXToGuZBaCH6qWoK8zd1CVQi3PQgqZa37LksBYdLHM8vmC2Mi/6NEOhcD2SOLvF2TJsjenMS5
sQfX7dFNk5GgFOroeEY6kT435Vp0DVqH+OsZdfdr1tAhc+1S03/HEaLArTCi8XXptPnIDLnf1hjz
VS/HsY52Pi94xUSVMYMNY/69INFxFlBMaoaoc4mU/oT0wexwkNSycUcYXa+7mA8QatEXJbdXKHNz
L0K1Mzw9GsHVhd0II9tqxjk/6JaKTrNgwfPgOMFxliOpWeiTDQoEpE5PY19AEbpqJSdMoAgO7bGH
tEp4ViHst1zMw86spkwiJjVZiNFCVwpmaTCbK0YxdgIPfSSq3Wl6TXhM8qXXxIrHoyPI0gShFWvc
D1FkYjUaLemlhK/+I7JClSF2Mz/1Vqv9jpJSeqmwnRfAQA1Rur2aWg7rbi9dVVEuaYGsj/jhHSqS
+mJYOZl+NXRkA1DPAPNO5QUAKFqXRNovsoi3kw66c5tHpljcWq2gx9tlBSaM9GnZl1rVeclJKuML
YhZ7qtqCQAW5l4nBlWZcXNed0FkUFAjriPHyiUDVPptNM+iNmpTaLFlIgCHzgss0qYaRbJimVs9D
XuYqcUntAuC3S6b7LqtV3bfAkT2Q4JYXfu90RB2ivm0st0SLXvuYXhg5GMoM9rTFtl2541z1jwvB
6PfkKDFdTqq6KzYZd0mEELCaysAhfb08LBXQU/I9ipx5QE8yBelmNNf9gcyeweUuMw2fRBamU+SP
ko87FRVIajaP6uSbq13NT60l+50s7cRDRCKW6kaTrTxrCpITN3IM8kmRUPWPvZMvMlTygaqO1m9q
E4E8lr+RR/TTnSP39WOqGzqaPmRQ3CHs+i5o0MuK1yktquqYgkWgiNKGG7kD1u4VwmpWzBa4BpR8
ooIxlqfg53iehBuFo/UAGzApPU049lW1NMOFxtnk11nRGketDfoSLHgcNbeqlxEpebbGm3EjWqvW
LiUKuSyNyaUvy5L39cLzcYnlxaRAc2DvS+vu/M2kIwJY+oxiV6kxxHjMccUGKBNfOI7122Uy5ocx
q0AcklPu5nRW/qcC/l+/pv+K3sqb/1nN23/9N3/+VRJcE0eiO/vjvy7jX6SCln90/73+s//7197/
o39dV2/FXde8vXWXr9X533z3D/n9/z6+/9q9vvsDj37czbf9WzOf3to+6/48CJ90/Zv/vz/829uf
v+V+rt7++XfCZYpu/W0RKT1///eP9r//+Xf6qv9xKdbf/+8fXr3m/Lsd9sPXZv7wL95e2+6ff1fV
f0DNpGgFQA2/mMLx738b39afKOY/gBMBz+KVuBrkTF4lBQ+2+OffdfsfDCEZROrMnfjBOnZpy/7P
Hxn/oJu4Nt1pBeOHYOT6f775u2v0/67Z34o+vynjoms5Jgd7/wIBOIIHAeDVOpLmBvow9SS8sCcM
lvGELb2E01apszvBpGLXlpmx09R1jtzl8gaavS+r4RVQV3ln5awPiSW0DRWJ4aWEcvlJmj+E6mxu
qMp1InWTHH/AKLthUWqbKVlGRJCRdllparerDPN1JcDdWIlVHUyIkkzDSwwMmfmMjvX3YG3zPnxt
yHBf06f6IyGWyw0Oq/pgD6HmqUQpHtVYkoIqJkfWjezJOaiaFd1MUTl5Gtj9LQCQfVchFVcV48aQ
nJeEtFi3qpYLXOEXkjKRkq120hZnfxWEvSJtBknSLidzXdGlusFYXQCEXC3bG1Jb862Q2/Q0mZE8
eQSG2veRKOtA7to0II/bfiR2PtwRp6oTi9rGw+g2uM1Vn4wt+R5nDSa0rpTuK1sDCzQ1RC3pajT8
SNupcrOYNyIp1AbBwX2DOtK2IriPdS/Du7Yc6b7nb6yns+rGgGarFvQyFIIA5CVRobk+hsdYQjwJ
4E0RniITNWxFZgSlMx5zP2oNMImSKMonXnvbwiqlQJRz9YI8K9qQwIVIk+B6qaUXYaV3ejTorHvl
QhJgT7Q7mbpJ5EBBbUnbWcJYumBnSs7tkOUz0944DsKOS0dGSSrzTmd65PUKc3pmBviw595Sfwzz
1O8TMYMCTOt5h+nllzZrb2W24CNezCADQPZHxuvfTYXUwzNNkvpyXJajUt0qYBWVLvcxrSXEy2ak
P5MbRleqZ39jiX5+mhXRHid8gq9kvR4VCAlLRRQd6Bdtu9Qk4NqzfjdHZbFvB+NXXTPlk6Rnopj2
qhX+LNPoGgTxtpjkHcDSU+NYfIGs46pGs3nTQ6F6a5mfuU25NIcGR4VnrimgUydPRK4oPvtdEm7r
4agmdrbtldy50XNSRMESYFcI5nDnxFZ/EVVavrUVqfYLo/lJSbdbCk1+nRxJJwlRNNHiYu+IN/Eg
F3sSBp0rcykmAlx7dX6c1Z5fp8kpPH61yC5QfjaBnNa3bZ1Vnj1W9v1ct/ntNPemVwwGINZhlHZU
T8OV01i5C0VrZbtawitMMeNIJ9Z8whtpMT3gjRkFCVCgIAN59NDUEQ0Fo4sv+gqZDnP7cG9CL92r
YWY/DVKpXY5DKVFk9dXgyV31wJjh2aJ+YCwOwsgj5Dl0+4HQQNoDklczsUv05Kka8xI5eg2TM9Fs
P9dBQ+dG+TAsTX0lF1HEAB85KBTTzCs7fCqTZsQXVj38mjOiBck94XOFySxoQ64hNK082F6pk06p
8Fx3McN4J5MB0ZYKIYUZCWtaF0Wnpa2mC6OV5F3WG8UFwlXzmQwjAAWqRVssucPWeJAqTYZrMaOM
miab9WMQpzEzZN9CRL+Hjgw1EhiM4Fun3eyGqepV3eWiidjXEBkd7X6sL/Mp4hm+K5vcCRLdJB87
jFxTZyi/JKqrSiNlzaDKGwPT4XVYyxe9PJpbDOPTnvGqdYo1hRE6y/ShYu3nHtSjwMCbeFl3bebG
5BWnEVSaIg3GEcraYO+oiy8Jid3WdrFlK8oKYQ57u9Auw47nrR1/0a/SPOqFzTwmYCUgc4TEyg0+
GPALo7oV2Brg7jbB0jtpQGsMNZSdmhdhY/jarLzVNrFCfJ0DudtE4BQj4l2RVVSMdGBol5/yKo9v
HdKwKALT7FDRrt5M+LGgW0Rr3zodb2DAJTtc7dU9ubLMayc/Ts3YEw31bJ8/orha3GYgT8YwDsWQ
BeTfPM+KzFJhW8cuk0Azl3S/Vb119hOjEJfWVnwv8ikLsWfK3b428sNE0o1RJHagjoyG5LQI2cba
+uyrg/UwFQW/3o6lgB0i12AlvZd9Kzj/RNeT6QIIKwvXCCHT0+bfrZKMW7mv8i0P3bSLteXHQM4I
bwcD0NJc9z8MJ/cHrSRLm97HyE3sDDdJA2Mk6qPNXHZVkAzdGg9jILQj8l6EBblIxALMTkVc96Je
zbOy67RIulFI/b0Ja/aLhABd54t9Z4fiiIGHDyanvtXGN1JYPY/aBDwdVURgqnX8ZERlxoKb8yVZ
fTwLGZFqIb2iH2MftLYbrk0JgZmYyT5ayiDlZF8hRtK286gtl06iTI9DVHe7LFv29pikWwOLJbeH
3Ps0cvuDJmRSBXgi+gs4z6ZLtnfSuMKulG04O6or6rZ0K17B7I12gq6Pm+TV09AyKpO66o4xkX0o
ZosoWIX3ZtRM4X5s4nZb9nnIGt6MbFOK2wI5Kn34jkCaYpuXbbZjVikfunnR7zvlCpDs6NPHNX0j
Qz4i9EQGSGzrF23yvCDr92c5tCw3KbuTRhL7Lpy5t5pO+iHaVPjchMoO8blz06cMlikmmdgh4gdH
mMxeid11IxdVLDy+grk1xzFEwN/IuOOkKOFfD8RZ27m/GP2lnHNp2BY9aEm81cwuqHUaWeDJkHKL
ayfKcf9YPu1J3hsi/JVxLtze7p6J+uHvJtPo0ekLN+YSh0+1NIynCCwv4bA4JU0it7aLI6aLTq46
Vx7M+oV2PZQXMpwhj1pFnQUoYhZPG0lfHsa9VfQPTB+f6qV6MHST7OSieuuyxZvHWxPXl4TQT7LV
A2Nhd2hI0G0SPwx/Lwqq/PwkDbSNze2SDZvKlHjwhHYy2U1mcnHTyqMr2+leo13g5IxV8X1GjvMi
k2luVXdOiM4JOFzY6J40tP7Qldd6r+3qlYyf2kDa68kO2NmyRGrdaQwn+VAXJtKSqXFj5FlmEv3Q
MYay6zJP9SC6nRidkvw+7aac2HoRSCoNRLR0bPGDuNqCjdmUZnbQ46e5Nja97JDKmBev6ZRdy62K
dVC9Y879VMniYOj9Vdvp101Z33TcO8sYk4zdOKXfaksbtFbcBHCpR7Z2xl6igmXsTwpyOIQOiHkl
uspEtFvwFxH0xOUCBeJlefFig0R3RWy/SIR/BQCtZ8/ueFPAoLfdmsduIhfcyje81Ep3SAl0JC/C
2Ce1qe7GtNiiJH1e6ooWHk0tyB/hTW1J8U43C8XvpZDt/6Tf9Vmkeak894GlxfWpavhdZl1Fv2Kp
eRFiSAJVzXh5N6lxNPqy2Do9fSSrmD04myEaQHGZz9KbcKzLxhi5z1AUaXXzm/ySS3TWrjMJ3+nE
Jl2RirhmAi1uWk9bP5ZVN0/UbvwO2Yuq2o9tiidpEvNTpnRcx2TIn5ZIy0kRq35k6XjV2+avopfv
cnY0V5KcvVGoVQdCs9UnrdFuc7njU2Uq/WmQ79Kdniu3NpPDTaQO4bXSjqdaKCfYs1uo59u2nNeT
qG16Yyq2MwfayXJUvs70cu/Avk/7OHnryWxTc3sTzl1xuWQUQE1m4n9p5xeZmNtLe0gBR1eVc51n
acpjk9cnHq8bO89+4xwm6pNBG1AMeT/MuNWRZ0AHGfCA+A2b/AstbKGrId4IIA0cSzhMi5uhleoI
hiAZO53nBzuurJ/QTWxPlGN6EcLv9AnTQ+WPHZkrZXc+HlbW9bLufQUsJzZsLXMprQrXSePYK03z
Wp5J1A7TiGojEvuhVKuLskxV4kjzHrtQ+tyH4YnBUvwcNuLC4qXfVYMT4ABP70yR1cccefaGl3Pj
6SmfUSlpZ5Vjr79qZaXucjzqJPqp0r60JVbh1eniJhFPu5WM9RGm7L0EAJuwD0XPj6pDkEnMPCxQ
rBV72xj9oRyr5m4SS3s9hIxyZN3K76VZSVEv1nnnRjmno6DLsefFWR9lAgY3JJArrjJLTqAxVuvp
cjovdgW6p4tUgqRY3rfLiBNjyBM6Va094OUGmJY6ZX+gc565ta6+KtXo/EbWpQxuGiWnIoNGlNQs
YhPRyatp41nYJAJIAL32OPCKQ172KA0jq2/2Dcy8h0kxF7/XybDHXd78UsOh3qTtfCyqqMncIlWc
h6bnlQy4xcTW3FkHjTRev7TzObDtZXatfJi9nk/1KME9LT0GPdY1IIjIU0fF2qVWq+96c8TkBAFV
2kEvDb2xm3+M86T4kVXp6BvwUV8nTjXvonR6FlATCr927ASARE1wAoT28LpJUxXfnzVvZ1bKoIP3
fJn2reMrC8k9c7toL85Yqpve7MaDklAXeDAOdOJEVZn2ZRS79PQ8dTBHn4zAYQPdvj60+KIPgAP6
o9ouD5aSyj/GASWfAezlcaHyJoSE7t249MALEyPfKoRn76yo6L1SxNkJQzVOZ4xe8jGs+9ZXigKX
tBW2lxkTN3/qE+W6hv603kfNH4PWjV7tpOplo3XbWClOk/MjKwShhF3+aFll+aqIHBmDRfhEpIXq
TpWywl2K+pdTtPp2nCOncsMZQ2oViWpryZN2kTC68swWD1gcG8/om4yHclAahA3MucgbjH5AxGeP
Y5iEl0b5tA0FNvHVPHAJ7Os+aYzBbUbd2KPfzblb8+cu5/4Km8knpbE9mBn+MdIMbA9Fkn1U1ydy
Sp3HVKnS216Tpw26WcWv9PhGi9o/iqmjytNyGG6WMV2yUZ9uauxtAZlpT4OBnofgGnFRDSnYSBXI
O2CC8WjJvMKTMUyGIE+NMHbLJXmQy3m5ymYCExpB2d9K1bjlDbIIh+CJQdWvVnzNk92X9Q74kRnE
Q2hsyBdPXXm0rN3a9vcsSyjYFFB+GfBtJIXvEg602ge0Znsw5eZty5tsp+Yi3DpSmkpgeRfjSSVy
4pZOpXqiZjN+anbTXU1yH/fUg9p4XbOmsxIJ/beE3cPU8nUkV5HoEob5bW7+EvUOp9ENIoVf0ej4
xD+q9UmUnWebO60rfs680w/E1wrPKat851htvXEgx1CBjjDuHVSdt3CM4Rem6fCo6bxqJYLRfnFH
AmiyG2mX20N0IfUx2ZzJckqYTjxx4pPjpFnpmx7qE/bBxtjakNLuM2NmYU2Yp9Tycq92BTsHSFqP
Ilecp2IkpMsZ1fqZnMyC8kRLXhq9t6mqQoVlZ2ggAEpWXu7mXvHTEh3S0NfZ7xK5VuwxYyPNKRqV
JfWankytQBKlBfscaJV4zrWEobYZdUcYPhExk7YkK9sOyRABPJMunSbqW7Z4QxM96XoEIDI3sv45
mmr07kKeylNhFuVNynfcZiUVJCmsc3oxa6D/A6OoleuKKnAfazmhHLNd5yvSSiiX6lRpP8w4ya+m
TAW+xzRWclzSRQUa9DEc7/qpGBdf45CEs9fmlQzI4VGqFH2fK9JyytuWTapiZdUe1Hzp+JOow3sx
EoDnos62bvQFjkbYi8nPqI55idnk2Y/tGpA0GIl1RPgab0u1n0kJrIXtsydVfxoZEyN5CqVNSmzB
jnWpCowaffusLBb7hpLdU+LAZ7DK7iDjPIxdmht1isVlLCVEnIbzM3KWm5wpzAMpOP0hL+r2qDYh
3Rt2WS6vOcfyafZHxKjZZuPH9cwGW8kWQnpCG4RjuR96h+kGgBFW+4LgeHoCB4EXwtOgGV3iJZ/2
Rj8cpoS9UyIdC6HdkyTi6bU6ox6qNx07kz6CodMT7LHTqb28uihbD4UEm/hl4iNTNM/2sm30yyqX
kc9kvCFD9ZZvsVeNDoYk+SCzHiS9LfzerPc2xLqkXG+Dp3pEamYp29xBKxWa0CQAoIxXEaXrabat
1jcQMRmQyt0YyhTauCMyNZLO4oxXzBgXqo/vFHf4QHTs9Jhm5m01L76aj5t4tu91OQ/iOhy8cdqN
2VsKvsUb9NE1Y/NkLG15zyZx2MqT/QfWqwI1BvvcwTY63e01sGvKUC9HU5jmgcQSc4272dhy9GuM
xJumzPMFUb47YzZGD9McU0J1HgCJZ480MlKigTlOEqLwc+x5a0xxsSVc8ljIZDHlwjjamvELwBs1
3RALhLS2QwUve4TPdq7OO+E2FaT2IRd5m1WKb6uM8xNv4MCq5slTEnqC1mi7klHR+lBpXgpd3VBE
XefrgmdkyQpLSmbcMIrumiZ1HkPYV62CEpeoGxp9QU74oGsz/5sa9Ialiu6dlKI+Zc8dGSejGPyE
bko+MgOM29/qZF0vtnLJIMnvK+ehACTNzkkXp4bd4IYb9LVsINAAfvYbaJ0cbr4qo5m9iQ2vT565
KwpmLBqTiVtJnXFcVBH1C0Mi056CTGMQZsp3ulEGNpJDtTWOkxO9WPaujiFG14ObWc79Iq1tMvuo
jJgwe4JpcipZqzou9pD4hrAfwso41ZJCti7pkmMnXeP93fbl9CqL9DJK+MadOrEVMAN9nl7AzbvU
DZsps3i551dJeIEifiK/OTyMWXOiUr1KdfrFZWbCEgnt5zo2Rn+Z1zU9OqH1rjFwQOiuQnU/z6Vw
Szv04xE+qaov/5u981pu5My29KtMzH3WpDe3aWEJgAY0NxkkVUzvfT79+aBSH6nU0a2jiLnoiRgF
5YoECQKZ/9577WVcYs2DMlWI+20lC2c1MJWqbdQtVf+aQgIOASHdce4OkKrv59WNcnlL9jjaUwX9
vUbEwlhZTsKyw9bmFbRbVbga4a2Oxg7UhtVya3D8tKyihDLb9FG/09nagyGGGt0SOzcB30JtRNVW
bSajPOhisVmUMyAkbf+EEr6imoQT+ThTyUKZlwY4jIhdBNGd3tV23xm6k0/lvGmX2l5qhK7jjNYc
HPA8mbnfZT33GuHQ/WiNNnCEDWa2HSM1Ani/XxUxwAzbjfT3aTIZ9NqQYm79YlR5oKRZT1rV97oN
we7VtT+K5FlfWmS4rhHXHK0YtDpzCuEB9wvVrVQ52ZBOWnItQw1mDnrPyewq1ZiruxKOesGBl8/s
hcfRbSMvXEHbhnIXNw3ZZupr214lM3JGyzqJluw0ieUbjVo7Iw6da+62UmMr6kOYHKzEdKuxTexJ
DV293lmT5E7Ncy19NxPpneZ8sjupaT2hM89ZqYTbSJv3kI244ckE288jG+JQPBd9c0w10FcO+Y9S
nE9MINtimp67uT2Iy7Mld/dlY1Er18rwJhxaNsgpn9MkDWLGFL3mTanjzsnDdpcMPQV3Fp5wICSa
hPXG7LTisBdJGjeL1V3x+pLF3tWKw5KVWyExN5D3on3L103DVpFmQjrPpIH51RgI7UEFstIviroz
IXWE+RO4g52FT81EYhsnirE+SPIA6N/7iRWMQKR1jycQ29cWvGUWDScszCPbFTse9mnzzFFk03PY
YBB2GLfsM+4xkHqa1Qlu9UIMg3LWtSdz6BxJftWWj6x7YvPCsMc4SD3oOHerdd63sCOM2u/Ml04U
nL6WHAm8Q7w1C3151wvAb0OG0JQzjXnyeRY6kkWrfA+ZzLDFpV4eO7xQ3QE/fE9mcePksvk4xpbq
l7N8rxrDcmy6ljlEDlG699/V2dgVWeWp8nBCPVP4VtJmO7Vm7UD/4gqxKe2rcHqs6+6ugYfQElTF
VV3ylsVWwdAIlyA2qvWghq27Krj5p4OxiUXGUBkNjbiYl3RVdU8Xlqnmd2C+W/RoL0vDW6kpSQR0
NhhHpegfRdJ5NmavLQeQLTW/KHn/nRIE+mHQyajxcCCrRrTT7HaS94t5CtN+DnA2IyEyA/jg+GW5
8RJGEazjYu0uk/hkCPg0QkHJJ4V7OVb0U0JmwZYlNWju8KBmxh4GE2gfLDnOXsk15/B5zvPlYOCJ
Q2/N6m58qevFRvJo+F1VHWT5vLZUWjnISLAnTWK2fCQ/kyfNxmOM4QVOSHsxFU91fZ3aEbC7eMwE
vKPG3iUDwbRLUdpNqepPBcu2cr3hp33RRLsSC9CNlpuhDyqOFt+qa9DAtT6q4qxvs74+JqIGrlu7
sRjf12C6wCzRSHyddSmQ6TLLaDOPpRUTAN9FBbPKsABTwvHAqRiRbDFj5dF1dFqLlebHKNynsjZs
sGSMmEPCZmMNVXuBTvmSJlGy7ToUVVKbWKdb5NAuQesf8yo4mlEbR6sptkVSneIYu0HIGoiePioe
ZhPHSRzmmIXOAjNttnmNpU0JzBpI1qTbBHW2G5J5aYC4CA0CdNZo6W1FF141esPMEuINzUPv3YIa
bFYJuTNbGNA0Js3R1MOYya/m0N9FNM2Py40xM5ALYTO93c+p9V5MaoB19mHSzSRY1fJ5yYU7oIQn
Ag42gjZvpNq8rISHub04gFhZI0C/tsPw4KLQ1g0da9t8UOwY9zm8YPqnomFFDnnZUdZeBQdOIORk
zXSUul72NBUFLvY4XzEttL2mZrtZq+wD97lmk8FPocOxCGPNlfcw+0oa/Ziv6k5tRS8qwIvHvj+M
ogJKoyx+YcSQT9ss0ItDq4CRx5lNjNwpCrt3YUw/q2RAII0dhTeDOvhibiCdJt+QEZuAJsNc810D
hzFQ4+wTnCnITeZ2ydipEZgbwiTVYgSooA45UO1lmDR4q8wJ27qGBjw/6GHI4tPEHd2GlR3vVLM/
qVH+hVHj9BwbOLOsCaeiFCW7SLyHr/QKeo070tzZMu5Km7B5jgsZEL3r3GnSimuFW4actZ/GILbb
FWELgsV0D+cmtFn4kFMHu9ApafvkeNsp45YoOjQf2WC+srJCVmX0b30eWpssba6AbIU99cqeRY3q
xWnZbY1CPINP1NxJabkLa6VzFl4yTxvCcaOUw2OR8J7hCYg5QsZ0mYXVwBnXnaNMfKThYN9W57Ib
FTiVGgS32OlKac9beFOlwIkyNcg8FWFO95o1pe+dUbM7y7ujGLF+r8ryEk85OHEHSm1lJ6WBaQUr
w8BuRtQZelZCPhGM7pXWqBy1rzWvnub5YlXUM5HsFKdMpgwQqezxUiKoMW3WZot4hlY5MttAj2p2
/sKo2hNyAg+TT05is802E+RsIdtrxlA8sxDMXWER1ZMqwcLscwUvjla1XIM0SLgPXE+DJVZHdZ50
tyGNTNFZzJRzKftsYvX9UNM11SXLnCYUC78buw40YCIHYchjdzXYkxBsqIMyFRqvYpOT7GLOuyk0
tYdUFrJtbI7JVtOnpyGbXxh4KjshVsSWVW0ByBnWQ6EAU1E2hWs2xaEnVtV4GOZIhb8wbposio4N
HbnbWyxN7bFkXRQqarbFh1k5Ip7al6vgDUMrUSCleINisj8tqQIyK3W36FGgMUMFa1Kkdt9pUeFW
4MwZo2mYR9dFE2OMIAfhRc+L2BuhziG+MvX7KFFltzDqJ92i4yHKEiqCGo5eN5vrJiqt5bEn+HdD
Wnf3JAvdsZDE5I2NCxxTxAC21M7HQk8flkpJgzFJ6q2R4I6ZtulxKKG9hAY8NaUufGAqj6Wd4hV9
WWzjfsHxTpmSbRWnfhUiPAAXO1Zh3p6maXgPtS734Elw5nWr3DlTTGNBKmbnWnW7s8TDEonvPfhC
LEi+0MVur5Q39MpkV6eus4x7oaJgZ6g9dGI3BBUSxQ1xkMoPmcvfomr9WxLWT+Stf0nq+k+kaqlI
B/7PPwhR/0TVOrz3Y/L+E1Pr9oDfmFrmN0jQpAcYsIRFJMlof38wtWTx200LSNQrlhpwe29eWL8x
tTTzG3Ih9Pcy+1P4OTfzm+4HU0vTvmF1AutYxrpCkiVYZP94Yv8DptYPH7E/cKjxDkdigXCBvxVq
7q+6kD8opbMZ5zYDOr8L+738ijDGe02EsWTSwrelQp+BXeGI+m+AKvkasioZPHlexuNYLZ3uz5ps
PObszdgBjFKHs3oj9Km3KPUaUCYaeBMKRGya68IUPblNJWrCoAmF2016+xrJujZ4OSisvpuFxJKA
y0a58Qojg8YB5LkMNrSMysfQMZT3UY4+w5ZzSfqO5VS4j8Wshbyh59Nna5BP7I16Z+KkOFLASm1q
tpaRKJ0n4L1403wXWWkn3SLGHrYMzSauhby34TPgCBgWefqi5CZTmarfBrVuadraU5SYBNs21rX3
eSrqzOly2J6ONEJT8mPDGgNQUlae2YusASVwRI3hrr1xQOccXYfdMBInDaJcj7hjFgpjHYdvYTSF
sN+Etqt8axhBF8xRHEm8aFRxF3YmIbpVt5QPtM8lT3Wsw80iDbrgLcloPqkEBa/O2M2x7k9Narz2
cVQzIlhZ876y0ePpagXMFdNMFEJv5xhKNBcZuspqtKanuU2pTRGQRYcBXrhEjI3VimgsmaNNFuYF
rg6xCaFH1HvssvGDGFg3cAEfhUbW0l2dSPN7q7QwJppQjp5lg7PfJsczjRxQ7w675j7R2cb3+oBj
b5lesXJpgMOapGgDgDquFMK7oF5MuSn2O9hUkCrUFcTUK/P4hqxkEmSLcC2NLRS7ge/C/uGXgZCv
HUm7hEGDb8NOGMeM5ewt1AlWOSt3x0RxW9mQ1mbNr9dx2C2FPNxSNwfmoyxM2HRLcjGGLhM7AE3Z
9nW7QRQpvVi9iZZ5NlpKvSCP7oDxqeFJ9VCgtVUbkE5R7obDMCpZ6cLy5DmMRkNOzqAbywe+0eWL
CsLDRWNW8wdmkWRbSmovtB4rQKBGiOtz6PRDeHtzlgTISh7KkuheIYzdOOmaiyoYDLbSKtI/5Fr2
CxeI0DtxYuhPWBDosZeZ4B+42EZp5pFx2dsTyqaXfmTMQBeb6+AXhiBHdjVj/sKOfUB9PlPgnrEL
zm7RxUP0xRZ+WoJygq7PKgIxwWkWM5GlAtwv6GNzvQRxMxWWQw69QnyF3MbXEB+e7sazCnnz2toy
7bRX1mvdpmkCXglrxOkXUpeZ1FpQMNo8g4yrDATUKVRJoYNJpx5qRU5ieRZNLcLExurfyMBUnkNc
E0MK9KrGTg3I0R0VMxuxWFYyowiyNUuLXVUYJebBETD3FuF2kfpdnqqmU8gz81ee9kl6WiYaK7Ab
aYVQ3q285xIsLED6NmxMPF4tCDNLYkQToBtUnQCL0tCgBbOYHBsWXPMOt5fw0aBq4yy40oa5SZ2M
F7M1K2mXCCqVe26Z1R/mmv7sLSkVFYxRwDDSmXNpxu6+XbuXlgtBtVnmjjOeO8oIvkuCQuOQA7+k
yPP1NCMYu+54g06k0WvhBYUEaHYcCh2DBrSC6TAssLWCYgSzucsUK/nq9Rk/6zizRovuDOqHrSSZ
0gWjvopXnB0sk/1onX7C9zR6f9JxxIBOUSnRh0qH+Aa5MPplHBD3AkcD+UwVyO0h4dCxnJFszyt4
FsBRzRHi4RzAHAaHLXtmDaz3tgZJwLJbU4+ejULumsNAt2OQLaT1z2UR5gv70VZd7GSewQiiuZRg
S2loEx21kiE6sqnTo4u8EDh+y+LwCuJCP6xRwri7hTAUO7M+DYNbm9oq20qZKI+rrkaA5qI0VG4u
GkJjV+nI2MPUGO76Cpcvmx/bPTdq3n0oU9aHHtQMqk4fVgIrQEklkqZDqb1wCEJacuFGDJJnoPRI
/AGVhNsOuZRuBVEwvjAwmG94dahICDskZdkiarQUT5sklrTY81YQ+bpsFDndGsMzrZEIR7OuC47P
eLYSXh996jctsPRLonUTGW8klny0IktCDo9UF91WhtKyi9ewXzdxkrXkNld1/9m1zSDZc9+sjxh5
h4+dYZoduyvzVTCq0GY9m5LNFEf6bg3b6QN2RrQf8MFTKFaMMAwTI0frXD22lNjj1HXF19BgHhkA
8y+bXoiJpmfvKn3WWKB8zcLMMiqXRCPeWlM+yg6r7Wbm/E2L2W4gRLwleUX6gsEl+gKoIk2PQiqZ
96up989mI3Xs2pN5OGNG0U5ehvHvc5YIrHZCFf2IwxukBUbB+wKnZcm36xI28AnFeKlgsOgMuniT
zQPsxkWWXQz5SaWR+jFQ21x7qIYcr5NizHBdiLUcP46mFHRqPJkpr4gVY8NTrTB+z7qBuM6qTpmH
VpbqnU9GFWzGsZ4V3JLadP3i9xnbfShgWBcgRoLRFZZiCrRZxhO82bKdT3EbLzfyo4SxbsTSOLfF
thxhPEihiPdKx1rf0YQ4hkc4Aeb9kBL+rf74X3a9P/XG/7aL/k/sj2+ykH/dH+/ey/91fF++/yx/
uD3mR4ssGN9uxvZYbd1s5W5bv//ukQXrG540KEJVifqNV9tNNPFbk2xI37haeKCFv5po4F/5302y
IX675cWwypbw+P47DfKv7oG/98e0HfjvckTfgpZEZDB/jo9K1IiDAmtrt4A4rUPtXaItx4Xqd7qR
bWJKCeD8mFSjR0LocNdExEztRSRXMDuiNMo3gpAkCyof5Bd232hKBH40FastsHdFrWZYyfOocc0D
wxnTWy5R9f24D2eEVqkInQUfrDyyUzkabiRVIhiQyok2pDIwYxFnLGmPIQakkRxE7BbIMEBLC1ZZ
0hsSSuvynQCW1XCw8xwewE/d3lgEWuukE5+gN0QFc6pV7CdBXFtXiYXF79aGHo1lycR42nbxbtK1
9BNOAkQZvSN8TJ6jXT2rMz2HXg9XXHCkwo2jpgk6JBA+CmQpD0qrf7TKpMh9VEnuUGbWtsM34KyK
SaZCu5DiYGVcfZdZ+yxwRE00dk0nv8912r+Vt9CsalIbW+uL37I//v9t+L8l9d/ehofk+2fcfyct
73vy8614e9yPW9H6plOk8PbSRO6dH+qhH9Oq9Q27MZpKnMaQgqHv+X1aVY1vMq5HKi489Be8379P
q3wKHzcYVDjYkr2G8c3fuRl/NSH4/WY0REZiuhIGX84IHWTvT2psmO2cEBQVLv8CEqq+dHuQ1xOc
s8ydwp40BS1X7mKtBSFToUMpMxwCpVwyV8S14tGAQuo2pToc1wriUIabg9xHH0glXswiwoRGK5hf
dO1ksZZ3M6Ls0z47jGtsC1Tv50yf6IdyU95mtYH9e1oDTudtOnk1LAT8fJIQv42oqL4oZbWrVvBZ
sfsMnUQY1iehqMrEzmRjW5NwCCit6XYZmaVvmrl64uK/LeaKDvev+CwITBOmOKV2Jk1ARjeKcF+W
SO8QJQTsdox7giZ+M+j6W3fGY1Xw8Wf53E/V6X9Ww4Lv1U3I1v35W/0nli+NevOvy9exKt8/q5/g
ndsDftwwxjdSIYF2cKyA5Cj+KnT7ccPwGdEiQQQxHf5zMFd/r1yq8g1LARoRJHjyzUP398p1+5SM
hYslIs7/UdT+BrwjcYf8LMSDQEpEF5I+WSHFRUUtz+f/gO8YMSSDcIR10cjIehyYCfuL5sIX82Mn
dcfNcWFLgh9Y9GA64g5ttFsESaAGhs2S+FAfmmvvRpo/v7CUaGFDctstiGbsxSkPMKpJhJgyPI9Y
F9q+rQS9N/K5F8jZu8GPCzf1p5dlo+1wr99N0UbTd6gBYBd0d1cI1HaxgTfomf7aHpa2sWtKjg7Q
fBWXDcGk7FIZTx39u3A/avd1wlMiZ9WZ/dE1JW/2YfxFb5o7OJfB3l8v2IN7lpsH8Vb34iBxM7va
xxdlcvTlMOzhqgz2dbDjg3gnX/KtyK+L1MKXd/VBD+SgdrXXveDmfBPiwJ/VTbvLPfkj8UNv2Fwn
R3hQbOYPfgItunFC6aQcyB5MvMSwdc9nWe7qTxJfpHvUMjveygHjvo+TjFu7V3hCnmIXdutGd5Wt
2ZXtNryG7aE9oEXeZTlPbl/wBS/+42Nkf8xufejdwYPQwh9m1wYpOFsdZp29yDxk866R425Z9nCN
/RIOPd/TsN8S+5FXzE5Jn+75s9k1Pi2boZslkP3RvipuGMhO70KbOBR2dMeqz0meJLm8VwXbuvNT
bOMGBmUDAEm5NJ9rIG7rTb9XUzdDfK/48H9Zt0QH7ZKcsWcJus1gS6d+hYTbedAu5BNMlKHb8aGb
p8k4ty+rn7vYqRwQYvnxdfbIoXT1NzZSJf2KL+Vu5xpY60xnIhhy2Jq20DnZpf5QJ2RY9vC9PuE2
pH7X/OYyBOQKuf2nTnJVZu/LhDcQwuLbzOApOBK9Pu864/f6fTxqEFuD28QU4L73jLeizbr1ib0n
ki/jODohtNm3aDvnbhZvZyQX23MZb1/beRt/DTMqNDRWNkZNXr8nI8BVDu3r8jZ1qN9tOBzcCazx
EI/Q5LlQO6UpaJB1HW7ZduMzkm8tv7MuqS24dWA+18f4IB+Vh/YwBcOTbpyFD+uDLs4VzQS+hS06
qFa5HLO72BVOFf+fCsdp8iou/jI7sA8QNZ9/0qLBQWHkZjZZ7qUz3O/HCf087JkbjximAzBOIBwI
Lkx+afd3zV4IjJ3pLm4avGfnblNzWfFWmu7ENXunCp4sHZVuOxAYS6TiF/UJgRw8HPbb9ePwDslI
O/QnmFpttZ2WHdN6lQUNlxWPYPfE5fkufsUFsnBkg3jlu8SRWIKvSpfRj+6K6+r/+sv59fZUb3ER
2A48Rt7tV7C9QGUt9xxnbifa3YdwQMODdqB+YU8NPDO+hJf0HO2n+8ePwnt8lOyPxJZs5TnxsJG4
PE7H6sIbJNmd0wWWn8Gv8NjA5A+k+pw+6LRPUzAFWBu79/f6GW61ebbuCmfLX/7W/8dfru8fj29+
ZfNh2Ud+ce/t13/6R9+3T4+w9l3/0T/ZJ76QB522p8rhjvcaZ3t6PJ3eTo3tttvbg2sOlJnv5/tv
nS25ePrZH2/+6eR/8OP4wArlDdhX8MTJMV/zjwIJ3EZ+PUdH6x1g4UakPsv3yjmxEARtR/l1Xba9
I12Uo/xqHuoWsnyFH5X9KW6l9WievNUxAvMFSe2xOIwOQ/CHfN4q94HhSHfxl3JnnqEvesuDsrtr
tukGDB26T3RvZFuQEvWqsrEL2ruaqX2TuRzU3vt7vElbx9qK9kO8qc671FOcZ6+2Y/tucT3tIsfe
p+yyGHXguh34L5uElJfy/VXheK9kGycLv/ew4PPjd3hHNnQGW3II7/Dyjeas3nS4k33JucO1+cqW
Sj2tO34FOxkduCKHwe0981RtRb6ES9mu7dHRXRgwFl9jBTnxkHfabnJ5Qnw8HyQnx9F6kyBFUbaY
MWRH/TXbqgBFX+QB8Z/516sR/Pos7vrrAja4zwPWuFfDGzgjR7sAsD00h8kf0DRBE7XHr1TedS4E
cam1kT75ut0M/Kv3MP2xmwNMn5zzhuIFZ1qzw1NeuPAzpGBYfKjEra3bWpBrvpC7q4nk0dHEo/oZ
UThrzUdqc9aCV+EIwcO1VBdCGZNgQKlxjUDyMCBQ3p9SO909OJsvYVtiBL1HAeo/3aFk1NhQoE19
R6u5bamkxlG6yyZnOSe8RIPfuI2rBLe/oUZcDNDYN6ouTx+9Ox4Xj6ibMDCygu7AkzJfSl7J6cC6
Fxt3BFbQNd6W0BF+ufGyepegiUQ9hd7FcmFtDnYeLMlpjDYqK0tKZM5TBmsjCq8z/VrYKOMGsUEv
AvrBrPvNivv/dkv6/1KzqTO0/Jtm8z3vf14l3r7+R68pqd+INzEVZrDfNob/WCXyGfARlSGDCU1m
bvvd9EHRWSXixoDPGQ2gqFi/95qK9u0W3IwRGEoqjJ0V8+8MZ792rT/ZMcnAzQqGSEhgmR8RRvzc
aoo4yApRJoAcs0iBYoFsVnUHdBik5l5KVN3J8t4rylnK39f4bA5PQxX0+NToS3wRhxTCI8ao6aEA
O+66hymkf+s2LTi3Km8IdLCTQvKihgM+zd1w3ZjSZZV7R9de4EHBa3duP3qqH+U56GkZxr1Qf1aI
1ASPJV30pM8XMQ+MlvEHwPHG/yi3PYJjpYbYCzxZhUQPbdYmD/Q60MPIyeN2V/FHRi5it7A1iwJA
N7LFJiU38ntepG6rUZm7cw2HsVe/q9VZh2ufNO3DWFJl66914pSwXhbkuVLRfEjhQijusiVQC+aT
YtMPt5pyzCBYIMrDTOnFzD6QvaI1jxyDiixwMkHDdilf1WR57aIgQv5Et3KotAcxlIN4fCfk86qZ
MH/CydeWFRBoqjZFeLXG0pfqyC8q9LQEdBhK5EuztGWy5EVkVyCNfhUpXi/QKMNumqrFleYv1pwB
hIvauCzJmwpRFaqvWr0O0T6GBqcZcMcQiy3tXZE0jmLBImV9N4WfnDMFLt8EUebid2n9NMG2rXeJ
JWDfKh5ZyU68fNyA/j5KziC6j/DcIYJsNLYSaJgCEWHSbLyIybpdyGQc6skT6EkHrT+GIxxPJMJV
DL0HHzbJtcrcidYsgO54mmlVExzr5W72M0VCK4seecQ5Xh+8th49Y67vFOYbpJ2SXHliPnlx3NmT
AA5uNl7cvJew9QVEVVOCKHw/jfEuibsAlyCnG5iQlmRfQ0daqweFzif9BbyfKCSUpURxq/12NvFw
aN/EOXFvMbelthA0gzaEw3WKlGBmrNe13EPkhiImhuAnOwiCsD4IhEp0Z+ilyDYOejHujUixy1Cl
CwK/M081vlYKeSZITrHE2kX6dRxf6xX6Yn7Mu5BflOfAnXD7iZH2JrEpZd3qFOVrdit2KAlFZZsm
n8YMPtESs6WQFHVzhaoVJ2rYRVOXVohkSyg7mioQ06n4arJuyri3URrw7CNnldDV97NbKp9FlmzK
YsJ9olzcvMSPIV78ZpZsfZrJhpWd3DjrNw988TBKD3U2n4rwL+zebjjSPx8wmijLeK6IBIgBW/1x
llWIarDiHjNCOf9KmFK64imj+Z3Cwke/tsrnSFFsS5DclUQgtUm3i1F40hh79Tr7QjhBfQkxEqj9
UZH8McIejoiwMPZxOuVh7ASlj3K+X1kxmG7/PcYjPOExMLIk/KHUJXdhIkxQMtvMgtm2r+L7tfEr
Q2AdGUMgl9g+Q91R3lCGy7AbTfFqCZUnczfrbBlGWHczZPj1oKu/xOxP01LY692+Kdh2dRiZvCsW
vAPYTlkgTI85TwJvw5tEDUL3qYvvC2Sw2hz8obz8xgj5yavnhpn9AVMDEeDU/sOLegMQ/gAQDMYC
xffm8LjmT2KfndUqdeOaYQMnG8TKCyxjDP6Rp6wmbAecR5riL97XG1D/T0+BABZidcBJABf/hFGU
oyBg7ZrhCScZMNFSGzeObMZh5gzZLNWxbreLDoWb4eF8gmJWg6ysb0vhpTG2M8JAJOOcS/JVTA7c
9cKCo8M+MoPccvGEsEV9U4sDh+lfJDD8GVnhhQMHBQk1bs/816XFH184iSsmkax8sFvrY+hzUBTd
WQ345etfvD6AS39+eW6Aq06IDC+PZP35HYqGHOQTpx/uMplhGnFMBEEzgMQeNX/1s4x/+rXYctxc
ONEe65jPyurP18NkirMgh/FgN8LBLPV7I5S2STdtwDU3o47JB6qN0kL4kyovUw1PQFMCiejsytPg
S2TTMcc+oS/X0s6W9MlkusPDw49SpoO8eMaGz42o87GgUzuLTV5WDyn0vEm5xty8U0IAbEsad425
Xt5ssa1xxNtpPtSIO++m7lNSgUK15YxremdO+Cq1u/mkipfGHDyF6TVaLi3iRohXrqV/LZritMRg
RNyYcCzAbKHWQuYUWYBbYf02Fsq2EufDDBNIlThKptkz2nwjR9dcNzljm23d3pjuwiYiemT9KgRY
ot2ujQOzg+1s4lERzm4/3qE0lqsb+iuTf0x8NgXRbMh1CR/FfJuYNauMjVFe4Bhwqtf+lDAlGh1u
TpwYr2PU+lP9LGjXWxk2WHlrjMaqbisN/qvFurkRdEf1oTbQCCWzvYhHYpnteflFEg+Z2bj6rZEX
Hpc0cVAhLmaxQ9Wlp9puGVBAW1+m9At5olj9eAKUjal8HzKWnMbJkFBJnsZ+M4iwyO9HKoeOdLcR
niPCTsXm1wpQVM/9YLmNqTmiBDlbqJ1OPiD6QKGCeyAoXiXYuTnYU7wEq7K4elzjIsDqlqatN3dZ
NLtdhc8Xe3lBnxyVsQvGZatbuJawgl6VLSlMj2YOo57sOHyrNFcdcfMw1A2kareDzoUjyMIvr2Q1
zgM40A5g/WylGu77XNqvDFAS0EOyieGpYJOchlJgLJ84YrsQczyF+6SSOe+pfSTuaNGB3G+YT+SW
0Zvx48pY96xWZbMX2lZ7xSeQtddO7oJSCbpYs8vqxjO7osv00HluDP18c6PERX1zK6kKQH0xpxhW
cHKX7UYkQjDHT8DS77TkFwhIlznzwlzjnukDLj1fzPxCfjHx/IdT5dZDtFFmNYg00xm1/WjSPC64
T6TWViuIEzN1G5cqaFOJ3SK0Krv7VdYecuVp1MajgtcOlus7qQ7C6MmM4WibCqJEBUmDh3WUm6F8
K8J7hDiBKZzjENHIcGkGjM4Vuq/JGfE5hng2IglEo4/O0p/MbkfoKD1Mikrwa8BOCC6AZ1byfam2
HtFSWwm0Rq6/KnGj93hL4NyvuBP31o1MMan44uCZaEUvN78yfL7cnMGwquRtbJ1p/ybz+6oXjnnT
7lh4fVEipWtjngZNcrV1o9BxFQpFvLAo1MKjljwP8yOr2a2Aabo1xQ8YYRNAFjlS2TutfApFAclf
C0H/E/Jy0KkvOBg4sRW7yzRhkxM93FrKKcV4zLrRUEbkKSQZ1p9l91xn9Uam11yyExEpfj+8ikn8
pM44kHaiozeRR3+ndBshPHaWF5nX0aBSwqpPoi9WsMGiLQ6sGEdAaWPi1lH6Nzu4pRftSmO2KHRk
lQaX6pnMPFdBfKUs99C8bHN4NuRjxDHbjc+hhGIm4bqE0YCoxSPnzilNlObySyXuOuzoNO75EU1S
tS2h9oZC7yvyWdpkMdJrFS3PtRHiXUT031JlVwvhwYRfmpmQZEPzMUj5yTAi3MQWXynXoME/Viv/
i7szW24c2bLsDxXKMLhjeCUBDpJCCoWkmF5gMQlwzPP09bWgtLIOUmrK8lo/9bW8+ZIZCYIE3P2c
s/faXWDNBa5l4ecxWnHIahPRzXrY3tWGu43s6ZB4IDrso9VwbrGZWNm8xvRMG3IF8G7za22m8XOf
PBnFc8FZSXsJysx8xhDHcObslHxuHT1YcM4kD9n0W1L21GUPDRhh5fxJ0+w9UJ6rOKdtgtNPj5t7
rf1UYwILTc68Dq5HoDC2OhCcjm6ERgZSRLOYN4s1BW7xwNbQGvEm6zLsQddxswJojhgfa+2HQWS7
tGkVl51vkLU6Zr5DvRLhtbTxHmig611Jno78hR9h6xq8tjrNS55WGhnzRMAzl8NuvuNB2sWcaiNo
Nj37UEpl6xKBFdFiMp0vcoZZQtA8DHFsRleJ+9vogMxiBg6NawryfcTUIaZjThLNT3e5GrwDQ3eE
rR+Y1FyH3RMxhf1I56nZp8Nh0L+NuPfSDrgmPSMHRJi4Q5M1mdt0vG80Xw2HSN9X4ZXoIIQ+YLGu
wwP+ae7gxmkqRGTgtHTv0NKLbrU/LYYnai/OPp6kzZ7iBTWvq1SurJ6x/r4Un6v1Onl2mzdkkYe0
yGX9HaTjFhPhNvlcl63vQgXhdL9rp8fGiW4UOVsDD62nTxs9oeUX6dse5x7CApTqWwdc/1w5txr1
d0eALdBfKFzld3JtYZT52lRfw+gNMsLEqGFhg+nTo1EeS/t2SL8NznfDzJ5IftgK4xmX/GZedlVS
+jNi/WziOWVmFYebRacwiU1/+T4NDcriHW3VkIIoVkerR1cR4p1oN32D5zuH5iTp97OAp6xEFeiU
e4w/foLklzm2P0ENRqW3nfp2s1C6VkCpBn8y2GRM3tGm29U44Rx6/DFYXxZTWe3zzjoMxtPiiXtY
BMHkAnuy033aDIBU6AN72peapR6p3W6mvIqrB9yrfQ+qC1lxFlY3RvbQsit32rhxxzjAUUVxf0vK
HZCFp3D6o2nzbWvlR40JiGmKzdymz3CCN3VXUbAdC/wb8E7c9JtmMeb2vKBYnVXZtO0Aj3l5uAmZ
voUpgPeQcv5xtHAlYYOcQMK0FvUKj3Vl4w+Y5Ha9f3emPoojFKsYR/UO6W6074vkUZUMqJjAYH++
Whpe626kZUpw06QFto5AxMTNZm4RUWIh8vUFLR4Pe5KzjvDtWtyhRKtWL8DQsPTbcRxkbDEZeDMs
S9sE8VUJ8KzQD3GeXHU4ddNqZhajArh8gVVeDwWbLxbFFBM7PfNZyW2uT7ca7zJ5tEj+nusJGbmZ
Hchu9qXzEVZnZaNFttKNQultW0hQl30kVqtKzqMv90QhAkWWmyVfbiwqfi1M/gzwsobBZYJS7RvG
QwKuUK67t/F6SrHau0RNTI108gAOxpzvZrSaUGZIQcB7F5V+GQqKdvAz/ecpzBl9JYEdrglFm2HN
6Eum25UfhGHkQ9Xd5dCW+7wJprVqnYofZlLf9k10JH4ANFfcAfLjINH/blkyBzu76gfjCHBz54qR
chV4Sf1xmVXQIoNN7OXocRAlvcmtosCx898W0tuBZb8uIAc339tp2plYsFJ+R0TFfuiwOxCUnpqc
PvmOgDJtB23HYtzp15a++AgFN5GmdsL+lrsPfYe6LmL7K77yNAtyS2Z9L0hfTLrYTzXbT6PYz8Lv
rcHJRMsPYqZULhd/LD835rIjkBX+5tNSPFEUmFVLSLTciWxhDds11Y8oozU/fMgX7SsEqqteoGJK
vkbu1zzlSDkOQF0+WFOpwAhmd9rY3CJYPi5dvVfmuKcJJ0V2BVPCzwv16aUe/n/dcf7/TwSxBgj9
3/vSt2Uz/phPRBDrH/inMW2hxFvVcXR/HbFKg6gZ/xFBiP+2aSsTdGma6INM16Kl85d8z4ENgrjP
dsjVXf/Q/3pcEAQigZAOZaiDEMb5V43pte38fxoc2GdoRRt4cKjX8a0bLwqJvxocoY2Cdex4NM0p
1X/ZxJ59tMmtadD6V5QSXd7lN/UEW+Ov7+fjPxf4u7Gy1smnl0Vt7aB4Qv8h8PicNasW4Ny62Sy2
L2CKPFXSsPexiTvx8lWc0/bNend4N/iqLL5Gz8TFc1que0Wv1UUcIekI8/6L0QrtQeItuSvVSijy
lDQf4SvRfaz1zsVTkHfiIevQNG6GumUEVsZwffd5LV2G3C2+t40BTqsNmt6Mfukv35DdZHPnZ9PU
mdtWNdnaF1rBwQUIQ7x4YBT9aEZqztGaWhpQ8xA/pgAuqCuyjlIQz62ByxgTIJOsqQdz43grqGuw
IiO8nRA1/9aVymmgjgA0fQlq9UdCvvSj18em2JZtkjIIbovxAQHvAE8oVvrnzlUluZdGCaLLscvW
2+QowinHbZkPVzDV0wcrS0ZQYiE2UH5l3cOsO1tZTjGTxnByhUHDxotTdvbWQZRYzxM+O7TI1rI1
FGTaua5UiZSb5YcwmrgNkozMFJj7HTbF/yrAnude2Ni+ntXiY5Eqzox5PZbX6TLBOmCd5JtSOrwC
X7eo2v3Lv/xpn+blh0cFR1eI55uOjVi7Rn891oOOX8FQbDI1ev+gDzVasbJhFEje4FZRk7zzpInT
Lt3LBXmBXGZF6+Mmzt+j2C3D1EkhimSEj4KpSsrM4dg50V+VVpXctZGJdatbIBh5xKXVyGJTFe/x
vdjAdS2SBlHI4fD0CxpDX6Xs45/WEjlEzdv9OAKmksZzSri02mn1nO0aza2QbFSD+WloXQ6FXhw5
nOPa1qI3OTbHaMhXVoGBo3PLTl5S9WZa7e3CpIqPmYObjKTgZWJk60El3ED51z5jZK0mhjGe1/vQ
G5qrNK8JzpbO3IfskpHiVFzSqvrXPxVZWYzm6KqR4vTyDv/1U3mzAZVGOoafj8MSxBB49yqbtJ2p
591BVZ7xTs6g+dZPtYo0Jdo0jIXnqUIGDlvE9BEgOWTHP2nP0NKVHKZwL4+3baOQ4GerlcjtVfRY
Ciui6ZzldQCopfocrTYnJ5XN00J/YMJWQV9/I3V9zPaZkdVfrXDBIOblpU6rgD9FNlfxzsP90mU8
XT2dNf6J8CshKZSsddn76yuL8CRGxRJa7PAl/ZA2amkKFBnCyX4avJQR/Bx+zFQ+2IEkbwFy97KQ
eKbSnPc0F23O0CKm0vTpBKVyWy8dg6yy7CNBEwhu1QZIFId+WQ39tR0JQKP47KgvPYuGQq4mmDud
C8KeXBMts4PLz8O69J/dHFljkl0PWZ4DKP/05uxWQBzC/uBX3PqHLtSLIJV9cVgge77zRb4kV55e
yyUTXCAzdPCKUnufXotjr9P006L5JI9rdBBS4O5YKBz8GxKIA2+mNo2/gb9X32uo69euLUYP1urq
hbh816/3YddlDs002mZLpMV8+knKYaEhamkcVmtjzUY1OYjX2rpmYuxi6AGwvKvIBbh81ZcN8PQL
wHdLgJwtEDbTQTkbLnRFlNa509HqAzedbbtcYExJuoqxIOmltIKTEZ+5xH6zLZ2UgcsAzLvZdKkU
NxkmULXtzV5L/WRNRqQAg7VIx79kgpyakbwDXJcgdDF0ul49qvnwBtmySTSeGdK65MQffcE+yyoX
62ZyDdQkszZumOZcrTeGO4TvkCWzll3rqikt9QUcGXL/CtLfEjj6jIsIkxjVI7BNTd9MqAA+Y3oo
yqPQNNp12eLo6j6Ze3WgJycmQASEiEaRQU2YJ/R280oySGRFXfath/R5Y/fehE+tgh7yzmP9akdC
fsrEYNWAA/IkUvj0B+7iJQoBZqGazAfvj+rq5FAvhrqekjik5Umg++Wf9u3rAdJlbuSSMbWOC/9a
Iya2BdO08yxQLYNu8qXmZYO9UKOJ2oGCmDNZv/MwvXpxDQY+gADIhXdfwrdPrzhPQOSMqMwCS0w5
r2tsgNiM52tNpOPj5Zs7C+Rju12vhRp/9bc4AGTXz/LX3eUYOsqUc0gA/HW8mToFpIvE6hJ8dt99
qbwBIS0QIQCRRVg9LLFN06OLR7If1dCbz+98mnWZOHmL+DTEPbLro3a2icw7/TRdbIeV2VRZwLtq
dMfMM+dbpj90pOWQ3lSRVhKvkC6/J/grWyUb+AjSdoOlg+YCqCW6KRtV74uwzt75Sc5yUP/5nkzD
4bM5qGLky7Hlr+9JM2Q41hBcEPurMN0TV2jcr5ZLVBpzR9sc3xna2Zrch2I7ItFfGPNm+fdFa6Ao
aJUHnh12qNEEptScZFsPg/pInlLlHhxZwjGpM2zi1xn+2mZ/+Ut942ni5yXFBUY6E9jz0OFwqpcE
6gNTSg1aWkWH8pp3WP9ETEj5r7cBpno2X87qoxLrgO/097OhkZj6xPAtM9v2iW5ncQBdl/+YI2Xc
uqKLvsf2Avwo75fd0JruT0VA1DshZm+8r2t9yEPEz8UZ8qxUWRw8Q5FNeyRhx1W7SRflY2/nyR5f
EYKDJXJxWlz+ileR/flzy02bHJFZJjze29P7TnTCArUKKUKm4kruuzZfxxG6QH1cuCp/Kqy8g6OT
Zb2fSa3fem1VIz+BoOYhp8hR+47e4EBy6euSEUc217u5X9NrKks5T8nSLxQOlZ48wWpGWPDOp7fe
+PQUwhy7ISDY5LqefvqSrKJ1xXH8soPBs1ELifRbO2x65BmhnQD9aypnxDPpiAExioKxjgSM2IOc
T/OrheSZ7xx9tOjyAjMd3vl4zvrlnS0KHM5WfoVOIY/J4PTjiSqaFRobDAQattCrsWlmDd1TON6B
E1Vol3gaPxKUJSvUJqN2PRLsSH9qsdJmD7eO/nE8amod93tIE5MBrYwcapw9koBJZhJGDDZddU0F
77ZVgE/SovmjTUbHBqlZTBQ7c6GLBaTCGAKdVlG2gb0Ayt6KmgmRch/Hj7YeV6gJuMLwbYzUFH9Q
i02RoGSS3q7oiMceWtMvkbvZs1fp8KhrzvHIlipTKCgruWXuMt3Llk1babCJMqZ0d7PhLQ8hcKc/
BUb69oOMYuqawdE6npch0dl7I5BOGFOZt6yPSvNR4Fb+tiTO8KlN6pg4lUUOhzaB5Er6TZR/U5Vm
/06tqf1jyCLUA12PV5wGvJ0fMZgDTAJtwdaGSAgyWNjkGQ9z50KcA2BoIfMO4+lrhLfuky16IHCX
H8Q33lybfU/nBaLFI+2zHzqKcH/RLdGAhOjtBxVaBLitCqc0boHj2qP5HyxXWD0dY/XHsOPqZw8+
lPKkUHOuMZKUzUMzEgvdV6ojINUzMYsI6EfR7Fg7StD2l+wcrAVGLd/ZWt5YO/D0/JNiZayOs9PH
m9OMSDSbuQttBLHLqhwHTDHIozlZyjegNE6zij8ZLQKsuo3jd76DV8dl2g/rRstBgM2NRN7Tq7sF
88/UhJXZjDlRPoYLfaxAWdfJci+MaD5amhrfWaF5M16/0rhdXZs0MORUr9ZL2Wiax6qhYeiEvASi
k+ymctsXdUwKxpJRMlFa9S6qr2wcDkaSMxjMddE8DknOrBpEnmPv50LXrkFWoKnuSo5oeGfdSQT6
osSjFsNkgzU+6WQkZVCsCxQE7UEuIYvaIhrWACvGA7dt8tRDe6jF9oEvV5nbUHrqU4r0Lt6aiUeG
YJ277Us6D11pSXQYdHQzXRiUxEb7aEgaTpsim7ChRFr7VNau+NORVnDfYdn72KYq1EnESvDtEVyI
vrBqyvA+K0G07B1tWX5LVs9sK+WY3opei3/2mTWDtk+nGIIiSe/IHbpsKhE/Jma1mfol+2AAHFU7
V6XIxjnXwWIQC8MOJj/LQtrNGI/fG0dqGnNhoX8PR6AevjLTjqYN3Iifeh2iTJ/mxv00kzqCvqNN
EKN1uGzJGzJS6LNWWX8qU9WhP6tb9b2yRWlQolbMO3vLVh8Q+7n6BtQEWkUy5+Vd2fZ1wrRitfdG
E9JhfP9FT7Ns7icHxQru5G3dEei9qYdQaFu7t7Ibt2yanimlo31VoYp/g67P060tdPs2nQssGsM4
ojfRy+6PPkzQ5Ht7qg5NqMtnI0WCsEXBnH+c485+qvrS+9iIvn5oNWf8PHtWXm1EF4IdTOK0gCPr
jQKmi6lBCMkrLfoyGybTm2TQPHA7stOiTUari3alKpsvsdbY7U51BrFFnbdgFbJU4T4mhY1abUkq
7YOQcLg3QEU8hDhlybg0TwhKte1Z1w9JmSc4t+QIKCYujKNwGaWRx7D2KqNxjPof/3bdRD8Frslg
RCoFGKizd1jR2UI76PjzkCB3rUJ7M/flfCtjBm+6h8Xn8vVev72GuSb/GdRhNAWts+vlMUK+VsvZ
kPPKZs2wlo/Ed1r3rQH6/vKl3tgS1qILiRj9edBWZ8tTPmSpLFXK8pQ27me4TOmtO6KCiJqh3tOf
897Zgl7fGuMF2o+wQpgncNA//SqNweqdUhJsUFYeCOy8Ka4I90IKRwLv7vKtve6ZvIwyODOiNEVT
b54dGk0FP7JEfuN38Hh5DYmQ+1BMrnYckxmciOrE0wKpJAWmQ+grp1p4oukapXb5c7yxA6DM5Msl
2dim5jzbBK2S7CiRDJ7vQtxiqt8Y4xKYKYQ3hGkdo1iD9AAck/UcDf/BpXEZWHQQLRsmw9lRHYmD
Qco1eJ54TvOrMbd7wDtGdpzqobha8hnvmzal79RDpzrHl0rOFWDPSDmma/mqHgKINUoARjxSk2mN
+5gZAhvfkqCagf3PZgDuzr7Lhx5EkUeQ3OVv+40HmueZe+UD8CFedsa/6kiztI2mTEvkiY4jfqmm
GykUux6AboJmDdxe9e3yBak/Xm+2TKYAXFB7kft0fqwy9TlX6VJjPEBBoHZGs+g/orRfs2OapZkP
gzdPro98PCp8b3JDY2fExDXfD43FsNgTJY27dIZTM5t9+WOh5IK3a+sa0Fl9XcALTbEHpmTg5Nts
NLGZRRHOCydskp9EI1MnNLRIP2QW2xQpPR2CLU77ZQBst4ElhXKp2ZVebX/VHROhnulO7HSjnrRA
1zkkf8g5pTMzBmv6pUQe0PusgCTDAaBJ5s1YCaxSc5JH14NDRyawhUub1SOU8sqorTnatH2UsTKP
iX6YNaPEtwnENQ4U7R6kWXOYBAPj3u/whF3mZ2GG0YDb77ihmP3O88zyh+PABt/ZZg+CQmszSSaU
BSqMEMKUkXpduTBb7cgdnxZSy+6KOAZ+Br6ayGdhLWnPvNvUHjMQSnixiimpt2BdQwYJfaz9YAfp
VtbqjKmjnRaUGA3a3m5T6Y2tMcSAtQDsSX5qLCN55iALrnaso4gwnkTvEh+qZfXszgozY9ZmPaL5
0hofoKqlWjAB20KRRjwJ8Xlxit8072JULgnBd9oWJF0T3VSjrt/noVf1vhb27WGkR0irglYh5WCT
xtl+GZz2j6cMjBl6OelfCkYmtC/FjIsXLLN7FdaYwjfg3ZFzD0toMrOrraoGYlyPv1h5ErFx0qzt
t3k8VUer4sxCYTU3zAA5aTQbcyrFb1YdrAWpKCby68oyz+6sOR5QDVSkMvphV/FfyVXYiBvmP4tx
NKKktdG9RqGJyLFEmCq8Ml0jTSO6rYwfkZGWpuKeZVQP38ecSKw9zBKUnfHUO18ntQKAMqV57Pkc
wYGACCuT5I8W4n6wmmU62KM2/VRRg/LWJXH1FzEp8lfk8TZtKqF5zxzOJL7XlNBoRNJERhwydED1
laLNgxm6dMtna1kmWAt0H26kacbDVjbrSb8pIPsBXhbzt8Fsp+tK6oX6EJO4ukbbiORL5xbil7GE
lbdNao2VSNkTYz6vLpv+YKpadruZYNDFd7R+xq9ayQVvzjxoQS3x74CSb3Tuqx0j+PcMWpdtvXK3
kKSGY+s3WTygW06L4pFPkpW+qWLy30jfmKyjoXdCXTcJnfNdRcfm3xccxH+CuSGifSVVemc77EzK
Rpa5KDtUU9AeqTv0LtuKOesaETonxzYq431atu9tt2+tghbaAHqq9PGEddaaQgoiJ3deW1OcoJjW
xci1nEFM+7JDvKhJhgVOvbq3ckKCMSPRqL+8EL9xtPAspnMvLU5OGGcfwOn0pNPalHeaNPYrOZQG
+OtFbJQXf798pdc7OkWdY7nsqZSTwLJPDzFd1bWRQ16g7wF/pvAYijow1Bj91uTS7GUlrR28bfnO
Zv76/jiFGp5lMAACxuOc3R+EtFLovQOpwQ2h+OjNTOtgKu8XF3zX5Rt8vYVzKXpBEkQL6o3zsd08
WZlOrpHjmwt04dRG+W0WdHu6zkrvnJxvlIO33X+FCPjObvrGTVqckYQtQcA49jnHNFGkdiVEMaH6
H41bvcS0vsTC/bzwhb5TmRvi1b4N54NOiGcyvFtVJac/I7kfkd6LzvO1LoswZc1K9/uhi2Zm1IDp
nSbBpKAKx162DXUypnmW4zW7o4u37lJpDWiLaAB2HwvRHtO4aN6pO974Muh5mtJlgGrpPNunH5Dw
DNYR1wlhcyTjB9NIsXVlWucLD0L15V/8jUca6w4w2tXwyXZy9kjHieySYSEIwmlwqpkIqYlD6uG4
1aN2C14QB16jOuudR/r1mmEI+thMSAQlCDP10xucwVUvswbP2mLeFe1z16SfnSFvo57WiHmKXA1Z
KRM2Vlmz0++dRlfVO3f+1pdM+cOMiaeBIPb1n/91YGRYkAN/1EMfylz+XNBM+abPKM3xKi3G/b/+
lhmEW6YjPeo7XuTTayG9tYSdEodOwnbd7uAPkigRs1gnO0PAsFDk33yWXVi/cyh+49elvcxaZQuq
Soy9p9etIinqaTZdv/GSMuhsPXkuKX2wU+bgCGCgEthG1va/L/ZW3Bo17DoeNzgfn152skPNrpmf
smnC0cHJsYLVx6EoA4dD2TtqiTfWLO6QZhtHVkxo8uxiBaDJtuJFCYCc9ugddRftCSbnYIhmvDQz
aH9Ljg7BEl6jqeDyD/vGQ+R4vKc6SzNf8vlQ3EmH2ECAEQfR7EYPxdD2R7r7+gctw25w+VJv/JaU
6exzQgiqjfPxbOq6Kfon1DrGMpfGjSUqDVMKwfdQyN0ZY4SeYtlJUFJfvu7rWzS5PUn3GAUCNo31
n//1ntSyAPBsMaY1Wst5dvS6/KK7bnI0wkEeLl/q9cJ8eqmzn9Ia6y4ZTWamKqK2J2w10WjvIL56
57V4XSuaDJXE2vagK85k9PSWaFP2pp7MaZAUcXHjoje/K5h43WgFiW8OIrPd5fsyXv92APsQ963w
M4uwgLML9lRaCSrhLPCGGsBNmeSeggfMRlMRUSCq21A140PtEQK4c0E236d0Db8wXGv2IYMfBLOa
oSW7gp5RjGAsKSThRsiWqzlLjpIAyvKdH9186xPDYNQp5SXCRHm2clDyJBT7JMnFJAUVyEuj7Cke
q7i7q+mzMZwN+wGqhSG8Lhg5WT73Tt45vtbkBdppLyvSfWTGOMIR8AAzKhPwwiYpc9+brGLeYRGL
+4B7L/6ug6a9n9AKEXKS4lDeIRIansi8Fo6f58LFi0tEBIgP5c3mpjI7GgmXf503HnCa2LTNefjA
V8qzB9wgbJZaCOW6mPBapeTK3k5u+iMMhfl4+UpvnDwQ8rDpMBNkg/fOz1dJj6PZ0dIosGgYkxLT
GpjeB/dj5ybWLb3s5WOp1+OnnpLpVpTIWFKpwpb6riLJIDWKNSCDRO8udBjmXP5sb/zggDIhTXDE
RCK4MgX/fs2Xasi8Sil+cKMhiTfGreFVS4n/I1nujI6Tp5JAfy9f9EV0eDqC5DU0VomEx/EPMeTp
VV01zMmE58I3hlnIjZcRI6r0bKn9qhgn/KiFUYstyRGGtcsg0DqPMorA1+h97a1kgSnbAl6mhRLO
I5GryNkcfHmWyvd5b0fe/vLHfX1sobhi6VibmDqCFfPs0zpGFPUlPY7WobshujnHTF7DdfYBwCv3
SloJ6PCiB1ovCi+5pTb0/lz+CG8skXwE+oposfnr5Qn7azVmi3dT14jQbC4xEdOFNvyRlrt8uXyV
NxZIh4PnSmalnrReHN9/XYVwOzQFS0iOZLRkNRFLhhYsJKb7jtN3GgcHqv3LV3z9aqwSN1fQT3PR
5uje2YKTz5VJBjyWN72fy4jKucoe5eLUH1BIh6SaxMbHGHUQztqqOXo03LCKRBKecJs6zcMYR/pN
t6iUAFrmWJc/26ufHd827UwkkgwzMe9Zpz97nRAlWTe2DNylpXXUc/b/uhQz6AsdR46xLydSvrYc
NCJozRDscV3a6Fcuf4hX7ycfAqmw6QLkND2K3dMPMUedlufwv4NyKkZkcPlyRE6NWKcjMJDYoPQq
SkgFv3xR641bt5gi8mZaVNZMU0+v2pnRqJVAtoO+FS19NCFAJnBuBWpkWmCfA6+wE2sXZaH1ySSC
6g9qy/YXCX7jz7ENAQBWlls/z9MCdQXxoBcClnFpeC1zFv4wS504SK1eYN1OXTY+OyMSedb7rHHx
XIbD/TiI5p5DrEIqnsyQ3YscZTNs+9zdu2pKMDhO1vRT2kmpB20XGR+zgfik7QLMZjkOIsFcJ6IZ
525qywJyRxbGHzkpEwuVOaFlv3N+eeM38qDZuDZv4XokPf+NgLbXldU0MAWTyi/mvLnrbMAtQujX
1G+krbMmvfdgvFoRWEHpPRsW/1+Rr2cvztxOcq7Lqg1qI24PJV1jgpQnB13J5Wfh9VhlPTGZNlkj
wDvWPez0WcBHXFWVsXB3ZKJ96Jm7bLVJRnuRNCKoXUIIEq+dV6/7ipzsJyyhk/H58od46xvmAEx/
nzeARfDsZpGIWbXr4GJugNnT8FFzwHowbqe5tYLUFvUBSXGcv3Prr0oM3jyd0Rw9A5Z+5gend26g
E0K0ObXBVLTWsVgwo+S6po52HGZBjH1hPzftj6Zo9at/e7urrgzBBlNID5/N2fYYE9pR9KkBm5Gf
4xtZ7cM27efa2kB+JBYxbPHtNkaiiXf25VfrPze8PlAsyPwP0OnpDTdLkjsSGm6QG016O3kw2UnP
0I9DlxvXY570Py/f52u15HpBzh98vTb9n3O1RCO0sMsXIluVl+qz3yQ5jrc8CetVNOE+OxEuDDtp
cnI4DavGeO508209Tkznldlgkb38eV7bctbPA8uexqaNysI++wJKzYkn9pQWZ/kM99dvwsbCPlzn
fQQ2QQMiEy8NCpoOF4kXjHGy6rGLXJjksNUhdmE6Q9d6Uw7ZlVtbVhrgUWnHjcPuANwUcyC8zsLG
9N9kI9NsU1viP0uGnugKsXdyN3JS/K4JpP4csU2N3lPWQFyI6Ob69aRzHE5LJZYbsPrJN61HiQF6
wyEX1A2RB6bmODubROh8qKxX9l3cZ+Ejj4311bKmFMDXWMefdS2d4Om1y4CpUBgldtJIr49ticRw
X8Gc+orjQt4uY45p2GB8dfAWHeOhXaPXDLBkWNg2a1I0focNPcJgRMq7N5lNgKFEN8zUL0lrTz02
Xqv2TqZqQDRqjMtDqKy5PnI6hmil2ik/WpQHT8Vo0P/HBLRYB1wFiIMGq6tJYhx658BAF25MKPP5
eSaKuQ5ErZDPXf7R15fp5CzKb25TArCA0xtEs3P60FfEDpqjqsqg0ebhgGgJ7DpRDgdJt/6dfZXe
wOuL0eGjUU/5yUBMP9tY66oUhKeaeZBSM3ZfB00U3zK3AD1CVhtaOWIenZ+UqDjA+0lN3zgdWeZD
0WrZvONopP9KZAvCHdFcqW/LZWieDbMLNd/VtWW+JjMHczoNVefYrNrEq0zTJ5gfRZEjJm+SCmTR
4gyPXtfgVW3s2RaAqxfM1kaXFg9JppPQWtUolDbTRFnqY1+dnrzWBiC1KvDdj02F5D2YpG3lfojg
p/FrnZSQTe/g3hn6tuq3g44Biyz4GLQ9wz0EUGLspbyRTdzUBwpeD/pXWv/OVLGQ32r24EYy5I73
5E7rju9lJgirsRPID6XXaw8lK4EeOFFc3jDnjFD31V5bXzn1knckfdNe2k48d3Ibybz8Dk0OlVnf
2SU+ojzu7a0cbedA9kQ07NKJSTRrjow41sbGsC1QGYptw7yVSNcMUYhv59SFuxC/rwiWpQZe4hVj
cVC5HZlbjD/Gb+XEdf5VRIMl/anTaQvTTtaP9mD3iHommeD3thkGbVL4M785zlSkSs4k4w1Z534Z
OzpV/DcNJW6BtpfWVqDCgXMkAD7fz1FdgeLoCNgEa+5139Dfi4EZjqX+tGZauw9TGhKRGs9JayPl
gZ6+yfo1nXphDiavKmsMvW0W8Yl2TdzC4uujbsweebTb9K4ZuvE+ixwjC4BLI7zqEm9hSDhV5CIk
aoTTbLTa+MEzovTzZBGrt0eqUAH+1Wz4NmNTiC1nwHYkl0Bg4jdTunMbI7Ppm3tSSwg00Oc22ZP9
DTgrrOaXbNK2hVjqMYraexXxQBtO6j3oUiWaZ2aOibvDhglyB7Oz/KHSyZvofJMHizTSWm4jYrM+
tbWuf20QcZAONEQguEbTU18lYSaRL6e2fSQaBHORkfZ8qDZk1rTF8zbfIm+Jftq4J6CR9iGxKWU7
RL8jZw3I4W/VSKh1r7yNsI2uvG+jrCGitrcXcyNJIvmJhDUl+zYb56+96uXj5WXnjZVgNbhgb0EW
wxnbPF12rLphJyCgKqDDOH4agesd57D47WK4u6eH8J7G6I2zzNrKW4eEjHrYbE8vF8m6mLPY6sn6
NtMITodNLTdpdUr/gXA4RDX1Dr9ndixQrL2D3Hp9epM0azxUkc7ayARYedJjmM1u0nlu8mBZYfhu
GS/bVRdwKGoT5VE3mV+zhKjQf/39UifTheajc5xZw0n+bmzImjpkqKeSHLkc3V1JYGeKghJX/mR+
JjFL7i9f742bXDMY1o47cywsy6fX63sx9UXENlIU0bKvbIuax55hIiRtd3TCwaa5l7+nvXnrAEVI
gYX4hQke0p+zw7lm6I1udXSItE7rVgqbHJ9nAckCK+CopcjjivRqrhY6OijMu+yJkLiiPqD7sr+2
qRib/+Bbp1JwKaaQ4FLUn34LrZ7bxWyrJnA0L/5cL7BtPNS/fqfahdSn6b236I3Ne20h4RNneMnI
7OyxTtuh0BJH9IFZlcmnukYQgfjGu0Fxo975gV93c5nMrWN2hg0cu7Fun96bqmJntEhGCyhfrQOq
hOxY8e/6Icf4YJB5F2S10nZdlxjMI6LMtzIDAWULj5eKFHJoWdjAF21ztDa141a+PTf5Tjc76fqX
n8U3aja5Kp9RFZkOc5gXf8VfjZze1ul39mII4rbNPuOji+7w6M2PolILibZjNH6rsZAHsWbJB9IM
u0Pah917X9jrLoIkk4Sf5n84O69eOZGtDf8iJHK4bTrs7O00Y88NciTHooDi138P+5wLN92n0Xzy
xYxkydVA1aoV3gAMmhnYejNA4Q9wc06RNbKR0zjZvRuXn8oYWAIiE7Uu9m2u2o+JIaS7H9LM0GFt
5+Vnac3G3zHX5kKSLpuXEcD2j6xJ9Yc5s0cPpH9Bc6pGquVvENHRRzsy5o3gfOUwA2GnEgDKTgNo
3Qir0zitXDH3hzqYvEcJkvWAmejwqDdVc8jA9D/Mc15uZIdLOblKRGkNUw1RZzsMlVZnR4uBR/o9
wyyMPcXedKrur7qJEbr995uDGGxS5NHqQ5xwFTPATWRIOyzQrlpa6phNfvW1E2b84ovRBmfrqe6u
bJv+WCR2i+oICfpTZETV/+MdMw0Gx0TM9BmnnR+noKTEdfxGHtoAaIM96sZjNyfdng5l9lSJ+afB
zb2R619euhR3jNdpbdE9obt3viYgjSCIC9ZM0WC9LyTqtil0ZT+k2kP5JIn+666Ls0r8q379z9f7
U07iSoCmriXsQhumi6j7q6CRFa4rS33mmp/Swthj7GifkmSu5Z5XmrwaiQ/ibc5NIHp17yCLPtmJ
8dLSaf5Hy6Xx619/ewgalNzciAuLeR0Y6CKUUauG8eDHSQKNjBBhjX15p40+AC2BTEBV6cNzhkn4
Hp0EBKGZG3+9/SMuee4wTUlFUILFTAX8wSpoB8HQCaU540EaljCQeQXgH5plFTyqxcIHehQSyshz
4eBF6dx179tZqXJXK99+78WOqXb4/yD5p3dd9zVypxaNR6PRJmx7DPwetAhivDvk3X2eymK8w+ou
zal1cZe8v/0kl3MMYixjvYBeO4MBGFXn+2mgEZHGQ4tUb0lBlNTzYgjIcI78ahHTVsZEiO2y+5yu
5aHWUsMCuwgWfwdfil7nYhTW9Gl974mmRL9Ybw76gJrR7V95GYZdsA7LBHIJK0iUnf/IpkcmMynl
dHDI3RnxFJDkqxpoG7DZDzAFptehQkiyBP94MIes2zjnV5enNaibOMIRU1dnjj5ZNgEJQ8MtGfpp
N2RWhyyeJ73oqfRqzQ9Fx2gbjGvhoB9nT6BBgZ9G2kYS+jZsPQ+vLlkokz7E0xltrF/D7PgFzT6Q
LdxCjf8sqjlLnlIEmI13oFGhIcVMx14jmrlfG9wEtRfHHIeazKUMHoKqr/I7N8HSia88SnwrbB9R
iMKYEWBpVTvhcmNQ1SJIXAVIPjFiNe+tCAAC7MPEauF9p9q3CkcofHn1lox0quwSuG1U09g2Rg3S
dZn79q4YEr7CJEH5qs5BBHwspIPPLyzzfYYl7505eyI6ViOSG6EXxNl9V1QZzdlEj4JdnSezeBh6
V3zz+6n5q4sG+0PsJnn+eYzwYW8pD/B8VqTFvlnYzUn5gf3kDW4VYB2s6xvAucvsDHwNfCSd0gOQ
xDpjGlRPB2uwOeiuSp8qm9KtqAWb3Kyr4+1N/lYvrT4vmTCDkgXUw6Wy3K5/pDxjMAf6oC+ArcBs
7WSnG5Si+wbIFirxmW12h4TuRvliaDH+stwCEpHNBqexH4boWv0etXuRfGIrMrK4/dOuXDrMDCFm
kTbSul63kYEnylYIE4+NOdW+OklU7WEltN/HQfyNUMyW7vCVPNVjqGYvEDea1giwnL+JoY102VdL
jym24CQjCZ6yYaNR9zIg65gKH9HGr62HqO+bch9wH3T7oawL4ziNYiixpnVqzD0GZGXJslyo6c1s
QRXLOzG8Dpizvg4gvv9rY/Y/b8rLveKRJnJXMgqk326v2nAYKo4ufM2cMUPEvCjr5XCU3Tg+NiKJ
3P3tT3JlMZYiKOGwxUh1PTwR3C2xMpEwNYzWewhmBLJ9r6wfY8ZqG0tdycW55EiClwBI289dpXVB
R+UGE2s+1FjzPs2GsSgG6wayam7c7HqWRcUfAAiXZgzjFR1TwJL+xh68TGhp1gOWWkbuVEr+8vd/
nA4vCkwm48F8cMiufwAi8T5NQY2MR5c03kEDnTsA/nZqb+PueTviZ8fSotMJ1AYUHHRuGBPnCyeo
HQ0431H8TTDLHmSs6y+dmPP82SknvUGmUzTZKaEd8zVLButrhQnDJ8fIoekg+u//YsCbvDY5qdzR
yRkMc8eDx8ToqcEMt+hSIXH1Vgq4ekQg16B3Q0xuRRwhBaKQXlRziZWFrG3Q6W4knR+21vtf6k7F
eBiDvJsfUvQJP3RTqk+h78oGfA6/7JdL537YTdEghx3NyTi/F8JLPt/ehpd7Y6mMEBmhXoZk4a7n
DZCuJghyvn0YEorWLg7MRXuq6YxHkSVpdLBKVd3pPjQwY7SbhyyVevJoA8j5cvuHXGwPvhIfiDE8
hHAvWB8+EJiJbcbpfFjaghh41GVz3/XCqA/5KA1v148aeoaDhq7J7YWXzb/eHuDDTZjIvAnOwfn2
UJUTUbnjIj+ZY1I9TJHZca3BnAHUL538c5O4mDaAijVGIOaT2njuizjAcwNxA5nJ/HZxvDxfPo+h
pSc59l+UlFy4vjNBSsyM4+zTCfvXT0oDjLPOYYDnt5Y0gJcKMKrqZtSI6UDuko5Z+C52sXlIutF9
UjZViQpgsQRIH59ur/0Gxl+9ZmC3yOihyUSvaD3jSFOdgi5ujAPKSRBLIYcgeq4h1f5UR0bl7yfG
x9UeoWbnrkiHUgvtsaJ5iwBOltxx0eCYQhWjT/dDFEOd09Ws9jT4zeyQTDZ6oWjN2R81fj6uZUjA
9ajfZNGx9AzMMnq9NhUy1KPZhHNfN+9mUznYsScQ9XOjjX830ZAHYct7Af/RlWLrkF35yLYNykRf
MLiL1c75R3ZGo7Fk5BiHwJdj86BrhvFzQnaze8GMg8kGklh1fIwcb/4+VMGMtBPEeYTsdUxIDl2r
vFMpOhvt/pqp0ER+GoVdVdDZuv2RrpzBBTqrAyjHlxL++PnPhChfRcpahgUCtwwc4yFuo5Hj+9Mz
zVl3PMVQ6JKdb85RunEKL5Mnjr272L3yfjzb1Vclwjh5FVG6N1GtqTQ8tFTqfx6GXv2WhiQu5ik9
cN+meQ9EyHuhmSua0Bnc/KsNCyqE7ptunJYrkREuC2wED+QBIL21gbNvxXXm6+xYi2Hih7oa1P3M
TWFicpgFdxSO9UNPxrCfqyZ/HwwzwsKCLG/jm1zCkwC+wm4BD7k0GZ01ytiAJcvLUPohB+SrPTQ6
soshEKqh2TNJj340Hiokoe0A1R8qjIXukh4E6k6HeFgjVJv0r4Q0FCGsFu542DEftjd+4kV2aVHb
obppWZAbvIvGvind1C9rzz4YaHW+1FByQo6t8UGi4fu5KJri++1temU9JBY9MhqyNBLM1WmCgC9B
dQ7WwW9tJJxjW0SPmablX714SBRul3S3Nh7x8pIAtkvDavkO+G2vQ+dYO2kST7l96CSeSkIE6WJC
kSNvZynIGlmmGEZm0Xz04TTM/7ZlRMDkqwAEWep7dz1HaHPZOEiy24dGQpXsIcF/E9TQeHnOhT6E
U2pihHD7FV8GLIjwNBWYmHhw0C8S+DkYLRtL8sPE0OuBVp6s9nXRaY+dm9r5RuF05XvS4nQWZcgF
9vDGdv0jM8xrk8H8VC6S2JK+tMAUYiiK+Fml5U8AIc0GbH+9nMfLXPpvXIJY3IL8OI9ygRdPhkzb
+Jg5FoqT6EA+wAhRYm+MkfOQgGrb2j3ruPq2ItJ1cBKWKx5V2rPUt6pjoqeD2QAh232CHd+jRNDW
73UUX6Clm3UofLkFGaXTzj/755W7LOsy4Gcwg5QjgPPzZQezirwpi/0D6pnmC1ls0ByLqZ2+GBIQ
3K4JeuunrUca2lVNTXMGhT/jIWAM3O9EFAULGcbQX9H7gMg3uMLSGWrX+T2S/cl7BHmxJHIry2lC
JVT8oU2s6qMLPgBZTj2XP0c0EMdjVMcLhbRKxLc+1eXf5dSjnKs7s+vtiJ0yDpHY0AsgjCmEkJou
5Mvs1+2vuSxQnY5lgqkEGBO8DLJJPphV6yFSMaTJP0kKoIDhaTNgPSBqrAsDNdKjr7WO1MEXMX5V
WjMvOuJ4B/H/YvgWA+jvloF5POyXbIN/Ctj7L3aJjMJyJrnGQI3Ru6ohnYWJ3de/8qQDtZIRRVss
NNSUHfIk48G7TovsPTgl7TVg8JscIuVlT8oZ4jkc06q/D3S+9SHL7QDdJc3KflAgoJVRsdGi3RS4
3eeIrK8+RK2JWKnhKAOXnrGjbzdKK3/W9BRqB7xffBq0AoO+XSpK0ITC6GITRR9NzC+o/2RzKM12
oEqwLYzgYlqVTx1/9z4qY5RkA3PQYoTWqyXbw3dNUWC11vt5BJxwHOpm+OUKn2RsymzxpWYe+6sf
aqoXil4fPFsf11+wS8fswRpV+wirMir2YFVGVFwyI/lNUWEgiT+5jRlKOQUKSHmEmJxCPr1BmSRC
DQkfdO9vT+pGfJdVenYXmd6INqYBim1HltGAIO30RXrORts1dOq6r0Ju+Qmz36hIHpiMxBgjZ4wM
d8i64HOjmIgD9hiYzcD1nfDcDOKA2WJmyj5Gx9/AhnIMtM4D5jRMWHMB3fk56xG89BE+O6LrZVo8
S6DaSIjJ+XcWRc5PfBj8IoRCQcsNQv20JzIOyRNd3PyfzMk5uUY5uiqUFMfuzkQj40etkA89KHPw
nto6yL7z4uAdO1pKXL4diy9avIj40TX1mSTDh+ASss/PsVwGGNkYlEfI+hNAGeUKcKzJQLWSDmYT
0IWOSOKpfZvfSLVNCVeRKn9A+Ii9vS3G8jVtU1i/qqn9u6ZZoKmJ789IigyV+V/jzf/ZRLmMdWDW
qIWXYop6fz2EdnJRplbUNEcGgAaeAGB0UyCh32SR/j0k9hceUv90+wW9sbrOAx1hHL0nFBHoOVHg
nL+g2keuQDZdc9RdiSaMVUf13ZS3en1oMkGRjq+TW4UmpV55sLVqAIemlZPaV2YvnFAos+12aAQX
n8CaVKiPjb0bvXPbAbeLaCI8+kx2wQN6hf85BSNc7t3JaBvqDJcJog8U7TUFId4/WyqYmWNMdbcX
iJ/MH2SdWOk7M7EUDB/bAy2apFBsSm1CgU2PcuRP7PhXLGPnbwdoTgodL5gw9TaL5tvMOArZ1bin
Q+/5PY1dfUiY3/hZXL2k2tR/L7Gy0Y40Fmj065nRfwIIbhenilf8wS2WfkVg5KW4j0Tl/c1lPw4P
DgAnNCkYv36V40AHzcvG9DmwQTVyHMvqd5ckOo1kZJxRwI1VtRdtVdM3hOlzKgEOaeDD5oQunldI
PBZawD0hp3j40kzGNO4TK5fdPU4cMgEPXyDpELdB8bmfUcg4jYDI2l1vROVWDX+56VzGeDpNKTjE
i+7W+QZwlK2qkUntMinUj7OBVFAtGIk7vZmHHdpKJ2xAun+ZI3G98hqWWekyXgZqcL6oLaClmWgB
HnWrxqxbMFnwlaYgA+jT19s7fNnA5xscjUo6uEwMyVxQwT1fqovjvIgTHRh322kMbGxneNIat325
vczla7QZS6KyC9luadatEmufYdHsFn18tEAxGAc8WaN3IB68NnQLsDODatN3nYFnye1lr+QpUPip
ISg6gfuvy070azRmN2ly7IcYP/B4Nu5QmbJeaMSIFxzlnK2IegGy5dMhre/hgMiqtr3mmHlWq6rY
tiLgraYnvst56r/SfWu6Q5BqWfDot3FyV1oVenwdog9f0MyBFq4bKHaEfRtFeEELF0BjyfDmJa+g
lt456J20IVJYgbM3Y7FYnfWG8dkISqxmBfPEHymAi/pYNROwJwUEAfGqFOL+LkpR/92pKrceNY7G
sEO/Wr2jPWx3uyAyreroK0d/SvIGtxGVFTb+I3C1NHCPZXUk98czpCyjoQbDCIKN61c33NDK8PmS
mknFDLVc/u3makKpvNU8bc8sEZvURh/6njFgnJuHAnn1NsxU03yUmMHK04RU2HyEdm+gmYOV4/em
9roERSOTLClTmQfEMLJSsUcR0xgpgCqPVCBGs6XLwbLtcpGgFd7UZvUSGfGEJRxhBP2OCoeTA6OP
UZ24MIOfXcBkZDc7TEHCOQ7yH0ovqueiCXR5d3uXXRALuUbfZCK4SenFUKqeHyKvdabI0If8OFuJ
6YREDIwCfBcTzthBlqRwsH/rkMM/yqQ27sUstTCQeTSGRe0jB+t2oz7zAtP+V1VZCm5xMyJGT9+h
7FPc0iPbewz8TtGK0ut0P6kZJ7MOOzXUpqqwc20cXWIHD1TE52Hr1PJ4+/lWZpgL5otbkJkCwBpG
XtSJ58/XlbPl90OQHa3MRFQwj02LCkO3BQZ0LeDJYWo9lHIGPNUVKcXOmFzncw0EtjqZiTtZYQvo
/5++wOThabA6s3yZlisB1BZpPhXZUDvPcEJx8WXjketYClnjnZmXUCf5XgPptB5V9btgiPtn7BHU
uPcbK1NhOaHJzrnWvF99V2ivZdC5Py23RJvy9iu4DCSoiqKuQ5CkXeKve0gTtE6vslV+dKa6elAz
0m5ZTAe50t3gRF8v3rgBLsMy6y0MdxgLkCTWbb1hLLphaNr8aJZJYqBqZFTiOSiKeSNArqtxvixh
kRY1i9EBWutVO0Y8olHvZMcB9aTnzOtqlEU78U51ptrffoVXlmI6bS2IESZFkEXPNxHQVtpzzlQc
BSDOE+KKIN6F67/Sh9E2KCYXLWEeC9rF0sih589AfHXdRGYMKdVP02NkJ7J5rKSLFR3T/+BlHCbm
Li4xlcKiB2/vZ9KliivSBpUj3VHwM2c3uwu4A4uXKPNniJBOb70GeSGJwhIo3J6d0iUPfd92qBBo
Rnxvu4PzezADCYHPkGgA0ceRf7WOvRBby5nJjmIg3Ye6I7rPqhaWC8mLxudTJNxNV4zLvepycN6G
spxcBoDnL7rVavC2TV8eUdfHCmsYAxl8jDxNe9SKjgpc84fR2fi4F5LXNOeWeeObYg1okTXgKS0L
QxfjWB0zLQ/wDO4d8yQy4TyWUtMfoEY7d2VaVztkxeQvW4uVCjsff8HAqpy7AB23nYOq53NXzaZE
cXdRDg/KAmS0oeM/Zwor3gjalxkJhFckVEnvPFKDdY6VYP7hzoNfHPl23mnsLSSj+mrftA4jYa8r
H3sv6TcC6eURCBCHWMwjjOXPuoKJGky3SHExVlUIsuyQK3Q+V14BIqxhFHb7uC13znliB6ES0hFI
MJ+gvRYntOEMIhsk6uM8N8GBjPIQ1NiI+ZlDtlUGL3WsqxAqhr6RUF48I3NgngxLBccgt1pLOiiX
qNVMGO11yv9MfyGjq2/n9lENVvvh9iNebHSWYtrreC5q5QTa1SnX/AmaGM54ePqp/JdVCvtEM6n8
zuyf7owXz4+317vo2wPrQlaOOZOJWkVAYXh+smxCst+Jujn2qH9+TKJSLFBkCIGNaMdT6RiL2k7S
8/dcGA+MHKsj4mn+RnS79jMcUmgcNACaUcCvhillMTQoEyTdEcdu7UdmDH4I5sI9KAeCFz2y0X7E
MVuzYBBizCx14FDKr5qNI3/59pn0cW6A/vlMEdbwMMWwBwO1WR5xu1XPsgvmPS/PvzeKeNT5FYgz
b1zCF1ua7UxRsCg3cCOyuc9fvzHAionSVBwjbJvuCpPGJmSZ7FTG0/zsBCX+KhJta0Z0xYa4xuWm
RrWIQSpQH3oAoI/PVx6kZXczSlnH1JW5AUPOlA+1Q3FNApRFG495EZl4zEUfnrPDhqOte74YZ1ZT
8IfF0ReW9Q14gXEnhF7vW9sc9wGMzPsJavTGolefECAnUncAbMj0zhftBosROd5YR58Gzl43YeO3
TbD4T+b9Rm5zbSlup4BZCe1FcLrnS1U52o+xGYijpSfuTsrhG9J7w9+28OLX2wf2yhZla6K+hcwk
ydtaEwUaSlE2o0kSmWjegxqn/j289+9Jlvg9KD0aH7fXu9ygYJOWS5CIa6FSugpI8IM1OJw90AYs
IX94UZ5gJRz57s53GP3uzKm0OphpOFdqyvE/3l788mEh8kJ800l6Ft26VX6VZCLoQRySohqFf0o4
9n+hR18+aESKVyiR/4/lOPUGVNoF+LXGvlAIYbNllMVxFrP9bM9C7aaW2ZUTe/nXEW2Bw+3HuzwV
tAP4jIDg3lLW1a5ZMrohaVweT8CzcaU7PeiVjPatlM3OEIb2WE3WFpRq+WBnlyjCeBQ+C3gEIADU
ovOtijmnPgE75N6Uyj3G5VTu1Ihxc961TUg3zqGOY0Qq7Lp4cpsh3njmy5PC8mwmpoOLitzaT63x
VOA3i/unk5v5O63x0QRhg+0Dhigb0fza60W0hCLPpUYHWnf+pHHnmSN9u+I4TsbwVOXUX1FRoqea
lP531JJGgJSbAsoXo3kAfIABSL+YtzIPXyO3AOF4szY7xdGNx/p9vGhmn+aSKQhgKPPewVV53yNa
ygADRbHntMgk3sCB893H5iic0Sr/dnuTXR5gsGw0exfxODgEizXkn0gy4FxxJZH/xE1ar18rBflU
WpQEhl0iRuWL5OAJS9sHdef/60/Ni0fr0oCzwBYPVts70arKV1iBHHUc2/8aBB1dx6zlfZr6W45B
F7B9BMn4yICCmOW/7avzp3R6PPooKD0sp7zgzkHA54XZ0fy6CHXfFYNjdbuslv5xzCxIIg7+7kFu
FH8Vlb4FX7mIWfwS9kCwSKQA3Vvf6Mj/eE3pDLiR62BxanP6xJQ7fa9EjH9VaTsb1/jF5w0gsC28
RCAo5Itr3EWRVdYYW+6ER9zUfgCh8aQGw/6Sj3l5hypB9GrXsvsuPVO7u72vLp8TfDEtFJN6jCmt
s/ywP+bQvGx8krJZP7aydoC/UQjZyDm/8/L4W16ZWyjZa8sZIBhIWQhfHLHz5VLkXs06a4xjj4oc
nsaFecKeg7HUyJBnkI324/bjXWakdDMhEHMTIIcOBmsVJ9Og0pWrzcZRpwHzagdj9k7GbnqqcbxP
dqoY2l0UuNTJWV5+UUk5hULHqnjj+r3gXiw2UDZYBvAbSwGyDtdxozklvoz6UeA1WH0WKEC7L3qT
GV+ghQBBC0YnGfdUXL2NEHPlH3FmUs0Tg8CePLmw5r9Mj0N/aCPLwLW71XFixzWmBXCtINzsRNW6
fVghzlui+xxhNVXFULVwWsjQfr/9Ti/3Kg3ihcnES6XSWOtlogHTF44YjWMNvlyBWvK8zwqI1zuM
jqM7SyuyQ4qw1r5wpy1UyJIp/HnrYakC65wcm3EA2JQ177AHMSBxq5qxeLfMMK599yFrhnoDLLG+
cZZVFvE4vhgopIuPhfGTaXeJPoeVYc4/Mi/9p5rc4qVPA+2ZZjPD2qTb0v65uHD+syjTTrhQ8MTW
+vWjb0NBGOw5jMnjW+YQoHLryG+xXY/NT0aHYlrRwIAMAYWlH+serPIcqOrFxkH41KVDuxEYrr4E
kicyb+5cVKLOT6o9uXmCh4gOTqIiznpvfri8LwVOwkdWohysUwuIZeOkvPUPV5+YKR0y72Sr1LJv
Ug5/BCSnjLq6ivo51PCV3EVWGZy0Lg8+VXYd/8xaIBtZg7iBGPTpBNO3YgDYxveFSX2J6JB6AfLV
HoMI5LDtVeUduokgs8q++DLFGGjEhZ9s3I9vvlLrX/xm9EZY5npeu4VltZhQeQev19m99+RaDMNj
1PnQStNiSCZu58G/KAJc4EUyHjs7d/fYuXoHz8y0T4AnSWj6bKvReEFHYD8xNX9jwRF2CIDn38/Q
appGsbnABPvxH7MQAx4sagj+Gufaf6jTSNP3SK8a8T7RJK1EG2UXbVc2uryf6HsyUqFQx25J1/R3
GgKDfzVuar3SGkyHXeUA9zjejirrjHL5vRxtqjzKZ3L3VaAegPpU/ZArYHSpeEXxO32QuKPspetu
Ja8Xl8LbWjCyUAJYyAhrp7CxcMnSCqAh6O71n0zNqz5pGuCruBjk9zbW7R3QrIzt3aQHpXniOEt3
SxB3fRMuv4FCc4EpLSnGmjjjxoLA1aO+W1vzT81IGfh1eCOHHdjfr06V61vbdOlBrLbpklXR+lru
IDgB5xuio3KG8kzstGbJeF+oJNRoK9wx98SpC5sizBPq3LvnyJmnEsDtLp8m1e4aKxrf3/7WV559
0TlbSHGA7S6ygCFAarKO2zksGbzwxP28jzO7etB1oRC1nK2NEuKNZLZ+doNpBYU2XAjmoOfPriEi
FrHeHPaIHN2bI5jqF6eeBPN+iKBy54sIlGGhCRJ8WcnMDWOg69+kA41wZ+NqhNyVlXUIjUSa+j5k
GnoolUwQF/WsWTtNhBvthCBI9w8G2Pb7uJhKNk3c9PeO2zvjRmi+9vrADbJ5aWQSm1dJVKxE4KAE
pEBWVNpOjG7+onxP7EYw8OGcR/a/HJGzVUEaMCGHy0gGtc4RW4kVDwrlKmy9/JsMRv2Iq6UDEKIt
Ed8rCBJFO9/f3iIX4YD+C+moy9SS7ButoPMv1s4xuDBkevAStP3HYS5hAPp5jKKMueXEenHTLUst
TWGHqQz13ioFbuN5nCPNZylTaE/4dozIkVcK4prjIrJWu4e5Fv3GO736fBRTi/ri4l22/P0f11yE
ebRt5UG1B8jSfmM0nexFpyOPu0id336VF0kTz4dQ3oI2BePOZzxfqsvY/hPqWHuvdusvGTqzoZsC
itu6ua+uA+QfXWjONuOL83UanH0Qz4W7WUbR/EAzhL5LwIvd53MafbKivApRQWn+cYdyeJcYCuQa
9mhh5Zboo0S95/zo28E+5iizbLyBiwODCTt8KJDM9A+4qle5TGe2oxmhK0/30Ao+UvRNB6guCqqn
QmoNpaONdvyVjwuQ2HcxBLKZK655PQPmS25aAyRqa89DEcgAh4YHTxjPwdbHvfZobNq3x+OIrqN6
nmYK0BTnBD9uwOgZmE0RJ03Y16I4NcrQNl7ltUejPl/EP6CyA24//8hmpOeFA29hLxlLfkxKXOsq
r2kfpedvNX7XLS6uBgeRFZ4JjD0z4FVT3WdAr9tIqOyhISGGOiIcj+r4ZH3nsFhPAheWF1SsBu3Y
ak520PO+398+OOtCZ/kBPCYhDxIh4L5VYKh7PfKiClt012unZ3Ad2ruqK9u7xbTzZVZT+jAi65Yw
DpzK4+2lL9O3ZW1S4KUNxXFaCwdRy9a94cJZHbO+rg+uLbPhBF8Ds2wy7+iu1am9HuhEMNhN0Hny
TpFdjtgsA7+1f+dz1R49A9X953Yu7M+tojW7E7OW/BMjuYiOKZSbjVvpShg9+8WrzxWXlRZ31PZ7
TGXER89Vwz3csgzWqw1gEInpj4NNan77PV1blEETB42SgU25HI8/wqjr4XdFLVzvhyBKf6uuQ3vL
yNHbKcX4DjyPPMYgFg63F72gpywbg23JWJmgCk1mFU9Qc6AVqJX1PmmNIPmaBgiyhrroo+zRqdAE
BYsKmGvfdIN9XyQi/0fMTp8eILlP0+uIXj7Ckn2Lh5+lKnDmPuSwj7d/4rWty/sg1aH655SuPkZd
ZKDaEvKbYSy9I85908Ef0Bs0GH//HiTQeL21y6PfFFs2vNcCEsCIRcVxkSJyVreAkaW6XaiiwRnM
6tEv1FGZ4UM4f/l0wvGCbb/96yddDNT5/j7KKhc4kRYjryIBDL0XeWvuhW9n+AfWUYj9pn4op+Rn
rVvZF9QYtxwCrjwoEw1UfmhDLDojq0iIxk6aOTRj92WMx55h9+W9LHK5NzXNPsWGvSWcfuV6dbnJ
l3QBPg5/zrf66NltVEcxL5aEzzxK36mSe/RWNrVTli90lixDmCQ9pwBnRAWwdLVQgzxM5I9MZSNr
QbrOKnNPg4zE09iJEd2aSTu1WpOHUcJAdTdWsn92Jwn3v4pLd0enItmNhpm9v/2dr5x0ABFLich/
2NKr8iVTAZJ60kDWEPD/izT7PNSAxt5VXSQ+gPO1nrqs/nx7zWuvnGwABtcyZuG6W73yOS/MCi8U
PG1FtS/iwn32tKTd6KddbCRA3FSiCBUsAYUK+HyVrLGNsUSqNJRxlr0Yxj5DKypbIMnmYMiNwHBl
MeRn0PYDD8knfuvA/xEw04y2oMZkh89apSGwcOxloxoq6iT1Bwk8aeMOvbYeEWiR+4fQRVft/OG8
xhSmPnh+WGPUDo50CE7MRd1n3a/asE3HTcTjxe4FWLUw89jAYPHBO50vODOg8MzJZEFTg86jFYn3
A6DJFB8EZrJYEY9dneyduUG92YyRB0tgYZihAc8gONCPpr9Um5110DCmBQJMLDs6qUyqI66uye8J
SGeAF1ncHloLUetdkzb505imzXDCHVUEOy32mi2VjYu9zzNRCCEKAubasNfTAQsR/qpqSj/0HQ3y
mwlkH7kemIaHSjXmyUDW8mg5m9p6F7key5L80KFg5ESAXEW4wpKur0kwHIayBAjIycXSrK8s4BTm
GGwUfBdnbVkMST2H/AO88Dq8lUpHQNxhMXtxLrvzMw8PC1FN8Zay9rWFkAOhwYilGPf46vJuNIr3
ViuDcKjAudq9O36oa6f863bouLbvmeQs5tDEUV7j+TYc3drSC6UAEpte/8EY8WGrZVGHM4Jq932L
9tXt9a58K8iSMPzoHhOr1vVyl8gB9lkJp6vK6TfKStRPPdLHxq426+777cWu7EfiB+/ubU8Gax2P
EQZQmmHThZ6kIZ4NS/2erTHb2U0u74OqKJ8KtuxGennlhS5K6PiCAuuhkFvFYoVAGsWNE4S1P0CY
mzCMzwG7hhpOnd/nwdyCFl825Jl3glhg/su4Y2GFnn/Byckx5ADAEc4oSEGKKUtsLyjOW1mS4OVI
4McFji19x0Bg6rwWZu4cnNyxG+6QQtwSRb/6+CRzy88hcK9RMAgYRbU0k2iBbchTOdSQ5pbGbpl4
X8jl0+PtL3yRP/LwSw5H44fig0bT+cN7OH4Uc0IU1arIMR/Is72XPBiHpww5je+zPet3rbB8XEoM
aW2sfW13QbC0MZdd0p117mojmNIPHhj8LMIi2UF/+alNYeFVZSc+yjIbP2AkPG0Rut9GcGdpD48M
Y5QdBoiaSfsq2gkmCDijFVFYdbGjHpGkyeVXqEMIbMtam0Qdwp1V6AT4QfHeF8DOw3Ew+h/aLHDe
FbbmTZAKoWiefA/hrdCcIv9DFJljF6ZUP9UpTRhv74I+7tsQE5ag3PNu4fi10ZSY3+dSTz5lQ1/R
XgdCMoT24CK3a6MKdGjcGiVgAB1B9ZhrU1fsshli4bE3fZG+R/RsuKtSvR53nSjLz27koP6tLD8q
NgZjV88EKfai4kdNwW10vi2UHqWiziZUqzrlopmBWuNvN6rLhxYo716Yc/kP+jZoesmguTfmTOyy
Jhg/FhqjmV0Rq2bLLOTKsQAzAF+b9AJFkQusj/RVJsVkhmlUyb/ndnSXKzEbHjOEjReJ5Tje6O1c
dCXobv0XxEwqCrP5/BW0VdPWY5CZYT8JO5SzO4UAxo2TKoFa7gatp8ucNS0cTZKQjv5eCq/29uG8
8tCUHGTBZOdYP6+N0nOkpbshbs2w5K3cNVasWFIUenBAklq+yFJBq7m95OX1AjQeMxaOHdNJoBHn
T13jv8JwubHCOqvnp9Fuyx3+FwWcUbnV+b18OoDxtJpZBK+3CzcEMzEllQ2DziIbqav0Sh09mX3P
/Cw9mEb2bwWwCKjQ74l1mH7a5KirMO/+H2fntSO3sbbrKyLAHE5JdvfMaEY5WDoh7CWLORUzr/5/
Svtgq9lEE2MY9lqAYFdXscIX3qBMqpHydwBsFHWFeUwujVvUXxeNgvfrF1HGpv8PHIs34fUiLqMu
4rqx9QATHS/35zod/hmGynbOtKkgMd4f7XajkiQibIKEBs8FHe3NaM6SklckBkFjTgW9zop/7MHD
wiHPNPWyponXhX2uwBHW8qb+Ry8m5ejRug21JD8RxXQaCNh/bvMnT5jOEJsTcN9GqG/WYjU+sWmG
g4nubRhpBgjsGAKHpcs//yOlmSzcTJsC0lE21+hS2UtkhLkBf7mi6vRl9bh076/sDUxJ7hkpqGDI
PiUcmM2IqmjRy0pL2EON59ZnbdaHUz90WFIh/v4e+AKU0cLOy6Atx/ZbRKODtKOKvsdFq7+//1v2
DiYMaURS6NWRzm22b7f0YztPkE57O8GKsS6Th7S31Yu0XDhY552hNDSbKAhAAmXBN6ncvBiG4kBJ
CaJMK96ZmfuJTDx67uL58/05/fYfuX6KyXNk7ZO8EZrpVvwDNzfMlTJhBs4sqo+U2prPEfFPQ0Sw
pMgXAYV+DzjBXE55G3ezP6fCwZ68g7bkJ3aHRVPiVMMpHtra9i0bbl+gtbD0X3+epbEqUSIFcZ3m
4vXGc3VF7YoRNDuN1RY/ciAKZ7QnygnlCL0ODxZFvq3bRWHP0cWgGi6hl9ejZRaaKH03GEGJI4mB
DkSjDSsGT9qafHTzxYQzkcXi+1x49ADQ8Jn+LV0akqvJvxeo5lTHR8dAfvDtL2IjIOUH5J2S0eYX
0b8SaikyFce8pDghoGD8HDDZOGONpPyvh3vZQbAosYUADZHidVGp52Xtu4OFkU/P5lcA6OfqJlwH
8rCVbUmqVWpQxvhyTCNExJk08hF5oqz1Y09JE8KOsfhOV7Y86ODt7VIZCYHaAyAKdXUTCaQoeyqR
U6pBVBXTk2r22ZsiU8UXq4+XJ6qgeGmVcx0k7UoIWCix/mNU1fqhmNPxUomu+ATSp/4x1WrxZNVW
9u/9/bJz96KLz+6k3EFauAUwuiYCqGWdq4HdYCJlIEOOBomwkwN911sshVT9BKVCrgsBk5N3vS0X
N6rbJcZZrGl1GxW/CaSE6GF1+PHctPDnzflzQ+amS30J9V22QulDAjY+CE13HgEaUriASS1SWQ++
/hmTbY6OkwqVYKxMPut52n4z9TT9iliD/WYGr3qw+fd2He8Nwk88Ozyzm9dVk37KjYv1iAVZ+l3l
OvFpmIrySfem5rE3BLgt+pyP97/p7paDwcahA6uJcpD8VX8+dcymWcmYApsn72/ZB3tqpmL5DBS7
ulTuWqRIFUTRL9texF8lfQETUL80byE/V9+a8Wwvfh+rJSgBt/8wlTUGS/d/4t53AMEGR4TePRgF
uS3/+IX1SruJtwOTI0WNz8PSeO9hyKG5h8BE+8ExV3Gwz/cGZPPR+QIhzt24SUnS3BsmnEy1YNTr
GD/Zdkk/5DD2DCQr7bQN9HFEg+b+JPfOFghESRWxyTt+N+/+mKTSOWpjtosWqIu5fsJq7iuemdP3
+4PsPLeEwP9/kM31kleJ28z0vYJFQKEKIbStaOl5cVWijNnP/2UZAchi9UanlWrj9XeLVsGrX2FO
hfKsUZ5IAofpxP5f0CRsaa91yZHu/m2JQdZxoK3BHoCrtSUTKaupKVWTEg2nevnYDHgqznlnnQe8
eB4xN/pJyaN5qsB3P7x+YeFrQF+iwAEmQi78H1/P67M1dzqEWkAEQwA1cELtczG+hUDXHWyU3Tly
DniWpJnkVmczAySh2Nz8QefFs/iulVo0Pc8ZhtI0lisDHSxkpM6xgSFVoGtz/Fo3aQJV4gXYC0DM
gHlvq5BZnRZT4pKs6qhdneMF/RehrtX7FlmH0/1VvW2KMhaMFCzckPXCB31zIzb0ymosmvRgte15
fmOP2TS/Q7FtigNUYFhkPMoBM1dqLpSXfDbRPhddRRJbLLoCwt9Q/onMResvTp8MXxNVmEd6i3tX
BYLAdGzpp5O5b64KQEwp5skRHk8xdLJGS/EKWZPuGcOin9Dd1oMAYe+JkNQu5EVUGR9tjlQ/ADmx
ZkpYiF7DcyyNryMubg/RUBQXd2qdEAp4f7C391ITaoS0PfgQ5JneZo6VY6XGqHE1VasYqm9uPidP
pvDa+QQwtQH3maGcvoyrMvhDWinG09TlU+UrCTBFn0w5qf/DviARBWRJRk/2u2V/ATzQanafGiTK
XCsXNba0/gy8uc3/AtDseGfROl1x6htjnS5JnEKAI6rPWJ6xMP/KtFIfyc3BR/vqjMcPsHctPtq8
Oxc69wCvCP4s0H22vNVeV0qy5U6ljNfiFpFGOsbY7nK+f0TkxbKJVPmvIzGKqgHu7ltnW9qqw4iN
O0aeJBOPc71aX8th+KBmrXJ57UhcrOwA2f3HAmr7CnteJEQfNza6AVN5SWMXCSIK5X9n7Vh9uj/U
7S5nKHpSfEY54vYtTAAwGJ3R2UHp8OC7qaKe2UxYMSjQDxZFm86ztcwHK7k7KMhA2ecDQLdVUWhX
04Ekicscz1JPAcOmEE8NwD17KFg/p6U5P3qteiRLent/ELhQxwBJxivJFXf9cBTY0xh66+Btl8I/
5Q1GDGpWrQtKY+XFqXHEu7+0O7E1RFQ6/RIgqMnOzvWAaOJMQ059JxDLsn5JyoYmO2Cv4hN84+4E
gjh60VD2O2VCN16i2Vk+d/Vy9FzecFckdpB6uLTkkUXAbZ6T4B05oUVnE2E1mpOj4CP1cOJsHhEl
gNnd+preG0/x4Mw/+jrR3xWr1AyyInhEvp7Z7S+1tt0fVpU1/YtVTu03lBMQ1Eysean9blTmn23r
tt7ZK0z3KTUtYTxBMVG+3F9NuVjXp49pUDFlOQHN3nSitWQxewNFn8DR2km92KWWuvj/6TU1+QS/
PZDe83weuMLyUz4YaR3U1CjMx/u/4vamoVxA75HSBsLIiLZcf1Kh250aGXAE9UxAnLSy9EOH3MdB
3HF708h8GE67BM9RntiMsmIx2SirawbqPGn1x3ZsCiU0pXlzs5JGHzw6u6NRBSPrkqow1mab4l46
5LHtmYGHV6l4onM0ZS+rjg5b4NgdeoT3l3BvOIpQiB0g1yrlrK6XEKUxSerCOWTtU/eH7WbVaYiS
9K9aP/SQ2PlaKHdLF2ao2tyjm5JXj5OcNLRwSKJF8j8NgbCvTZwexAk714qUByfoZmPQZ99cK4CP
XVCVDLKqjWLgvlDnZ4p6CQSfWaz2Y4maxI/7S7h3s1yNKQPXP2NgHSCIO1YOjhxwqEA1JCfEieZz
D9n+I5XN+NO6aG6G4+Q0X7I5Ud+M3Tx9u/8rdj7k1Y/Y7BsrEqs5LpzIBVHKU47LLNbqjUC2Lz6S
Yt8bCsF7+qfAGchMN0OBHexKaopuAH9F6CjPrNGTsrZcUMq8HtUG5H9sc9OAfwZ+R8Qjc8TN4jY0
DRuvaMBNKGNhXJqkMN6bVrcaF08r2zz0Uh0FWbvP1+lBtycItcBqo/LVLRsqcxowZPJi8BTmZlup
UWwK+tLs3byzf0L0LP8maZ9HPzP06Sgj3tvDHBDSbzC71EU2g4207SuoFAxWIDw4rkb1VpuIepNc
7QLdXYYDvuze98Rhj7FIS3mWNktsxmmajVrmAE1xFC1E1cCdfC1V0wgI4Fj/fX+j/i5ibb+oQ5eR
Ahf5KuiR6+OCWBrg/IEjSrrOP81pGvqg7dMBjFZR6J/SNV1Mn/sKqx3YNNVlFAallwoAZtGPyQcl
msbw/m/aWwEcH4kjIS7A85Jf5I8TvKLCFifo/ELiMYcvZSzGoKGZDi3b0i73h9q7BZEjYqnZzaa3
pUu5iPOnBTXQIM0m8SOjqv7UoKCWHNzrchE3i0zZX7ZXySLB1W4WOXIWfCsrkDGJZeG5jWWy+hNF
X8Qse8UwfKGU6o8Mv++Dt3LntALAA7ZAiiZrapvnxKyNpSQMcIOpMd0K0YikPSfEleYZN7w19pfF
xkVGV5v4cy/mAhPvqXe0gx+xF2RxXXgw9uBiSyL29eds17kekN3ygibKHMS5R0VbQ+EAG/abYVU+
JkpZpsFsOzG2zSBTYmTurXUKrbRPP6vTuv67FEX9HYwtCzjYGl7Q5uA4sY8jr9EFrtpBMHOWrHlU
2mQCtmI02PFmAojn64+mRcAqJXikFea2K6KkqdGNrVT+mQ0vpP2P10Ohrj/trNUOis+3ZwDvEEYC
skGLk3jqetG6yZjrMeqTkM5A/+ykqNAg3VrwlCTVwea8veAYyuVmgyzvQFDcbE6td/JmiQXIwXFo
L7ktxZpdo7rkC+7FIDWOQDC3Z44qqgy2qZYCC90CcBRyKvyRMiWoPNQaY8zqfXfIjkBOtwsovTal
gS1pIjIe8lf8cYm0a1oVXQ9JREHVlVJxzotPieqt0fTeq7cFQ1EFgIcvU6gtQM2bRxcbtJnGaA2i
RTTDAIhFKpS4Rn2+f1/tzkoOxPKB1djC86PRwEDcW6A5RXZ0Lsq6DRDLU096g7TZ/aFutwWKdr/z
XlhP9EGM6wXMBmiVWZIrga4XKOplnrWcUiVaQCw570rV/HV/uBtZbNJOFaAwwSL1dahFm2tCRUgV
9TJgfmvOdeLTVkEpuY/wY8VDAIFKNN7VXrYFE+i/kNeEN/h9b6nfXYSgcTdxjKX3vU5YLeSnbJje
Tnhe6xd00HDD8de6xXLm4CffdgnpApB40ZiXvcJtgT4ikBxoiCjBHNX2J1vM86e8Tme/HTAk5KeN
Yew59YOdGU86YqwvcYpg8v3fcHvFS4oAGkS8X6SxW0RZsliTSXUJ1dPJxpiylgj1pNXPmShrymCN
/uhw7Z6Q+c2eiw4y1f3hd9o2jE9pifkTH4FMvt4lToKZPTBQRPpzV0LAYOcEGbL4P3VDwfIBzejO
L+Os/p4smviYmGt6pqw7/sRTQIByN4aLhSbtuS7GMTplHkZ693/g7cvL7wNsg4IceeNNJ/N3SS5T
HYUenueezDzKyQu0BHOgZLggNrGEWleKg0FliHb93NM705Ak5rNwhLYduyLtBGbhSLSTZVnfoqau
eZ/EGOqN04eLaq+PQ5ouQaaMyQHgfu9+kNoVqCvSqCJkvf4cLWRg8JoFcrGahrJBpjuhV0buk2FV
R8WTnaFkY5pAFd0tufuuh1ISPa0Wk5WF5Eys5kw5UK25nuZwqkV5tM92jhqDEaHBwsTTxtvsMxya
U/7m0Yh1Z3G/p03dh7Qph1AdFjU7FXoR/0I1x4vOk4k2FYxwy/OTuTqSbNqbtRQihM3A7Lntr2ft
aWuOsxk8U2zo0jjwtFnDDTKJnDeda5WX+5t3bzA2L60kRGzI0jeD1Z2jRcNQxqFXDA5Wfio+Of6I
vypoPIStj1APe8PJq4yzLPGp25bKWOtqWwvYGq03AYVRivqvUgWSi0hF/+31M+POILin7EaMs0ly
KOEOsQfwJVBMctbCdMqHrEux4JhRff8PQ9H+k1pXEmGsX3+xqJsaFK6MKIjnzMNqYjXioMvG8l8l
s4/ezL0VpP+CVz1CRyyi/PM/gg5I7X2JKWwUmGY8DmEFoVxckFXGFrF0y/71iRKVWpDMCLQBQmOf
XA+XGy0fbFKiQMc47SWxpzyoCzwPiIyN+GAZ995nHSCqxOtRooI1dD1YqiPKM3RpFGQmlYw3vIf9
18iylU9Go1W/1ihvOxR7WvMtqapDpRyNWQzcNLdB0Wad/zeglx5xA8YzBg4EE5jE2Eb+bsD44uf9
D777SyU32UVoi1vf3Bwb7NSWBAUSeWzKBh2DwoWLrURNf8pax/xIBDdofrwmzbumVZMlXFBhPCmD
Nvpp1A1vrRRlyxTTZ25obAtPeD+uDw5ljCNAwc7bzbHmL2BzyP5sCUtxh8pZtVgEc7GjnDovd57h
P3iIZUzGifKnGaIliL9zO3aWX3SQRu4v1E6EB/8W4TUOPCu1pQHEaTl5Zgagr+rK4SwGZQT5zrMY
zfNbaCOv1eMiwAONyrME1w9u4TbPENZC3dbj6sSi+ElHKyrAFJwQqSumiza/XhREDicHwheAcbeP
cLmqejepOA9mfZ+eBfWzE5yH5NGbMUxpjbypsF6xhs/rWDTfYserHpNutB/FuDoH+YE8hptwAFAl
osCUx0H83eCq0Q4Y0J9WAmPU1yfpd4tCrdk93P+aO7uJJJ97m9CZg7rVKCD2Ubw40pNwwDbxIV+T
+L2STR5SlGUTlAAFzz0/2l96FMNSbXitUQxfFxlOIh75VtEi31wPlaEMrrEAusFwUDuXiP9jKa2h
KCcSM7RaS/VdJEcOwoKd+xbuFv3u3zA1pn19J/XaLFV9SF1bLXJOoEPzEH865xRNx/ffTgSCGAGV
TzCKnJZtqUhwiXucxCTUVrGmAdgP+6vZTvOTMNXkpHv5/GzO6eojU0xZYMqhNfRxeqT3sDNjMn6b
1NklsKQEej3jtPNaFPvsOEzXSbv0NQElhZPin4FA7ejGlxneZt+aUlUDCAu9fnWrZp1iAeXQ0U/g
xBX1Y0Mf+bOwlf5SpXnxMJZd+1eR9558WCusySHwPpqigSlSWNHfQwsleu6hmxwkPDuXFlwWiXOQ
P4li2vUCCEAOppEBoFC89JfRgS4x4sQ92eWYXWqvmw/uyL31Jr8hM6UkCytkE1CvrQkCstExgJgr
Wr8TVkjczy0kmITW6H+YGyVPkFfUfWnObAajptohHj8wWN2pZK6z9+wVmftYV/BrA2H068GAe+kb
1REQ5hY9Lu6mzXYCVqOUFooe4WQk2mXsDefiwGoNIyu6YHLyDgysLU2FiseYAMRvMPp814lRCztk
2Z4yA63KMW4Q75vM7/evs72FJ4+BtERPk5B084hnGJcubm6kYa3W7jlb7W8CTbawG6L44BPLOW63
OXrFRGs4XQFgl8fgj6CNqqK6OhaXCDXpd3bSl//0GOtSUKj7Z6/S7A+WA9vfc5Ti/aunSAODChg0
H7769ixHim1GUVTFoVIhizfPK0r9XQrr3hj/Q6QIih6QCs1ZSY7erCawI2/omzYO67FaLxbm7G/s
BOJS3lVH4gE7rx31KYOj+bvtt63eLxFq/KWclRtr0YuRxMZLXa/J61Mj9LqlZCLlF4CxmwnBDkqK
1lrisErHGPMbMXjtKZuwn+9S9ahLsHPncCz5/KwgXYJt6GuMPSidlMiFyrX17JUjL9pSzamftt4o
wkgx+4PdvzciMYM0iJXM+S1lOK/mUq8MrvmlraOL06xtCJ3xV2Ib8RtwQ0e0j73hSPpQ1ZBOM7gF
Xx8BEavr2DpWHHZtq4R9q5kn7qHeT9bE/ZJ3bvofvp7MIlA9gA4F6eF6vBUxn6irzTi0J6LcPKIC
Yy841mMt9B+SWlCYmJ6qBIKk7JuNUrV4GI6mtAVqmzVMo1oETplaHyIep9dHI+yR31a2XFlQeq9n
5aw9lKvKKJAv1lc/jgblQY3xf0iw7nl9nYfyEoNJFxmwFpuh2jT1nGo1i3CZ2u6doZf2E4bv03O2
KtPBG7FzEdMWwIxI0gF4mzZPRNm6Jdj6NA/1pEE3IO+RYDJbUbV+Po7zwRLK3725iyXjQtrjwj+4
QVoa4+CuDo2xMLfU9iuolvZNFx/qm8h39GYU9KuoaiOscsPDA9REQyoVedhB8LwsmYtdRouc1bS6
GPLBKvcdoaHEms/lp0Q4rzVII1SG/CcpbHLva1tftpbP2XjZlIeLnUwXUKsfhigtPyMA2j/WcxYd
7JVbFU/UB6iqmw7DkfBtAdAzvYjC0NoszEtBcGH3kUlt2I6mcI688qWnnvig9JVzGsy0fQeGsPrU
AcB7jivTTIO6bI2/TWtK/3f/9dv51FTz8HUCKEFBb/v6aZXuCaOss3BNRxVMogK9JMmPqCw7jzvb
iO42MHpEJrYtu2ghiBqwLOFTL8BDge5ju6eTlKBvseb2ZZ4c+409EdG4s9MeFYJ3zg51NC4DUiOq
wdvQAkbIAkQiL8KiWLJ/K0eJn+OptZ9StzooqO3Nk5Y5qCsKCUiSbK45fXDGig8NAqMS9hN5Sf5I
LKCeqNkbpwm9/ufI6rMLQYD5cP877rwdvL/0bTTKLQDQ5Br8ET4NXaI2VsYc6WOmv3rL6k7TYox4
DFtt9zCU0xECbG+qVJwp7zADyPTyz/8YsE9WG94RCOd8UMczfd/R77IUelxS4KiYte6HaFwbX0fr
+sN/mCocNY2oFDjTFvNOspOixMMim4hE+MhYT186d/mxqPN8cSvPebw/3N7uoWxAF5jcWnIJNhNd
gPyY2Yw8wGhVf83CigPKzVhjJb3+6/5Qex9RunUTasgIZ6si2lTIBVarWoT6VNlwzCrt76ovyvej
RgfVsAvvAKV1e/ipslGegVhFQZ8H7HpqqVhFN+YK1qvpmgc469Rvu3E9Uve8XcDrUTZhBk52eVUX
qBEIvdC+jFVFbU2r+vfzRMvgtQvIFQPKjReFD0W6fD0hTRFLlxSrhI0mzieUWn8oa20/eKDW3xTV
eITXvX3BZLeexgvZGyDhbenQnCytzdW4Cl1plFGTpHZ+DkntrTqvAuUXfIt9a5K524wdLc9ZnoqD
uOB2y/ATPGoD9PEBVv7G4f1xDJsIyx8VQaAQhJvbhXplNp+tuRueIsNTLgUKNa8WaMQiR4pmyN4L
lI9tlDpWJn0WlxFVummnvEm1y+omHg0o80gKYW/nMBjmrDS+gWDIyf8xuc5sBPWdtgoRn+npM9Ov
eIF5Jwa/iCzvAOuxdxhQO5DJDH5aJE7Xg4EE693YmxBENCG80g+qfGyf06MwQD4B11GPnJGM47i9
aNttTkOOlCLaPah9pW1nUpuyR7+wR5v29KqHmTF752XRi1Oj98vFTSK6/ZEe/Xv/mNze3bwC9PEA
MFCovNFdUp08cWtXL8OxHj3fmMikKqAgj5jSZ0Fkzssjm34J1aUcD4qwe9tVKmITXJF0AOG5XmR8
41cnargL+txd3lrZ8quw9LH0kRm1A4xPptP9mcqUabva6CBIiR0ef8B11+NlBRjlWGU81Vl/Ttpq
Dn5dTdXznPROgBBz4w9JnxxQRfeWV2JQfpvdQVveDFojTtIWfVqFnklXqIsIp5BEQHCltPKXYdDy
S5566VdNGeLX138dRAOkzjCqULIcez3fKm16WkQIwyrNkASGUnVvlwRvoB6lqLCorDqw7Ww5SJN3
OEE8xnTa6YawpaiHXo+qVG5jjx4imRRnUUyqPKUwg7SwjR9cEXF/igGQVI8KyqG9L5wIKyEceQV4
5FGKrXaTfgRuktto89mBg2CUJhnKAP62y0AQOGQqWn6rJTS/zZ31CVl9tKv0Pvp1f4ftTt4z6f0h
1ADzZgvhtpq4s0x8TcIit6ewycq88ROECxqfSJYH1UrH53pK1m8gzonCSBjHD4sVD5fWzLzg4Mfs
3C6yt8PL59F9wHP0+ksseV9SRkPLunQSBBT7tfw+yl8xa1H64GJoT9Ttlo8WCiRh7en5WdjmEatk
5yKVGQ7wZIpcMm66/g1aHyFZrvAbQAtMGCKMuDF39cPrZ4p/EgP99nBFuu56FG7LUoly0vyY4E99
aRNrejHdxUO3QOSsM3FyUvsWgah4Vuw0+RoVmZiQXjHJM+//lp0wgFaz9PNg4eFCbBZ9zpQFo+g4
D1eta56GSXcfcq2cnqoaiJhiRMZT3Y9FgNLD8GWGq3xw3dxudpCJNIRpiBACUM65XoklNbW2GZGz
WpcSLDSWgMFsKIk/DooI78/09jr9TSqh84JDFMpz8s//fJCLoZlTHG4DkHweTF6t+To2+RJG7Vw+
Kri2fDNnWy1ev6up56CAARGalJ3/ez1sXwttxrTBwy+l1x86uD1hDiH9BfLWFOKtytW22von+BUP
y+TWb7S5Kw9+w803ZmFt2Vbj5QQM8lvc64+ZK0XXFb2hTcGipcDK8hRQKHoAdQFfalQcX3NX62NS
L2lPoV7M1Ynya/H4ytXnN9CmpnVJGkJCu/nQkwK8QgfbgwSBFT/lS19fHLPNTkmmOB+mofB8bzk0
U715sX8PSl8W8QMpM7hJfzqt6+OxaRAyVOoGrZNkeIgaczh1S/lNiaPxcn+Ot2USOZ5U2oFWCKpi
G8LD0B4NpJ0nhDVL72td2M2T8JLuqVnXJTRQg3roPXt6ImBw3oshiz7gg2o9DL03PNezavxo436x
Dj7+zYMu64kA62jRy7hlC4rkOslRWxTStFxxz1Xd6H4SV31gimL2LS+fgtxBlEwfsWG9vxw3Z1uO
jPzD7/oMwfpm51u4fnoDCIGgL7z41IpWhNDns2BxxBGGcXeSskArPXnkmNeHrKRDbGKuNwaOLZS3
yC+qPmRe7UGUWXOePE85C70Vvkq39yAm3h2ZIWU+T5S/FZ7x7LVSvIZJutYIbU/MrfZSgRr7Z9HX
+lJrrviAiaWI8FlXjYOof2+B5bcFo0A/l7fketZ61/TCrhmb+GUUQZ0axv+GJaN7XZteftTpu7k/
SUp5IHAKg7QDOHFzgpFWmKtuhknhlk15WccEIGaKse6naeqmS22U7QdnGTDJvL+LdoclNiHzoE1/
I6eJhrzhiTkfodCW6yUyJvtBr2bMXLM1PXm/jVrKVBxs3Z2virAjOsCgEYBhbW9M8NckkjYihl0u
MuyWxRDiIm/4LbQsWAVj9NNwpvixX7PxfH+6O98UGgl6tr+VWuCFX39TWuTaCIMAHdtKrR5h/Ofv
XGMq/tUaTT/Yuju3I7Vc3kPYK7JDtDk0+dIaPdHuGBACok0zYruEzUbTPReDYb5UdSy+3J/b3qdE
LpfCL/GtBLZez03XY/RwunbEDTMxT3G2FI+F4aGnoVbilIoIxcA5rV7L9GLb/kY7UALjhtjeydzH
rgaMfwSJlcznCJm5p6np4jcwvpP/8O3oxMLSQWOW5s2mgqOynDYHcQwEMqiXNBPqizuJMkjdIfp+
fyl/r9VVliCnBZ3MplJLq3Rble47C3MHJx4DJdOGd4OSZ6BmeVOsAFKrl/gIK6bivJjaYPut4kXf
vXjMPxamF01+FmcDDLQ2h4YSGfoSIrJZvDcUXbGCalIT56kvOscLlSIy//IIyV+yqoh/tGj+4wDY
02XwF8rArwaTUY8lCOXEwffkodpcZ1reNWoyelylQ2Y+D0bfXTpvzE+d5nVvgIUfde1/W1Rs1lBK
KstNIU/6Fmtpa0u8Gi0hpwBN4WINgnf8vxTNCsvPimiKn9Z+yr87rOT6MFZlWX7I2qWYQoqniGoO
TpS+d8eo9HxLr5D2oATbL9/mYp7RsbCQMvbXYR0/FaM2HUTNOycXHInkUHJ+uYk3K0UbtrCTSJkD
EjY45zjRxT/FYLU4U6ZeEvtoeaTOQaJwkxnxddjX1OjJFYnZ5W/6I4jU8BsTU6dhmdYszYfY8/7p
9Vo/2NZ7g2DlSkVeKghQa7kepOzWVOs7nZAhKQY/qUwbMkyVn+4fnp17iKon+DaQDICatkCztWnc
VO0VYlFtXB/4pOOjufZSPSBeHtYSDfM88byDJ2XnYjdo4FAOlG69pAPXU8vMpffKlTgsF6L6NS5r
sp4jxTHoN6AAdxD07c0QEB3aNuwTot9NFUcd187IYiL+pkmxTSsXs/nQIzz3TSD9iO5FJs6uiO0P
99d159WkngymnYYyiqFbtFfWTdpUQycJ5lrt+yCu7PRDtiD/OGLOi8RZYeXPqpmnL0U/KQffdG95
QfEBX4TQS4Vvsz1B66Va5XF5yK7gaRCLGl/oeXSrJAQq08GjsrdP2aCSZQ+O/4aeUaneDGYpmQOn
quzvfHNd99XMPqo47k1KOs/CjAHeCzv7es+sntcKi358gBvegtly070Z58Z4QmwDScf7H29vLCn7
7tDjpba5bdLPvM7qMgBzHqhxhVYyE+50miqes1x0/+EsSHV5Hi5iHWcr3VEhGQmuEQMCoaEeHrE9
goVO79OiatnBSdj5UqRjXNp0byX2cnPshmmd0CHlJBgqAuRdY0Zv8ko0B/th50KmgIgjCHw6CbuT
v+KPy9Ewq94ol4nd1yZ0MqZGc+geWn3pW2NSt09LYdsHwf9t7Q6nPvDARKgoGFIL3zwClE5aniR3
RGetSZUTp1v9F8qU+YKO0/ILLz/wFVrWNaAsvLlUwzyNy4vaKp0OG65GbOrV+0dmvxBN5M1KYHm9
BEkZA7SqMq5uyih+Ni8O2IChvkzooRxMfWergtzi5SPpojC+JSVn06xn1DlGLH1r+2J1vf1laDMD
qlxeHAy1c6VZVOlMOpscdiAX17OyKbsNYsCSCAi/efaG8mevWdNbxdHnd9aaqw9ui28BGrvG+1cv
Jx1qKRiCpaCU87geOO1Zxshgjpa1JG/jojEIJ9KpKXy1NJYDkY29BSWfkYryPBooE14PNjjQkocF
qYXK6fIveQb5WVUM6xmYbvZ4f147J0Xq2hG0UpYBn7YZymwtu1ExJICjqUxvl07Tz7/Rox07PDTE
dIRL23kJGc+RDSuEYUGDXk8t9/TOazQLjdtqGM8xFTJfGdsvtpYYD07hzY+Veui7JU/eJq7kWuPb
ES5hmrgFntqKioBpOg7BYpl56cf0CDvfXDz7bYymR+PXxlh+K/h3bT9u2vqz7ub1kW/jziel2gZ0
hJMCqdORG/uPG2nwIg3qHuscW3n5v8RU8o+L6i0vttunR4H73hpT9KLHSW8V+afNGtvCctPYTMjr
MDB/HIzZOkGRGl8yXLlDKTYHoLs40gvfW+Q/B91spF7LtDW2SYAau8IxbHWWx2KNYRknuYNreZa+
UezqZ0nyK9Xe/sMLRiOUfiuda4RpblLZXLW6RI6OuI8Z1pPWnKHbKzjFVt35/onZ+5KwPuhKkDXz
tGy+pDDjmFoSqzsn4/KgVeRdBSyUsM9s7WCo3wSa7c6Valr0rOEI3AQceP5Uokd9MHBGuzutosne
rIqevRFakv+oHbQLfC9r24/toAdWNjwMTWm3fmmKFA5DYV1k8E4Evdo/cUJYM3Luwfo7GdBUvb8m
8uNufydUPMk4knxOe/P2ufOq28C40b5bKuWnMyez7uMK3H7sGujfaI9on+4PuPMRYEtwZfEhWJpt
GAFmvOrzjOMEMw2rSrfoXkpqymdHxOu3/zAU3CYJTaIlszUwMCbqfWJUBxSrhfLRqHJwUPlScm+1
o3GQSO48bzwuIPdZRQKkbcpNu6AtK2sZgtZFf1oxaDh2nPPPQ5UpKGJWzUMDmNIXMwZ992e5E5cx
MlGZVOGhfrmJy/Slo+BtzUNQGLbygP2pHXgQCA72ya2UE6AIagoS7uFJ1q+8uv64BtuGTGM12dBK
qZdPtsjfO047nSY3Vk5mrEQfp9HL/FmF7xQ3JlKPTnXk3bS7daRHlVTXlBXU65/gLYbZsRC8Biqn
1oxdM1RcUlxwg0t4f1F3h5I1fiQ1IHBvrbC6WIUmlbnsUm9xH3ATyNHwzLUzt8qrwQlyYWnTwyKS
AtpbJI2rxkWy0hQMvMaJTulIuahP9PgSJ/0Q9OTPSIvXR1SaW17m71EBRiNuKB0mN7tmTWy1TCpj
CEa01M9r6eQnZAfXty5qdA80j53l3NRme87dzMBesS5qwLjR+BypxXQ29Gy6jMqEMp8TD8mpAMcR
VqALjoRld95DGZjLjhP/w8G6/uKtcOMsLjROVReP74Z0yXgmau8JXmD2CSFGL7TpND7c//Y77yFd
PhIqIjjO0xYtYqKTAJSKbSaGeXyEbyK+59m6vKjrml3GocwtX4+G6DkTyAgoyaAf+YjvzZpTJlHr
BnXO7Ts1Zz1lnYSox1Bm91J07vxGxOR4sZkOYavgtbHqSnGAydm7RuQ+QKmAmhR78Xqp017v9Jry
fDBa9f9xdh7LciPJEv2iNIMWW6DUFbxsXmpuYE0x0Frj699Jvg0LBSsYe3p6xRlmZSJFhIeHu/Mm
xK/E68Nxzy1k61xRcwctkjcJ+OT1KJOhVQiHc1kZdd0e1aooftR5+ytI6m4nkbwV05IsLrINKh5S
oWVNQOgD9gyNeb1ftYHjIS4p3lZF98WyuuJFE2FB7dLQDkooZrReCzj7StniCl8bz0WaR1/v76nN
eUuOoATKqL+sQo9yGKMh1eTzYAbdSe/Ed1Rnhw8UQMqdWsTG5uEJMlHaAGmFhLw6MkWbasTmQeen
bqmEXlv04qHQktbw0DBf3sZNqb/D5GKPTLYxQcmiBwPE4wYxnNUEl8Tth3Kpe38CnvumBrXjTWZn
vZ3yabf7fWuKaMrDWAVvRrRgFbNEyPoH3MNkPr1inKoqmj4iZgIwoY1WL5tc7YNdF23gjV3bYXyF
8uEpje36Af55cXaNcp48p0gS4zgYvfvgxlSgDqEoxXE06+k/bHnodbTNSW49mbuczR8PZ5WpTRWP
LmbIESBs5kbxIUuC5Nkamr3eqK2PYHBfgHL9LtLLP/9jqEnMZS/qioWpaZqLpyr4HvVV/GTZpb2z
zTauC5njyoiATX0jv9XEschDhqNqwoq5rZUf1aDTPtw/NhvRKVQHqTAMmR36nvzzPyZUzyPOmD1G
0p2izYj9jrn7nEGb/1pNnfOSiLT53/0Bt1aQ5Et2mBE00Vl8PaAxm804lzqnB124i2F0H1Qh8LqJ
2z0pts2pgRDSz4O9MyDLaqQoq+p6ZCT01QgOaV7z4zBAryhTpoc+KaKdV20L5ZLRoYyDQQxwdrge
cI6MULNr1pIKSwDhUYk+TyhYPurGgHNDA7XmiLOD8kXpTf057QPxInh9L0Na98rfI1zE/gSrsr2I
dGz1Wdt6bAY8HdE2HJv6bRbk+qHGyT7yrD7Z8zPe+qIO3Gxic3oyEOS/njakeZ2UlnWu8jDKfbQH
zMe2RDjR00U6vd7fPls3ExgBmD2kFfjuK5BrEk0mFopXfokQ1Nc47dMvNaSUdyU9W91htJa58DSq
cDuvy9ZhdFUU4CVsQAfm6tMadsvfbBqdn08BPrJdGpxEXyqn+5PbiIukKRvUF6ZHdWB1NvS4t624
YZTE7cZDMCaKRzsfjchzbvo0mKbPQZfFz2OJO3VgDns4zPbwFCbI3ikzrqN/EU4iQNqLuyCnM7qY
zIqmt1k/6kvXPSx2tzx2pt6d3ckV1GmNYOf83H5aSJ2cGgJ1SHY3QibNONVJZ0AnSNVl+ToNmXMM
UOtLDuXkggzngT0KbyhtZecKvN2/ZDv8FziYqAw+7/X+LRyrLIsoGn1MdoBo5lz5p7Wat43JUb3/
fX9HRNdYAAVDTiUJFkxCkL7roWaRTXrSgo9gWduYxxEVi3/UGLtVL5qb9KvSWNo50GzxbVqS4i1l
TO3RjZPoSWLgXyp1EM9I3zrvCyXYk9rbWnxKD8iPko5JfOz6l8EhKfTUDnqgkoBun1bBcKnB7rnE
gaqNMIh0TC9ulz3G1+2W4zADrUqqHTfI2oC2w9zaNvD88l03zWuvXJwZknprtV/hHKqWj8xCctaH
avgWLWhlnlJ9wYzq/le5fSf4DchNAZBxW94UyJa8rWy64QY/Kof63CrZ8BKHXfVJo3D9gTrNX8t4
SJCT/x/tefDuaMG/XurFjkrNiYF5xxzYCYOj9BA1OJvBbLF2jtTG1mZG8DtgfbHb1gydHrVku8n4
uzOeY7+OhhA+i2Mh1VTsNchsDoU4Gn335HYg9NezEklXWLUBFKS40UvpSEel3FWLJ0vrd+0IN8fi
moIPhB4xocv1WNpgZ2FRkVqDlKjN02SOlXspU0ztFbeYP/319qAzV3aUQoKmXrs6GVHkxsrgMlhV
44EQRMZLoi9BfIhGOz+o85jutSDfvjWo6QFnEWTi08ljcD07XoFYx4wYYBMCxwtdjjC8K26C+9Pa
OPByw0s9AaqakDOuRzGaVJjdRDoxIwo8HSIH3Quviur0Mk+2+yG2Gu2YVEG5V+7fnJ0Fp4H4hJj9
BuwPNWvGyJqLJhDO6LtxGZ/hcCh7NMutPcIVC2THpQbfUf6OPwJbpacdB+QYgEdvYNG2kHhzZD/8
GOjtcH8pN4eSfxuanjL+Ww2VVlmQjFSlfL1SQp8oSX3Mh+GH0RfODga6gRGiVUeVhISbk0bAfj0r
gT6EBBG5LJy29hujLX+WxeIcstpIH8pFWM9GZ7yGw6h+T+J4+Ywz0l4z3tYHJEjhTKB6wf28mi2q
2GbnotTnR3RR+aG1LCeUupOdNd14GCjxUUGw0V6jMLU64jii5WWT5TA452jhGRiDh8Gc86NeOv2b
rnZbzPo6cFhUu8+17u45DG19UpijlIbhoANvr+I9vWr0yBwo1vRLnJwmkdYHdAEorVpTd/z73QNx
E9K8jD14gq4/aRtNwsmLEhPqIjH9tp6Tw2Bi9zcZ9V+3FPK3E31QB6INnfts9enCjspzrUD6Q3W9
/a4MbfXRjZL8IYIatrNTNxaQ3UHTm4GtC+1Kq+slnzujEEtFnY0s5GDkUX0Ukz16+di6f/9+o7Jm
EZyjPsqdttoqoxIMyKOAJioLL0CsdQP62lL/1gFvC/0qxUTm/ifbQL5k2w9qJQiuQWxc8xma3MwG
Rb6rRYKtmZdnS2n+04txVI9lO9U/rM6IO8jjfWHS9pfY7+rcVmmvbAP77ZRiG3IMrULt/935WRtH
E7IqHXiu7IunWHG9lZLJDIXlcDtkxVSfxGil9anvRlzZuDSqX5YJncSnATHSPrXRaL1JsWTq/SSL
ihcjweHgeTIjm+JglivvO31Kq51wZONQS9wEUXhqHMQjq1OFUM5kKnECegIZ+mABEPnowhtHt07f
xjUuizxT6mWY6x4AXDd2CixbW1LTDCybQH51KLbXq1PaJhm5xYSrCO9ZeOjiKQ7V70pvqTtI79ZI
umS6QLeipcBdnbPEzUJRk6Sx97CLL0tgT1g3kW8u07hzT2484zJZZFll7y6EiOtJ6URbEUJPBJNR
PT9VTTgTxjYO1ItYD8+1NuO8XYOi399p8m9d5TG47xg8rjx45AyrmMgGVG1pcBtQI4tHf9Sm7Ktl
lsUOoWVjuzCKLTmBXIw0aFzPDXsiNRkMCC0qBrmHfOm0p6hN9X/dJLFPojOiE6JV1iF2Q80rldZ4
vT/J3xzA9SxVl5sFNobE4VYbJh5cI6OpfvC7AQfsixbQkOPrcxDMNNqpUeAHNY0xR7uvhHEMorKb
PFwn2l8Jnb302/bKt7qI6nOJB9FpCILoYUT59WMr0tg6hulotCd9jDThxVnUgg+NXKPHuGyt6jSD
htFHaGZj9mibojhmeuiWO/O7zUYJISTHXcINwClruCHF7auziIywMXM/xdVwdgNLFnBlOuoKl8pU
jknUPNOOlMPEUuVVh17+lzy23hUd+ndm9+7+kt/sZrmjUFX73edPMLV6NRJzSGNKhkBJ4Ww+dahB
pZ5SO8pTCO50sjuHVmoCvj2NDfkhrz7072EpgRHNAK6vpUErGx+yjIfDD2fXJTd325PRQnRdgtmG
EJq2O+/Hzf3w++BAJmEsaBLrQ5sDW1VomQNY17Z7ruphvGRBn/udo007Yf7WULSrSQERh5h7Tf4g
uU0gplOskNbNh840GpKJfsZ7Wt1jXcvbe72KUAGo65EAShLo9XHtC81s43ygXctpgpJWrc74N0/V
4DNNme0Br0xUFZNkeunnxdiJNjaHRv1UUlygIqxL57o5lolijHzAxYrQvdUMz6mS4exMY/g8Senq
vG4yr52qv/Yj4lPSYM+/oL7Me3VHpaLF5KSFQZzQOOd1mbagDW6NxyBr9qSdt3apBjOU/kwUhOg9
v17fVG/MxHTnDtfLNvMAEufD5CLBmZtmdlgGS9up722OB6RrMRpB+LqiBhLJR6YM4CuKUI55Are9
NgyMcBysNiny7bXzb45HRsha0iPCfXQ9PyKuZBqXWFq8p+Nr19fuga7I8qGxQggmzbznBHJboefb
6TasHJg55DPrBdVEWQOH50RAHeoaJ0VgSnOKBD1Nvt7b5ts8sXLnoLt2z7vjivBtqRjd+I8S9Qvr
n0Tj6BWtXjiek/YOFggFrZr8ofae/nvzrzMS+WMRu/9t6ks+vFodcs9JRaeCugnP/dGdnOQliMma
SWyzL/dv4dssk7EgDpGgo+5Nork6yeEYF/lSCSonQhFfOLPVl9RYjIvdz+r3rinogFXzhqoXl8Cr
IZzll6o0vbMTr23tB5JqdgPwC6I5q1w3mOlDSJBN95UsWA5pFM9vjE6zPitBHH+pHCX7dH/aW+Ph
zwI7WXoIoaJ1vf+QbsxoZmuAv3u9fzsFaYfW/TK0uN4ESXro4mqPhnATRrHOXFg0C+ogrkCd1yPW
YVqpdlNzY7al+EAbpPouioKdKGprWiibwvHki8qi9fUg+LUsy2hXnT+6s/XY1vn7pIWCZqaCBGAa
tMv9Vdx6cP4cTv6cP3AXVYVPqjhl56Pcnx+iWHP9CFnXQ9sm1vH+UJszA/CQbCWd6uUqWnD6fLBz
CtC+cJr5GUxSeVcSjn+piOdKT8xcwd7fjwgaIBUouBChy1xPTglcKyCP73zHqceL63StB0ZheUVo
WkcNWuHOEbhtnWOHIK5I5AdnhAx3NUX62Uxz0nlTo2HSo6PZtfo7DUzHOlHlbt6LseoSrNPqKT5i
yjzHRyKc0PbMpug+Ylo32x66E2rmRxTgzQeuDzrmC00bIq/MKkv3YiVT/0miFiKUmWnpQ4LXm+EN
ep78HA08hL0B6Upt57ttbRFwMu4w9PylGPv1KrZ8GKs0WUXXXrCNBs49dXqqnF3KzTuJytYWAbMF
ylFQWQSNuB7KdorKLkxKWsWUzsdmyM3vAGSpP1qmQAVY28twt6YmG3uobHOPkAFejxcpix6rwcJ4
GuBmIXrd75AJORtGsLcXt4ZCeAXyHAp49DivhlLDzAB0pMRrZ0GMPvNYPyfzTCNMW8Q7+exGeAWo
QC5JUzOk0nUlfTCFNRhz1Ps9Bue/AtTsS68y5sG3FFE/wr3Mj2OllIfR7Otw58htTJOcHUK8TrWE
s7e6I5vWSeOyKsAMtLzyrNrsLik0Sc9Wx/R0/3RvDiVZgvDCKUatPV5sdW70uiDYiOPwf0NX6iet
6gfKUWOyM5L8NqtQmS5mXGuofCGLuYYXqzSiHVvhgQ0LUR4T2flvmNWeKcDWfEzuDWBUXrObNIP7
16Uzm/l0JtqlXlQ345e608aBXLPKvv/94vGMUbeFdQY5avWdZrdVTCzjeh+Nu9gX/dg+ZvgjvCDu
rX68P5T8q25WT3YncofQj7Buk56wTLSSDHhFdbGJ1LTSPevL0J/SdDR99KdVoOnxr1FGKU0MxEg8
AiJBKnV9spHwbZaqZ1C4LcFzzzOA8O2oneaAPtMB4tlO4rY1SVI2chn2vsxrrsfTIppcbGSm/N7q
6uNo9OMrbuDGhe1kF/RRNeVDjP7uTiK1cV9KdW7uFB44WZy8HnWZjNYEiOO9qRv7mBWj8+AiPIPF
M4p6EFGH4/1PubVFqZxQhOL5BhZc7Zo0icMSWenWL/ulOKZ2r1xKMf6AyL1XUNhYTzq2KbjiYgQG
uG54l1WGrrVFyzsHqzkKKu1zamSIv5eKQquArTQCy89OM77dn+HG3Sm1b2X/EKNTarteUS7ToG5k
jDc1+nRwEmF66pSVb8rcWKR5gO4lpRlRwMnrnfztVuIFtVPSUvkMAfHcOBo0mOO4TY/BqdV05WtK
C3QN4jCMb7sBBBoXFN23EyU/JX1XHrSl6d617ojYPfrRP6pZaY6hSMr/gLVwJfGz0ASQz8lqPSp9
0nuzJGGG/jIehVlrD6GuB17hdvODFZrK+f7637Ky5Cq4/EMQRZPCOkrUGycCcwYbUAUwvd+KkgAp
1fLYuYihX17VuWiNU5+44SP4bKkeRpEOiW9Uc/O/wRmIHe7/oI0tz+/hVKNeK0ME+ed/Bsh17ISa
wu+Jpp7wsSpMnF+1r0AV/yE+lpoBlMiluSycg+uRdNjcYC0JgAGiFdF5qckuvdnWOyidZh69JK6e
7dHeNy4QqpKABjTGEx+vi9e2mpsVTXKtT6NsfRp6vIdmqb2c81C9LhnCaPdXc3M83lBZiOHZXjc9
IrxphbOjtb49lda3rpsqvxOZRsEjpKYw5X+txM9ukiKHwNGIg9ywcJ0uqvusM1skXozAM8ZW8XWw
nrPWif8yFJe5iw+L7FxYP3NisbPIrNWWziSdEmhSx2+m2f1puGP4+veLSHiMYDyPHDi3XOQ/tqQW
LNnYYI+OyIAVXcwW4UbcqL8Iq8VVqiMXuD/c1gngIpQ96RAz4XFcDxej2zi35BX+FJq9R3eN6xtl
3HnWuAvPbQRafCrJcCAAQg5odQT6xjXpZ44AlB2jxe45Vi+ouzc7N+3WJpRkSxhdsKd4Ya4nVC0x
nngqFT+t0PS3tcC+RINQ5tlVqXhUdYudeHzzTiN+hAsOx1/2pl4P6MZmm2QOp4xmloI7BFAwLjv3
KBo1Pizp2J/mzhEHWt4KqbFieb2Wt+ewsY2dX7I1c9mShWQbRWV4e9c/pHMauiU03m/VKVK/XvAm
1yq78SaqUoe6Rh37/tbZ+p7YX3D0WGhcz1bfM6bQ28Ux37POQvWUhrbpN65r/XN/lK0NKulomAKi
SUHQdz2rmNxCdbq08xv8z4/AYT8rJ6xfK1geO+u3FR3IYihWotLycM0rBVZsRl0n3rLQn/ZjzO2/
BmNTPgN35IBP8fLkpojJEDuE7+/PcXMlOfRcnZK1ta7FWlOKuHAHThMNufq5KOMKLgd9MPdHkd9j
FaqTCssWH/IPpDZW8WQ3wHKyKiAaugnEhdp//DXWiwp5yHE66mOLIgCCTxclHxRfnfp4J/ja/JCS
a/f/w6914ptqjK3cZZK5XllUvifzH8QbGp82t/hyf6abX9Ki1EKojlDVbwGfP+5QVYuEpgp2ZkPu
cCjVUDmzR9GqdBKCm2DRfaptzalzlr0+nM0zyByJo6Wd8DptFUncL8wfb3ARJhDUZuVgRIrpR0R4
/lzThv8fZipHg08o7+9VZpKYtezLYrwyj7IXN8qD8zzI1k8nz6b0GLSGeE2WvntdVKfceTp+UxjW
G4pADsImgD00KPnF/1hmq+sgLTgh8CKllvlhrPVBRa9uST/BfFC0BzJQG8E1TUT/jEkfWbzTWXrM
hihASgJPIMvvklpxaXSADOkFqduW3jRNyui1ta2J42y0ymcnGcYGX/ZBN3bWbmtDWmCQkreIiPi6
iUfMmt4mGIz6qPf3RyJyNfImZUHYrEIX/6+7VQhW/hxtdVvOZaIWiSb3JPJbpylLFcrMcR4/xott
7OFRW9uQ9B/lCSwWsZZaPYIjvLd2dEEbtK5efLKw/KKgj+o72Vye3LaKdi7prauFL0pnDI87j+Fq
J4RLnuSzoGgLQVo86WhEKp5hzbNCN+c8VH6NCt546NU++pRkpvNjmg16Wu8fha1LlBY7iT5DmafL
/no3pnEUCSttAMaySHlaqsZ8b1n5Xv/qLRGB70gaJwm8NGPR8349jMbXS4LWoemhjJb0HON/+jNs
RlTwBTsf2V8r+JAX+CShvZzlh1jNol924NQxxSKMLkEIQ8oo4zTlb0ShB90B/dxh9kahL73nNPny
reqrLvcdPa9sL2lFgKqYZU6Rpwk1r17iVlPpJM/qIjuMTlf/NTOHvUENFawD6Aid9FVAaNdV2uSy
M3Lqc+vt4AQVrbpKeuo6Zee93Th/POuyT4yiLS1P8oP+cX3US43fTgWqktam4SFoYV4IsQJPS2BF
398btwIFkumJ+yffDEzsppkaNVECGYfM3w2SpPDtqqJ7d0Ee5VucaOIdxdXE9sIE+dUH+oV6831X
lRZ72AzH3ItNC1ODZU7UNw4gWOMlStXHz03bjO/amaU8VSGO0Du56QZIIiMCSM6y7EafwvXyLLCC
5zYB6DXgDJzi2ayOjtAK31q09udcRlXsVXlpmTu34lY8izICaJ6s4Uv6x/W4lZ1ZdRyRajd6ZryI
djQP1Dei3CuBRWgTRhSazv5xSH0npSV+mIXrWY1THjnie+YgG1uEZFIDqgF4k/bQ178Ffnu32Itb
+8hC6N/jaNCOau3Ad22HOd17SzcWnO5wCHu83TQurilGjgByUJ2BtzSoi2cn7XR/aIfwRMqHzGWm
5d/wMu93vvLGDBkUjJv7hAhwXVjF4gltl2aBQjvWyJP3vfZg9IqCvXf3H0o90kEZJIDnGvBePhp/
njfU3bTWaVq/NYb86FSUUIds0o5oo+7hKltLKU81lGQIKDfk1sVxJjPPyPIGDUEIeC+Z39K0dLYq
KMIVWoNPthHtxV5bSymXkGyB/JmWxuv5LaNjhRqmZOhA1qpvJEl3MjobLkDcdjsB5uZQBHj8h9fg
ph80G5XYHOKi9aNci86hW+jnzq3GQ9EXe/S+LQIAVVX6U2iHoRFhTTOPY6Wk8g/0UMSctJQ2YZ/6
T3SctBkTmwxdSbMvMZiOq+ngulTIlTFtd1KH35KWq1AP1AP63W+xMvii12tr2JVSDYiw+lJvvT6V
fNYPABXhx6WpbAT+U4d7skpFFl6cdqC3cVKqqvLyrsscbiw7fLLViVofUJ/1MBYNYXmD1tfH+9f8
RtiDIzmB6O9aPijr9a8corpEFkRrfAclZeo50XLUe/1j26jZY+Ca4Q5Av7EL6JLD0ARkj5hgTS0t
lRnSigX+BDsnw9E7KOmyDMLnqlqUvQdMLvDqA8i2OIRAZBs4lvLXUyPYGwJ9AmWo6imwjvps9weK
3DpCX0NdXKYCO3ZPDQIMrfVZnBP8kHPPEqY4/fUS0zYnYwS6HjDdWG2ECvzGjifgFWWYMSTG4f4Q
afF8NN2+eSqLOvx0f7zNNYYvJ1twFMoSq0urUkgQpoWkXHd7C0oZFoDAHN3jACTw1/EIuYyrc2+h
2MD9sQqay2lWtc7SMTEKM/eCqQg+X2qknPK62zM4vp2VHIpBpL4gWM1qo7aYw2PdbDV+rxTTyaQ7
2FOGoD9lwW4v2O2ZAGqHBELVkZcUqtr1xplrOzWCMpR44oKSuTFEDxTBo+NiabVHWaB+uP/BfkOh
1zuVBZQiogRNssgj5/7HM4P4ql1SIWNugPm6XwyOWZ4GQSruDZyRt0lhQL/G3jYlgDE746lMDRfv
AMMJWyTmR1IHfcRBwwvsIk+PKEXpj0keDD8TJ9dOQRB36aGZJvWZtcPJsEKP+Z8QBY/oeH8iGxcv
KCWPF7xqSvvk19cTCUoxW0oqGj81jPEXAH7+UKJz91Dk9Jx5tui6YzoJ91xj4/vgOoHyGbi9CXdO
/tb3k64isteZrbLuHo/RdErrKOWSEZZ2FKEtTkrbm+ch0DT87HcNFzbiP2QmwPUgNdLwQ9B1PW23
iXRdyFsNH3HzTTGNoAl6l4hLlWFWmSWnyDLG55Sbz+/CyT507FvV3JU/ug0h+BkI72nQzZn7un/C
mHFP7TueWD00Rsxl7P48ZdGAWHVL5A7yeEmNZA/m31hsok2o2ACA1E3WsjAVidGUtWbju41D149d
zs+BHrcvo5umPa3fA+rC93fZLVSFWCP8SlpoOTI3QctoK0UZSOe0OhNwAWpl9rNRQ9a8pu4VC2Hi
UzcqB3vQ6g/3R5ax8+qcSm0aTE2onaiEhdffGThwqsYKAG6OJsOvijJ54yz7Qgybw9BTxT+kFYjC
XA9T9226BJPb+IpRIysRWHP54LTz7HWBlrZehzBadBRIGx7DGdg1iUXyYcxj9aC4afSuc4asPDVB
FJ2WSHd27qqtz00/roTLIZ1S3rn+baJFp1KLOVtLUmofdIP2l2a005MdwnI5qAEY3+H+om/taqnw
RHMIikt4K16PWAeWAkrGiELpimMeGYYfdY79tnNT9OcEz7cJOrYz6NY0/xx0ldKbdbnklhJRbu9T
i+JEUh9cQeRgWIH2dgimv1aHY0VlGEapU5qPrhN7RRmTMUxxlrBmd36AXNZ4ddCIIyZFi9fb03gE
tDTOWD/vOYDfzJQ6BO03oEBgocTmq5lWsT1bFPjphRGx3V4MowkRwZAWGIj7ZUp6LpYp3LNvkTv4
6iCRlxIQkcTRJQn9a4WrB0uUZDPVM7+nuzo/a73ePptNoD4VlhrsqcLdHCc5GC0wUt0D7PV3oP7H
6zq3aVdpZUkGHC7a27yftJNbF/aH+9v05lZiFJrhEfCRCPptaUehg4mADoLNOETv4ooCAVTLCgTb
XjziCBokQTAPbTnvtSTfEiUYmnsQBI8U1USM7vqESCHJshRAZHPjqP/2Whn9Iqq1ZoRQoQYQiunS
cFqPf2LdvXxC8yh0vXCq3Jcgacz5WGWYZUIFD5rX+0tyc3Ll7+JFAFyEtsTaX/8u28nVSXRoWjVJ
5+p+XQXqyR6H+BAOxGxNW5lAISouCfeH3fjeaCNTy6SHgDRwHU3ZkvnsSqq5lQfp56JwIhWs0Nil
P29MD9xDFp1BTiGpyZP1x74i+qwbNgPjTEpyzozIST3VmWLdH+vZ+QhuTFInRD98vz+/jZ0mK8Ia
/Tf4mdFSeD1uiuAgbSqMu4QUaYu26U5OXBpeGanL0V1UF68rx/DAJPco5rcri2gvaRsohYzA14Xi
eoICxduD0m1i92/UQMzv67hrd/Cd2xuJ4JFIH34NAcVNNNxHyczEyd7bJHT9pB2MC+54/y5LN1yi
CZz3/nLefkbYYmwWSFzoXMPWv15OHELdXjco58f0MWc+xjrtKdW68JLoZvAamKP22Iik+ttEWHLU
QEN+WwGyT1fvaF4NZKYmfK4FPbZTWObTocz12I/Tqdo5D7eXLUNxI0nOEnnwmtrYGYOZxA48mh6Z
7+9ROQU/pyRT3ybAv5//w1rK7ovfECSx0vVaCjUaWWoKliYi2vbHXAvD6GiFMclKoaSjDfEvi8/4
8RR7loabkyQAlbUU1OfXVb1Z6HUD/MthVOrgXFlG+uTkuX3WAWd3Nszt+SMxhO/HmYdhSMB/PUlU
00whNIAduvqdc2XQ9Hd2m2U463rt/LJDpXS8eTbtN0YRWTsV4dsMi31Dk5rcqAolgDUpikgEj3vB
mQubRku93FG6lLpRX6PwH1bL59iwxvwULkPzwXSK5X8uZBUEhLN+Ut/f/9YblwGgqIQNiR3kVXu9
DCKI0nEKqKOmeZtji0Njqa9mhaPvLPfWOOiJ0P4ns4wbW/ZQhUkKL5s9ZeTNU6iJ+jRr8Z7089al
8+co8lf8cZmD4CdDhW4ORKw+pWMXh1unDaCDl13VndD4Hn7dX77bJnzJfIe58BtYpqqjX49YAgCK
AlFNnxK09gEPTCM6BJlmvxQU2b8O3MGPADYqkrnOqD8gO9I9Z64ev+ZBkT/akU4T3f1ftLkEqB3g
3EBqw424+kEIOcSpJHOUadZ+skSZPc6prX6tndw+OFhG70HeW2eWGEhCVfCbUB65HtDsu7zpFoCx
IBXxZaSafQiqOT1KWaWdtGVzKAk6QlLhdrqpDHX2MloOFLGavrDTYhfZA0SD7pCoo3m5v4xb1wPF
TtoOwcXAoFfnwspFn3Sh0wJU2Zl9MJ2k/9VFQd+hKm1IuVjckpUmVk40WyTn+2NvTPN3Jyd3BEka
nN3rFV1kB0WBxoc/oFb5pp9r5V042nSO0jhzuj8U2robJxPcilCA4JP0bA1sGi2eGHUDZ97Gsql5
ElPqYJRcU7PFCUYvX5tIMM3QirTl3Kh9/4EW+AkU22lE5xmRncYnFSrte5Fa4t95noL3ZRMEloc2
Qa4eZiWox0Pr1Krr4aY5z+dZNcPhEGd2rJyr3qx+1o1uVKem6bsfVlFMk9csjRV57RC372aF5jQ/
tirjp1NP6U+1m5LygheQkXl1W03/YCvTlx5ImgzSEz37QUyvfiqcprGoEVTOl7G1h/Y8L2XyRfro
lrCNjdaiczVIX2NDJ25tNHypsJlvo8SjXVh50yaDW12AXGmqIuSEhZEoS/NzGBore8ksgCjYpGTn
RK04e7mYXAeHKYsb64wvJ+opOk61p8hdnPgSuIFLbu8U9nBA27KI/Lmc2+xIHaVYDqJU4+mEQEh2
catsBFarhKN7eT7X4btmCMsv0GXDf4um6L/gxWmWkDXyqqXtE/W9gzEs5husaLHPpNt3eAEbUsVB
BH0/+cLVJvUpSPLK8Lgkkh+F2UXijWNH6it8shrzrdgO3qtNRaDZI7GEImWUQT5vlcJOXgdMYJKj
M0Dn8zKzmD/TBhDFnqZ1/cz/pE4+LdMy6GREKLOa6I6AlA1R+6ZYBO4ei1rwm3pTDSbZXRX/cgs7
xDqN3v3QN6Z0at9WHe2AKIChoHUKEc4CaxSx9iLwfokfUXgrXmLbDphp5KaPoSly85Q7bH+fB8r4
Ug5J9O9II+wXCIguLuYo+yvUA5L5nPOg6sdYNakNZFOCilxghGTBWZFQJyiwI3xjKMY8HsPSrhGH
jNWp8MKowWMVUu2cn7tKx62rCIPPQ76oJlQDxHEOzagmxsnuSzejMaeo0jfIEqiQHvIheqxVBeIa
s1BPYWdGxqMwJiBuCEJG6rV6HlWeMyDDcjEHWxGHrm81fFXBgh5FFDi/kEjC5aqKQItY0M4dH2gr
STDFCRX7X2N0a/NkBbT/eBmuSY6nqUhjv/ZTkc7n2M0m56GYTTU5oFZZmmc9CPjLhJjmx9GITYFg
RFK+c7S6fIsnctV5mdK0z0kQ6a/jGCvoq/f5+M2yKPX72ggT+IwbV5ZCyOss81F1gkCHmkSKiTU9
NP7T0jqLikmP2cJiix2mmdnDlD0oFnKqT8Tahe7ZOIi8miIU6EUqYVeesrmpETvp6+BHb9lzejHq
oPtRBlrxeTKxaoDtPhoAY/gNl6c5nNX/RYmVPM/KFHMVWVE9eMZkN/TT26Fhe0XduO/bULBdy7kG
S2ON08vEXqTh0uqzd0FYIWk9kRI8TigG22ccg8kki1Ir/tcm1Deggw8d+gMYzqae6Ov2wbYz3fQa
Au/ilAFHgddEWd5fxswODi70fOOYRk6gPcBNKFN5KIYfwMR6743gda8u1hrOYWjy8SE0nfFjMwhY
t7ORBl+tia1yKHBybR6GcIp+kW7PX02jturDkOsjL+VsTkj686WVQ+W4Ivczp3dfO2sYi6MWRmn4
IKJlnJDEFOgYaUVVh0fdGRX1oJu9snjwMQzlkuoUuY9dkwa1V5a0RfvjjPT2sVELgRPnoiy4BwdV
6BxapSyU/+Poyrbj1LXgF7EWIMZXhh48xkPsJC+s+CQBhIQkBJq+/lbf13Mcu5tha++q2lXNtk4U
6vhYHPRpmg54vev58Kbzy8rNZR6oG+7rVdjtbo6x7d9MJXIR23F3xlxFFTGkQ+0aiJ53cKy4RN5J
1ZRTHLlf0zw69o4JN/uTVHZCyIicNvEIBUMKKH0JYgsvGh/H9hXxAMTgO+/4Q6JI6c5IMR+re1x8
GNQXHsrzqK0Vo/uzrxyZ74cQmaFXMIoTfwpiCv5jnNiKmui9ikbkYBcVPB/ORb7V5Vcxj7r6GhO/
pzNgV7N5uHnCHrf8TJcc1pqNzcMRvaksp/Vfj3ZRdtXi1y06x9PgkqjJ/QACtHFJqrFlFclqkR57
tpv1cSvipVjOsNDX029YJMes2Umowp8oMUblCDYppLoMYw6f7vuhqlGz2mSu9/h9d0fiPiBLHGAd
lojEPsE3cd7/LEc6pZ9RRjW7j3CqkBZejOPwbyNIlD9OsropeM6Yjzx9gXI2tY/OTT5TmAtqCK0b
zZNI0G4D4ij+znVI1xV+6Ls43uB0Pov7xVlVgtqrAvK7N76PP+DalscSj098jE/UKpkh3G904mEE
Yg+BzcFzTd6rFH63AOKzw0BEaomkrxEr9DL2Il0IxXml9qGS8GWA/PQN1y0mHeRIqX6uwF+OURM0
3C1hVxOyMfMtxstcmE9GsPjU03itvGwdAGk3N36s7HDZi2WfnnZeG/mXz+HmEmkJHv2nTFmfnxK8
GxDixPC/heNNDMSG/gVlosetMwSR3NcJE/TYpUPBn0zq9v2yIV5PgKrPjLyvBBxmx6bm8OshbaGk
GJ5hBShhMZiUwWdVs0pbw8qHTtkBni4TbH/Mgpf148TKcmw8P/QA4Q/xMIxqkFZaF+9cz7gp0KZF
dlma3dWHPLulpu6y8CNLL6LKdXZdhMuxIR6Lmp5kAXlck7FbMysiwtY28OOIRwQN1OP0pyqDGZ8k
NI5pE3IOB7pRGZ818XHANUpHE/jFlHj/rG82HF0YGBpTyYhAOFRqJVIs4FDLT4cTJGuVheOVQojp
Ptcd4gQ5+PFlTmJsWK/I91iR7HQ7JcMwdYgeg5l8nhzsGQpwmDSHI6Ef0w7ldyvMnkdnAkXjc70W
I2lSEdVHZ0y6f8Yh2U3DsAuIrI54tFdwdLCTXrfSgbOakTzTzUtBnj1z+gfYfBvaI4uSrcEsNLi7
VdaF77DSckDnMat07uF5AWujotwZ9GdDip+PLRu/eA6LlVbWZlwvPg/sAVGjnHbESXG/R0k8PQ7Y
AfB9MMP0bFD3cOEgqf2e36R1UxPSpahwYIH/a/dVMbARJf5ty+mB5qCkJVRmZgKm2tINhnwwAEIM
RbPGWse/5KI56Li93mSDVrFSTT2UkpyQpGfqcwUDjLyxepVVV+4ClXmTCj7UKjk0ggfiw+/vku9W
neeZB/uF1jHNGjB8jP6dIkuhGEFUgj0PGutg7mm0E1lOYQw2RI2tV6t+VCvb4/IUEJ+dwuttyLde
6cKyXiVjHX0lZot/yg37+ylM75W/xnazVVNAf433aqZz2cdIqo8aj3UeDt6nSvf7Vef0Eg/5vN4Z
5LZVTQJ3tOMliW0co//OvezGeFhDX2Ci2+797rw7O6fSHY1teXA86nTPOuTkIUA34TXA2YK7gCWa
xFiYJedVuCLfaQpdLdY86c28oS9rME1v4xOKcbI8pbaYlpd5X5P12Qv4A/WUiE1gf6pybzDsG9gF
Sr3yOis2yVYOswznbAbI9lDjPp4zFnI8Gxm63h5mom55EYUnpJ+kqu40jcLfUkLm6NStL13ZvD4t
Od8+GaK5dFOqGC2KciAcINS1vGgqMkOMWgbCvvDW7F85djDiJlVBFg8y7PLoRcyLf0V1jLonhVX8
jiyi/GdMpqduRPF8EBss3rqxWCDb5mhweZvkgs2dUzV/sygTr5lWOxYcIR3EOc3ndXhCXgHZGn0s
cHqBB3A6dXA3SV+dnKlo0B6Lb4HjdLvqKcVJK1cahjucwxucDKcVXey+jTf3sdLjQ1T5pNxjjYCx
x0XeTKS2LTJLg5KqRDtFakX4xcz1r0ry5QW1vAoguVf+4ZYFoB7ehOltkDl+6VFgJbN1UPSiMzOR
33pLZ1iEmRExg32xe/x5DcfkC1YObNmAWsau3bLU69ptOsI4Bm+2utUqZ1iFdkP8Ms00p2irEmTW
7ZUW96MzMf8EPKd/D4MSUB2aRG53eCfLc3RAevSzmNg4ge/mlDbIDhk+jKFGNRDZBd3VI9viBg3e
/Gsv1H6KVL3KJjVQvL+HouLhQWcymlugwPt+x9whvwypAz4wlgYheiVTZS97hirAqaiPkyo3w+6K
uQzXZcPdehVDNT0kBpWx91sakju8msN6BdoheJMpZIo82CMofa4yUAinRa2IeojquVBoHHZD+r1E
0v0Pndpl/ZHYuFgbWLGt9MPyqKjbKIiMNgtdFSxKVlIPkDip/fcYMeg7MPnQOWu5PWTZuhr9HfDr
FA0uzCTScDKU2epu2siytFxO8fYDppq+asZyHn6kqK3w3GCj+Z7RffoZL8F+ViFTH8qX65PnMvwG
vUXZtULpcM1s8CR3Kc8NPw9iWr+X0z4AAp1x8Vb4/ey/o6MktiEbJN62UNWHmoraXMZd11/VsAd9
zsfBZK/1RrO8Vz7N/huixBVdTde8uqKMo6TmMzrVLSwsechLIR6mAk1Vg4OigspVyfjVcAzsF9jf
JORpstuuLxbx5ygy5SDWR6bDsVxsJmnynYdDbt+WBP3ugzSzO1PuqIRgwER3uJPuvywoI89ZJOz6
jaMxJQ/ZkR3/Jkgzt25jWAlusurmRbZUQov2EBQZeHsO4cvjNDMsnSewS0yeh7SKFjjM5dWfOHb1
O0Ou3H4FmDGnjaVsjR8PBEdd7bxUQ5dHWWXORpMBrdieszMnqx0vs4jnb5Hh1t0Xa7rbi66S4TQB
ktkfVkvza2ESkbejTUN8z3F1EDd+c9uD9X2yXkG+FvQ6roS8k1ExNBdkX6Co3yrymcQBgWq7AHDb
RDuQxNvWDwNGoEm64K9DiNpgKxtDhUCg6Y/DDooimAbPKJXxkPYqTeQrdKNkbXFmRvdqUxvtbEkQ
mpAp/OEGdh7b35RHA7q2YZ8z6KHZfKC13bOfuXMLv6abhFfRUGzkDisetGwNZl/yzemjOm1pWQ3n
PPCUNdsW6N4bhCzaxnA8TB0qKIob+j/3X5JN89oJZaK4qcZq/ivo5sf+KAp3N1v4uLmGJSMBdozI
VvfAxCC2Jjt2QEVknnMcKIKu4hR7SCrOGPJ2OE9WUZisaJIViUOI36nEU5pHi7sgNwVIWgy7dxQT
rGVtt2xldp8Gmt97ysu4iYFVJy9UaBVOAL3S/GRArX8SV6e+VRS2nacYSMF4l9J1Dx20tzAiGdKZ
/l0HWOI3MAyMkjNe6zQ5G/Qo/OIyOMFeszH4+Z56d0uswT5W1rAdZsmYAaOpaivcI3VRZCrPhydY
oETVSbBaAeek/DQOx6RaqPiT8AhzTbP3ay3S42OP0Cf2AR+nR8+K/fURGgrRGkmWCfgbBh28o/WY
w8wsBnai8adVM0dl+TYmw1o28zTyqRnFAaSlmkaFdaNlHaI2hQ3+8xwhw75ZsK69PWeTLy9LzOjW
AbdKvqGIsx8QOUxZk7ps/ZqijN9VRwoRbsTneLlKiz4RZo25LTq6hOyVYmfqFz7tLU1iQT79mQKj
+AkLEPLO8faZM0uVYj18cfLPtfazagix2+Oe4XD6Z/c4+w6D60T3UOLTp2M0VcBEUgD7AYTmf2HR
J0NiqHHp1FqaxvNDtOFiNZMR9ioF0QLWmGnyctAlji7Thgi2hxxswNHB4bm4X7F9snRinWt5gp6N
vFY82mrojlO6NUURDRuGvv/f22Dr6A9QOinfQpVI/VxmSLbs1ZGNts8yXbHu2BL9lqNI/A0GnWoL
UzGeXwnT5nu8weW8l1C+132F4yZB9a/Mg8NuIp58vCfnxdUs+i7W5fgKaWlFt7OJqFOSWXZb18rC
866kZleDTce9wflJPniSh7Gr+DENF+Kz4SWkwuF1iiP0yDaKVSfMBBMluIRiS2fSE7YKyO5G1xxh
VwS3dcRtO4ZQPkPRDOwQj8+eNkxByNJ5yCsv1sCspkkl5PK9W+N467IFSyvoxo4V7g2L8L8NBLey
pQOzSzOXYgZsyPfpFcb0wwITLjTQFzgQA8dZcr287BJLbSegtdv7li+QlkGMuG8t9pjAb87TVv3B
bOOuZYT5sQGWIM98ToE91DsTx9dep0qfhI6JvF/zcYt+B2QG/qu3eR9azabsYdiY/FMBGF566m32
/TiG+RrSYWQ9WoZ8bnI7IWe2AoT4jywAz/rp2GB+vSlt4U6xDmDjG9z95XjdROrCaccCk+kCKsU1
QzPNemwWZu/1IBwIuynSHzVZ3asrcPQwD5yoVeOWvAs/meyOO8lenLdD/FqgKThOUWxBbnrsCmxn
MJ76mWE7gTUoretzFDA89pna1msFEjBtXUAP+Zg7Hs4WJoCYE0LCeJ9OdP9MoX3WV9izsifJ9LA2
5Zjv5pxEml0qJ9L5jt8EJBhyci4AdjGB1glnBDajB8v/eIDpHpDzxtPW7ATtvB0s1q14Efah82nl
PiuEtbJmqUryLSrmCfOgq+JHhRjKvS/T2v1Gb8poG+8Y3boSPT5rYWnkfsh6yL/B2ZDy87iU2fet
ygDWmaKgAdkPvgYMLCr6+zDz7VanIe+LyK0/b7TH1Mqw0gzbgkd4WTOOEQ4eFrDeDfEwmUaHUX3D
iitSS7ktD7wIkpenymaDfTKFqkdIKcLeB3oU+umoInRMY6WWR7Q1fu70PKemc2Vhk6YGdP4uRoSZ
fSxq4bhMiEXSbzEGsJ8wfq1CKwnSl5+kn4+HDIYwOd4GLJdTlDyZkWZBXsY/JkCznb3f5BM2xooA
NgCxGs9kLvDAAWyWDU3prZkerRLncdW6RysHuV1KOIJvUzh3v+1QlK33+TgPF40T5U2ENX0Q6S2+
LK0OAYUwr4fwEtVTipUcxDo1DngmjIfiSKaP4xHlXwAHc3nFHJ8/BiWK8WKDwpoltr/IL8jkl68B
FQsoNnbcHnzCZtGg4dIfjMwsAocT2cfCigivPoI54DTsVUbajFez7qphjCk2KzjeT7yqte3LCN8F
wKsrH3w1llmfwGwc4mbkJj8neQ58wtcHU9Ap6CpugDhlUZNOVXiXW47OQnkPHcEQEfAxOrIDzO2z
kLRjIuXYAPXAy4NJCxgoek6Y/pYEcSxoH0BkXHPqZQwMNaT0ApDavOGMjpJu8ZCr9sUUzPxQJBrn
jkPfpp6AUHr6YESN8Qe+w6m88mScSJfT1D8PNPBfVJVYlTE5YlRJhSjEp0xTXDZ4081Ru8idhUfH
Cf80OTqwD8aL/Tczc56/MkI0QgX3/EgeKiTC3nmXzaa3SIrBGzWQOQOWuhZ/2FKPSQPSTEyPk4zt
4641eBS91cePdJxLCgQSZnpIgQ9ls2HB5F4WgGs7zif3JAZqjrfN7HPVw0BiW5uMjBLMDeJo7ka3
TOx77ev0uN3WAn791oqfpFR8uhpMwlFP4OD/rpwzeGIR71N/kQ1gHPKV4vHDWlZ9YhkVH3rm8A1s
4Cnohu4Q7hBd4cggL4q70t2zallfPB5Qf0ekHL5XyLnL3lfBS9VOoKDdz0LS7Q6ugxDAhJjwqOVb
6oDPma1GtiRq/o5+CV8FFYXBih+bI1F9GQATR5dVRyR6ZDM0CI83KPF3QUnhYBFRoC0xUqeh82u8
2c6a3Pg+iij5RY5dR00S1atuBmfUfFIWbFoXMrJ9ANKpo8u++O0rWUFnPEnCtz/FHtPnnRmCzT1I
W9N2Tz0WO5fEWdmWc61eQMRjU6scp/rq4RyWvi/5DDIpIbDU6mBvUdafDizacgGi7MxDNRf6jXGw
Zl86Ow7aymQXKPQF9x3DFOAx/2EAb0xwRX6f1nifLqNB5PfDHGQuATtisfDq4dDN3vU0bXODJkZN
IHgC4FSNAa9ul8mQGVex9ACzi+XJ5jZbX2q7i39ID8+QigWBF6opH6PtsoMnlBekleIL4dzXuDSQ
keUXyE9K34otny8+GjLR1XC3ulFIw3APyifHPDCv9SMsdIoZerOawgqhVuofyTBxdGTVSH0twlGE
2xaKeMEijntWlG2ulTA8HHCCSqReFKCogH6jqB7dWIn0clN+wf9flsf8DZQr/MpAmg//xZjYYdLB
ywjs7l5soa2KZHuaEdW5NVMyh9+gf0ERIjg0Hxq4kaJTgZ4UPevNgPJeFEaQi5YL/SyqGpWD0zD+
p7kYeI+ZGz9sIeyFES5280IjD6DnJ8qr4U8o+PY3mxWabbskM/r0NX/J4PaonhRMU46TliTq0U5G
00nNat1fcmPlJUF/F4A+slw004SJ6QTsPZdnfJcyBfTF/RsxUEq/Kszf6mycjT5qtnuYDRlVJ2d4
eSt5XeARr5slnty3CqwL7fc0CCit58FbeJUEjCxAk/YYAWcJ6mDQOvE/iHcKZGK9OgynFcMygEO0
uGtD6eLXY3Ll70NNCW3D/5+PFUsgrHMQVoMDDzZZ4E+e1j/iLUwJmAzN/luTAXbQIhJY7Zx4XJxN
penc4VfSt1FFKnmrVwSNNDbVTJ/qTRENM6HSA+E5CGiEBTlsxQl0WUYB88dYjLCQaYUmF4Nc70A/
wRURWWJuO1VyzuJuGcXoHwfYbj4H4iHFQXGK/626ZA8MYu/jzGKK9LilcEVPUVJuUCRXDJoVvOZT
jWWrVm42pfAmI4Cw5LFXD0teyehKZCJoj0igVT5i9ByPBvM+BnnCi6UDm+fkXb1UoJ9TjKbgqqvU
iN7gEACAPEYA5uAr93sjZAHrW6277Kc1VZhUjlTyZjXS/YTrgsa55wg7Q/Y5BpRXns2Xeh6pvsvA
b+I6JLcHlkk3dsWI1uuaQ307t6S0wMe0GOBYBBwFLgTwFFszeKulhYAnxlS7ZhFTjTw1HFBQkpCA
lz5asfnTM3XIJ7XM4COhLZmqBoOJ/In+mfoGgzormqRES9at0KO+rjOybu+pLTEFRTpHngMsuMkJ
Szh868JaWvqQ50ryvh6HCgBK7sb7uo4W/xAhBPJBaIuNqG1PQeFlbsIGvx7VIS44puLvIuXx3zz1
iKiYbgpVIDmCIwmcJQuet2hwS/t/f61ej0SfBrOs60+3MjTxZsnjJ72PHPp3t2LdNku3BPhq5PXW
VNjb9k2JOJkrnELALGQ2Z1kDzeb0tswZS077MYDLQntz3IPKttNZJxlou5CM+OlRQ4dzdRDxRhDX
Z7tsAhygNzCc3ryOIKN0y/h44D8MBlw8CbBC9Lyk8wk9s4U3boysuwZzlr3WfsnLFjTbom6eHeHV
LBD1dyM2gqoLm7CBcZ3hCfWhwE/e2bB70Qpw9SNapsOyk5drFDUMw8Qt1CKR3zlwlY81+AALNXuT
KJiqYHs3zBoWRNgip+ouAkH9ptA2Zd8xDWr5LSNOlX+Bu0+QCZQzyBsOQMh1zE4JMB5oEdH1jlZ8
LcemJfZsNXbWsM8yXAdO4Ryn/ZLNV5I47TvoOFGrwZoP/l8RBfygwRD0BqUGQ79OdCANxD8xRiNV
16e5mvIS9ZT79MKYXN7oqOZf4wEeGV4tYoRgIalNwGbnSv+C00hAMARwcTPKuav0yQe5px2wAggh
0I9DtgiuqoCvZ73X96vfEIxXIgQECimeQ1NkhJRfmBTQCoSqZP8J8GamcTNQqD7hiQn3fllI75Hv
brDokqouh+hdXjFrHLpnIzYLOmQRFndpdlMfmAm1vIX8wuOEyycHplzma9wykYXtWXiYQwAbQ85c
IyRKm2LQHFzMIVCvq61Yv0HNo7KXOMV9+lXIwMLlQC2vGh2bqXijlUxLbJpRUNgObi3TE3gP1Dow
ywDhUp2lNVZ9YbTWjIC58LYWbAXMwhML5I2RDzBHOPr5Tsfto7Ao+58smxlG0NuZj/Od+Paod/0O
qf+w9DdLrKnDZZafyh7l8TivcUqvQFnA+vP/f5UQVyzDDUav8zLOBGIDJwP99NJPqlm4w85dLUcK
z915pgRL2EFenUPLc5NaL1WbqgHWLhrGKz8yQBl4siAO4a1D7Md6SniGo6rE//ytbJ5boOpV/F4I
N/+J/UTHBqKT+Evospjuh00hZw7kXbGfEi/lu908/1tJtoUerk7UPsiDHzVyzSoFn1AywZY3HHAG
vksSPf7jka6mFt7RMHLEMmP8ihkI+vMdePeIa48hy6QVlFg0T3ac3xolvV0RdGJ7WMKN/x2QRr3v
UNJbfAGaFF2VKcCQW5ZFabfV62h/yVKLN0TV1xApBT2yE/KpU+gKprnouIA9PVxElIIpUZxs0A8E
Ve8Iz8vCND9oVqauoQu8tjoyaoD3CtDkQ4AQAMoi7/J/qjSw+YX1uvqOHLcN5iRb5d94IZOkwdlD
wFwvsFN8CBIlsSvDXiCkFPDw8Kg2DYhfKxeVvYSjpf11mDXOWkO3I34E/Z6oPlth3dan0cCeK72m
DkgVwyk26COYl8JGRdFtm7fqjroILcO2bNljMZDD97C62qcuOFrHPcqbjJupypFFo0DX9KKSW+j2
CRK3Gz7rH9ZKJ8XJeJNkWIVS0vdrRIsCPJ9nH5GBPBAQwYFrvlgoAF+GuaxRsA9Z3A/oE94GkkHw
RWrIVg1wGiycDKqwp7reyme0IeInCC+yPVV6oZc9Tp29CIVfDXMMtjwlmTDwMFNSPkfrUv4rAkOX
AMK1Wk/g4bPnDa3vT5AFIm+wHwOBDYzAYRSqpCurJp8ggLgOGRCmaISl9d+FTME3FOoQsKNWuqVD
lwnpiw6gQCTX2dwrtZoYjrFw88rjkVYgPGKMTA10N+hBYwnpd4+gW5zXSNLZ0YkykDX9mvMRCjDQ
+a8Ky0Z5u1ui/wweZeye7pBndEPCEtPJ2ySJUZYeaKyHcX4+tOPb+7xA7/cQIYHv/SYqDU2V+XAp
gCrrnxhn9ReoWk6edjY43kE1M+R9hM71IQjwqG1io/Awa+eyBnqIOm8m4PvHA4yhtrcpz5ElhicZ
JcjvOcofInnlkwgFokqhv/CsMdbzXwU/8uUO51n+ZYdjfvIw0HmvtSrgNu5zqN0hl1i+w9/fDG0W
A3GFkimuvgHjz/bHqcDB08htquHVdxTmT5gzQPJw6BnDhaXT8uhjOkMlBS4fwMamIYeoFKvu0KST
qZsSMCCdL0b+bg0CsU9QRG/xM50MKg9mye3P6h195tsQ4ZFcUe3bfWDLKdmRyAICEUjsp1/5rhsT
IcsZevjBPwkb7PZfLoJ7PlJiqjOa+yHp92E3NTSMUf0ryCXHQAi/f6BKUBUl/5UEWsF+MUScb1kZ
2E/jZELrZ+t6alGKrL6nZHQ72APY3LWmmMmzjPLjN45d65EZQ4Tr0z0RnyMNC/RHGv6el7WO3Xgn
l0OD8VS8fkrkUWStHypQyzACY+llrPf1O2ZvDkrazeMzioAquwka3y/pS/qTmBFg/A0c+8y4mt7p
IEjZjsCM8J3h3YOHcVmq01AhZ6IvQzx+Z/Ek4Ba5Q3IE9RAbRojkBArq6LR6BfVRN4NFcDCUpJoA
fNJQtaJ9qKYf7JiZ7peqlu/DPKAoQDGQf4M4FkKuBN/vheu8zlEqRsqbY1OZfjx4NP4EwIrQ3Xie
BYxFa4kyW4yLviNZcL51YoarIwzz3F+geljchGV/YO1BQXD3sESDeWyiinq7zSJl/LocTKSQq7lk
gnF6xJ9CvZAfB/Yr0jtTJfYOQ1uKMw2nijmnWSDhZQH49ZtW3kWtPEpMFRgzx+I0H6b8CHCMpk9u
DumICZatP3MflUfvClwS1Ng5YCqZtYj70pc7gJ+J0eNCj1pghXYk4xVYNF1Pa1LQ+4JAeQxOnOFI
Zd4D5Q+Bpb8jl9XReWRsxNepVfpIATJHeErtJrswVQR/x6fpD68JK87Q9dtLiiHgNu5v6ltlo3Tq
dZ7jyawgwvoJlzjAonYkK6TjbHqdt3IcW3Uc+X+8KKE44ojm+57wNXmbl8hEUMkVMPexNaJlW1Wi
9ThFfM9/lmZn/81zYj7gkYHt80Lg8qJPiwIQLFqb5sjL8M9AanKc00JFmNrWgzwwaAZ/zFDxqZMF
jVNC3XGjnUHKHdhlRHa2hMAbXdu8ZtK3EGeNaItXye73obRru+mUfs8GkvjWwk0mOgd+o/yR/WNe
OLRR4E6Gkn1AwZMJqBESXKh0LnJQxpgjvs35PiLKda7tbxNTVBs4OFUPQwyF5cl6W9kGWO34c1iO
GCraKE/gNkUY901EwbyjeYStlBxnSXtgpPwHh5AR0qw9YcgbygQcZ/TNV+cCgFSjyic6BWpIx5cB
jzXE5XMEoEJvawVJS1as8Lg+SHqZjiReLyrJ3XMBSoO2O8Q+ZQPvFEcbGM1s281OpDTNmHuQLnEG
4PVbuQzRK+RSEGWMeqffjQFHtzYGU+sdnBKWFfoqO0P0jIVujExoFUEcRTI7w8o6892+lbXCLxwh
p4P+QYRGQES8N9M2yBPA/w2EYe2nDLOEGc2vGh5U/9FsKP9CD1Teky0HkJxY9PXQ6cxF3VX1Me39
SFyanktcg/eyntOshwjuuB5wy9mfkLS1/GdVNMVPEGPk5k4Lx47nKZHVC/hOsbbSbOk3auFBdmdE
wn+tEH1DcpXFyI7jkT2eEGBY2GY5yPwAkcmuEADPow8whBN0xxCqt6kscFKklrMXIaPyy8I5t/4P
YkOynyhU5xn4TEsfIZgH+CiPrP4jTAVYiUBZ1m9YKUX0R7qIua3MnkWXxRsaoF/1Yb3L98G5M9cJ
590GdWH2ADJk+HZU4P9PblslYHgyDvHJaQpyP1JqQWwBmQEHYWp9i6F/ZScMFsVp81PsTrcsEmyI
BFkZKNYOEIsLSLe1dxWkIK9GHe7nqIV5PopqlKdjOBQIgmJTAzYJY7DpS55lQAJMRDYYCKb5/Wgh
/WtiXQuY/TNUnw+7Zsv2BVt3nHOeKxp1AbK25ZFUflWvOZ+ta2KJZgHC/f9xdF7djfJaGP5FrCU6
3OJuJ3F6JnPDmnxJAFEEQtRffx6f21MmiQ3S3m8dSzsZynnYBh1L7q0Ap7CTwMBok/6N7mKPvTaE
iWn96iGLbu2eiOLEnrYUBx/EYJZL1owc9SRCIA3Tqs6+C4zRAUM38MyF58LdNVPDWQgB2zrojjuu
cMLfq4XUbb/7mpwIz1GqJu1tAgzrgD7ROOTcGl3ZvdnGAdZhUYVdnG5eA6TknakPVNap8pjSeP2c
0b1b3mmvGBpmajld0Li07wsh6pelylwbwKrgWBMdlkgoqWWa7a3nTpG9s9o49O6jYRLNwdjD1Bxb
VYhl2xgmYZAmgODEphWJCxv33LHzkXFjMHZLhFnKLr9YijzMRdqe+p1doH1Bip/Ts4rSMr/4lQUn
lIe55EmI3Pm+bshx2yFEa3aiCJRi3Y1afpVq1p9ev6D3acdanWKnhVXmiYAPn/g2+qe+zRBi6spr
7+OW2yLJrCUPEoSjOr1Go10gGEoXL37MY2puduVAL8F9OLILbSjviN2TqbK6YdwIqnGbzwHbaIl4
6Q66WakDG+zw5A8e+rTMw3Cd2Gnk6BPHVm9Y1ZT6iUKALUT3xnCQr3HUbHzUTOnep9AI3UkllH0a
QCdofYg4SUaawF51UZXfYQhPtqMsjZc37PrhjwXM7nIasvAlqDCzZa+QmtFI10qyrEp7rN6cIp/y
fV26wiZnkct1Z+WtDzHdjRM3TZPRDh/INnpfUU4wkMdBDvohZ6T9E7oB9gmFMLdAngtklg7w/3kk
yu0yprW/mfxlvJLy0M473OmF3qzrsEAQjKap7hvIozYpYkeqbblSC5usfO4z73W5zFvIV7QYxgqs
w8ipNu57inLyfb56N43BPKUP3jy2oNNWm6dJJ6bxg4hr/TQpbVgbKTotNi3Sex/KEqNM4tdlMW/c
cqjX08TTDJhbL+kfnx/56Lqheal7uqJ2DR8EjGE4IjTWVajbswtScg+SNZAp6t0SFhyujque1lLu
o7wNifFfihkLDupHvclmIeT25uOHNuXU/AoxDbi7oDVTSZCzI1nHh5m+nEhROpsUnkI8G3scCogM
u5QVe0QU1aHBGYibqeWLNRahPg2pL+4aZ4iA1mycjD26R7ADX7nBRYSYsPA2TPKZzvYehi1s+stc
jiEvNSjVV5kKFewBoPnv0pJLdQM4YV4Mc0eauCYurgAKfrQrZt8tr6HfDi9T44r5Q7p55pwM1ZPx
VzMG86nqXW1B1qe5+F5gyvRDo4nE2qJ+94i8t8vKHFJnLg8OYn35Y9NPFfyKVswqQRhAQKp0epvG
8KgTj1QiANS1a++/rNqt6/eANVkDxxb69qivt0emXWqgd0tHB35LdznihBjOlVtnwTFwKweRbbjW
OxtEbN7h0q0ruCfyGU8ZNqeZv0fDtqeAdn+yrOFssVDW/zaZJ77JHER8RD5vcE3xMAG1LxkORgnU
FB+GCVh7M5BBY6BpqwEZuZDeB+iZrXctceozNOzof8emxU6CbBL1tI0g+tO0rfibah0H97oa1+Fj
4qL7wzWyxlsvILZug5ojayF16uALZwwwrZ58XTyMbKzZTtpdtWyo/LYivpZyOnotdBGKqLwMtk3X
gXs0fStedA7HeeCXQQnJwtJ+VEiC+y1ortPvHNqY5I5FoPrpsSvKXytIm++yQcFxkH3omq2iMPjZ
L2DbpF7Z/11gE99ANefLu+CxpjC4oMJ5E8frepXIfJczb3fXvhdziIgrmUY1/gUm6czBgyCfWVA9
QxUhxh7zVg2ZI59N65OpP/gB2npvjet/ae3Zd66egIjKkMF1W0ckw6fZBJpsL8JeLkgQq3Uj12p4
NmGD0YO7czo33tgQzm/VSCRhDHlXdexxIrtDxdmjBxM85kE1I2W3sui+d5WJbg+MgekRwSrLTebq
OP9TyyWTCSMkbQywNzb5QgXfBllQ2aVAUqhPZgw7tOx9wEKQRg1zKGVZmjG5rZdpa3k4VJJosPXC
xOIyW/BLOI8z7JI5jIWYX3m59HiU0khxyLj4jjBlCKlMZ5x7Yk7t5WuEPkh3fMgIRT3SqdE6DUN7
F5cEm2ztkH3oNGM19FD8UGubzGp2UItJe13/GY8SwqtDxVV6GGHpvLt2rqN9JUfH3jtEpX5PuNXv
gZoQY88gQDtf3pgePl4BaRxO/z+K5ZiDNavh14hofSs1UtbE1kPx4pF3NW1F1eurtXiLOjRBBfzX
WFNNGq+fgdG5Ky86Ld7oBbZ00at5U9qe33w1Yd+BQdpd+gvIUmIucbqx3Hc9jpFNWfCQMeGU2Z+8
EpBozKxTvKmbFbxFhuDOm0whWDlPCzjRUPegtLMtBTRDCy7PXijr6ijhstxHbU3rFZMF7rLJBMul
YkfnShYm59buRW6SFZc105pXY6YsQBODh3nE5IHbjgMh6hzxjDBirrY2t3N4P7a66U4LDZZYyzwe
yR371XxlJpVlIgtwYxZr3Ihgv+Qco+GK3WGL/lZ4W5LbQmdbmmx8jSQj89kucxYld7LSS8t9eRJu
MHy0fQon59I6go9f1gjQTMRJsU8tR3xMmhEtqWU3vPi48h5xwoOfNGNafVpmTF8FEDI43GJKtek6
nX2D7bFNlYYYkjfBTPCfcEFXge6Y5KFcq+WxW5eRh77EHHOIRCOCbcnd9ATs4gNvD9h3D1GU+m+L
KxvrLZZuyjhch9GHUu36RzE3orJYC6au0Z8J7RANAcvWKJAWarvuHyoe1GoXZlgg2cumoLjLsn6B
M+J3ApSgsPQMSuKLvTdEYnir/DrMTqIy2e37qXMsI/nsMsAy2UGK+C4lzl1YvABGpsWRVIn8E3uM
mMHhGg1/6GNZ2nNGNM21qYX/QHdOgX6UqMLXumysP3w1zbJBJle/qRunu1FuFv6M1CT/Ki0Y7we3
df2tWSNdfQ+Nkf7tBHUmBWncijftUMJ3Rtu8Ni/w737GyWMisBtJPNW35s2EqUuDjvFX5jaDWimc
DXFkI4KsxaIxfozK8pKGozs/I711z4MmrZHgOJQFx6Zpre7o9ADxTK/R4O1BEQoU4xOKIahUGcNI
a+/LCLfiniEti0i3fDKPBCDh8pTY0l/7Qoj/3D5bzn1ml4CaFdw5EsF1fsT62z4hV8sUsAb5Mk9e
7nVvhXKs96GutLsZmDuudi+s9Nj2lnWPxjM1b06D725LUOl4pPceENuqR/nMlOh2fH3Z6CQYvMUl
6lSILDfmCUoc0CciA/xZHMN6CNXBLbKlO3hLN867TA7IQ6PW+PIxpqe0+HRVrOMrwMA83mvNcLlt
5+AQW6R5mMH5663SeYHWET0zd7/4hzwVTnHsMTaoG9nl/FKqkYKhttI8AY+V+RFRY3Etl3XMHwEf
ojwp1mD6Id+f4ynHrT5bCTF9xbD3CjtU4HRNsW76NOSGbhrcYZvWK7zwsMwATUe/9sN2Vy2ud6gN
Zen7PKNP49MhOjInJEtqOGeJdgx8CyhgOywRLm8UDqyI22VSeXmq2qH74ejOXlfXWOPOriRUVev2
+GQk7cy/FlP4Bdn8Ml1UyNa78YqJkLfBXt3d5LR+ue3qSEb7lQhI3BQziH1V8rnSmMIN7PtLPULz
1jZGVzu13RNO9eIDDUlUYrKM4AoZgNLu1Vqs5gvPBvRPCzBKMMAytC5GEY3Ps1BKXaqss0lpMhQa
HqYer/Y7ad2TgQoDw4a7V0XAEO97DMrVgjyo9mhPQXBn/stAz2dW9qZEX45pGXjcsRAn4jFAktvZ
Dr+KnqNiTzFB66O8HuMMrEzg02IcHf5ALFZ/XS4BmweMhRoRssz2fkcs7k0hEL5CQ+QPM6acPGmq
zlOHyG8R347B6kJ9R613ZzOZ/zpNuNj7NYJfSDqCYv7rWe/zE+Rc+eMUPqrEbBzHLw6RdkZjzxi6
xyan/hV2EUb4XDh0Ejxujk6WFUPstmIvxMnjNynEsheHf7HJ1uSCFHVkwyTV6isM8Uxr8NZwIxn4
LmlmIirRtKf/YxRAQ6Ymz49JuWhUc3JRSjw3lNTzUlbz7INTlup3HET06Q1YHghGgtR1spn3PrY8
bsa279vooBeBpDULmvkLWlt2R8RzwQP+82K5rgbpyZFlHoKR0Pl1wEVpxDe+M8AxfArZuRZ4SRBC
2lW1mXN3tncYWDFlhiaILjboW7Wv1hirIQkEaPw8O3J+2tUOPwbdDg/wtEDkTdSMb4b3uOYtD+oL
ZhjEbs2AS0rWLpyFWMriOvWuJ/ZLn3kcJZlGaZ8j7j5bPjfOlrYwfSUhvP2KCtv7XdquvKwLfgDo
Mk/B6GF6/KXYzX112UthS6k9svZFaCjfKkdQRsdt1no7DuR/o1fMEN/wC7LbIplYH3mr9X8oHon/
7xuYqGNpt8GRAYAghUZZuJGsvkGHSFqk3Oad6/ifMWvUsJWZ3zgbr4nz5eia1RlPU1U258YXRb7J
rCb0jnDfqt5kRA0SH6HE2v/xacOwT8jJ4d1JN6gRLyGY65GC8OAnU9jMd2x5RXy2WZH6+xEJ8pOa
vTogiaAuuM8jZttdJIjkS6Qcl3t3ukEwtpzicDv1nsc/YoVN+bdY8bEcAMZ5zKPStvQzmUSe2nip
jC+5Zd0AtzSQV58+xR+BiETwfy/Ci8ij7C+bQLwm4ZRWwYmotqa6tBVo9rNddFZxalZdrNsURT8C
16axgYiwuYRStuWjLidpJ8A06m8dx9BOXtPAIk42DYQ7k9ljvi1xmz9gAsWuyFrpYdYOpvkOjyXc
e8jg4SStUw9IUoeQYMq+rL1569hz6XNpUla6afthvHPSvvh2IuOpzzCf7X8zvFAjt6Lu0maH9yh/
iIC3qsOklhhVHwUI8cZwUF8RY7jOf7xPdXqpc+U8cE7mHM7Kn8yd4kDA0Fjx99l3FdCaey4JopIn
H07wOuVm/BeiRvoW7JLPhmxFbzevsv8T9UU27nLPNNNzg+B7m2O7xbXf0brYREMYnynLzI5C1ROs
Z6bzXeGQFbwNUVRnezf1ovoE5tp0tG7HnL78/npm3JrKtyHuhblWZSEvIc/OAm/VgTWkI7UXhwEQ
mMCoqqw2Nop6PHkEwr/b0034iBI9fmsifLxJMIXd32zMvRsHLSkdUwE1eJsYFrlIPL/M/qkGSgb1
BNgnfRrQFVsulflFyYD3q5DYMROLc02fUpmOf3zm1cfMrhTTg+dM376tp9dZUr7BkDm4+xiL1l+p
i77eIh6zjqLpy3+RNizkpduYBDbLIUMd6bK7zSGxx33qFbnaUt4s/qB4Uv8sX/YXnoiOGzGX4XPd
FiK9OBQfXIg1md1TFpHGvUc5iyWSmKDhmTTkdt1i3MOQ0pInkl7YnpDchDWEf7JAPPSJdoLBZQ9S
/iekXJwfbR57rsAyrN+BkfrxLkOeV+0DikZH4h5F88vg7rsUFcSO4JZySJ3H7RB5R80GhI2u7xSW
EGfOnI2UN7WaKqRd35E+N077MjYuDG5TqacaFhJoyJYRsv459df7RjJCM88MgXtqOidWTC1Ome4X
H6BiN4W2syezK2IvhoNAHJfW3abE7ktrZ2kWXJ6LY52miQFlNxnoqUSAj6AooLCCoIlxUmxbJCXp
ixlvgnDH4bYhSboPkVOl2MDQZ8orpbJwWa6cNVE000hTWk1D555c7pW7tiL3JSFyTv+dpr56Tftm
qc/V0izXvkyHB+ZgyErXcxZkk73X3aXoRrFYW2nPEO5aw9XB6e/gq/LHS9+oeH3H/b8+hMK0Oau/
g3KaYVYDuK0RRnJeiec5JAhpbwUrWcB8KlFIxAun0FlG3PYH39TVtLegGrlsEdLJHTkG9ZXOX15a
rj7vmV3Za45pS6oJGVxd80dXaXhZbY77hMG2fu9cWd+PxC6rbValZs8WFmFkA+Q5MeiiYCqVIkmf
9rJo7zOGByy4KoC2DsNu/W6Vh2qiXf1ua4o0fSDQxGR3QIV+Lje6FjF/Vje+W2Xmn1tM3nyqUGiH
uVq8cdcjIhwSBVwKMF+ETv3tTBQMXAaJ4W1MrMKb1UdFxMp/deeiHrOMPTt42om8n0bPn5NGuSrc
M9Ix/EhCBMqEbMIOuqxc0CVC0NvZrh5TcVF2cLMKYfSTCOotFxnCTfW4KWdk53jgHA+U1pA0mOh2
XvxteINhAGa8FP8cPvU16VAimQdrQStybcsw+GpN66LRZ0DQu9WbY/HBDddG55nivRXqnMM3yWel
sYfNgYUewpfrOSjhY5rEmkZj7duOiXBrRMcJ3qDp3Ai8/dkmRr6IfZi7cTMX0fgAXh7zYnXMdXtd
4lO9JZjP7gU5FeXigAMdksNC6u80GEz2hnI07/c+z1G6MaojXSiC3cLcXw4a5y0GwvxxSJ32GRnR
iB+WXTDakNUR/+dNQ1SeQpWP3/W85PdDNAaE+rS1f7Vc33f+leQgoY7OUaokLezGsL0N7SwFeYnx
UI9LMJEYMN1cZEsWPAWCKgAudasFCHWGvn+qS9zz/LAG21gUzEW/i4rOe05vVlgmbuHVO3ZYD3dy
jzQDB1OuxBPiCqRxo8jUw813dJprpB5AKzUIR61z7E1dXHQ9q3cTFgfGJnwNbrC8BC35qH+XDAfY
OMZR/bgoL29OeZrr5meyQP0TLBSQ+wqeuj+izw3v0bMbmLHOwdsQA6sBA6Uxb36NdPAJ9p/BRjsD
uT8BgTwfOsQ9kriLv7yChXtPetDzVwEL+hmka+s+uKVcCbNhAwacaZuaKSCsfu0sW34EHE6amHXo
X0p+oRsqAvu7LXPciexihfjTqzB13ISKlohXU/LXjlBmbR1DlBrlI9pnToK+Je54I4nMgJEAydjZ
GeVBOaJds8c5JM7ZGtiFOnBm6PzMUXJrhEPEHOwcdITcmsJdv9AUjeuWAuYoOpclEOTG8/R86Wru
r13plFlHOJWj3Jeg6nJ9jpp0+KdgPvBCEajyfnO0FkQpFPMDJyLzVlhwOe91XgM7655tnbQNdBY7
1FZ5/Te3Ws7cQUgdn2Q/2U/5Quzi0ea9yZJsKccHa4iXYRMTvcCS4fdM/n2nh3HDXo91FE5gwrpp
Ez6M1l81P3ZO5GBSx6Vvdm5DVxVR3hm+MP6SFPjLCbI7g+jrM4TQgBQocpLHPRPm8TYjK6XYyFLO
j4rGgA+rXtb+1bg8ITylvPGoQtt6eGOBl8NHGCBNxwK7mjeLmJ4PoJ6bd7/L1WOalfw10KTDHckc
HSU6VJW1SdwY/4VcQjIIpkKu3Aos9+ghMR5Em1iK6BrbRmMAn1H7jvAGhervvNCNUGrYmXl00zDQ
e5uMig/KKIN/fNyuf/TSVbCw9/hW90KXc3BEYivPNu2jauP2vg1oBjhAMJRB7btZqZmHAGftje7j
amYdHlXEP7sEwRJdOrVMdyrLuv48FWkIgxYRE7MBRIqARkAesMDynwARwdGrPT4AXEIj3VPFBgvI
gIurFOu0ZYIluiNfHN62ZcxSb1v2OQLdQWdIAIBSGVlbYpPRCpCXZu9m/EAH1BZdsLOw8jEUgPKJ
LQZLp07WxsNM7ipHPHV9ihObI1Lt8L7m1mYY0Chsin5dHXxEkdTHaQo4X2SlMvlfzW5lyNyhcjYZ
l6n9zJc1Vke0fV6QCNNlr0UwZm8jJni4Sz82/i4rGv0PqIrPK8rL/rOvhIAdwlQSJviI9B20PKyA
0QtBXI4759EBb2H3XzkQU02YR7SkyVA0+D5SnKLLflDj9LTSMZsmokGxS+ZJXb6QKrPaB+LZMaSl
AV/DuUpHZ6o418Qt3pj0uQpdkuWfI9zB7bmoQiIIGqb5/sDWLl+WnuN9k6FhM/wDQMm7ECv/tK8a
QleSqCAMbuvmcfoy1ELaV1vVwQk1wFBsyNnJ9iQwl9VxaXJTXBDdcaH1KFnFOSbUViUwZwZ/Rkx+
IKKk4AAbqfWdTcCavYn0qF77yYtfbUzU3l7z4txM78o6DG3RZQcez9spP1iaU3poyz2s7oB6aHbC
jz6okRn2s4WAafR4J+PB8Q5TN6DXqAqnjg6j6odgO2Ep3d/oWnwu2E9vCKUHFIrBUbT72UzRs6UV
oo/Ca0y1jdHqfy4kd4XbCq3wM0p02KYUxzFSdKobdTK0jl8TiJKjYZ61xtNjwZTEiEyxZTF+FSxq
s4+CEHvRTC7bTUyYd3YnE0Mc2/fInfo2q5WsAQRITned+FkP9op/Ykd4hpXxc6v+uGCZsi5AtG6w
mXGhT0hzS/+UYlAdtlWTA5hyckxxgnvt/2dwFxWPtXQAPjvYqcSGa0wv0zI0Yj9UDpkI5OO43k8f
etFD1Bk9QceTnoNmTvatneBeDsWmSOPhiS9vrCAzGvUV0wP8p0XQE55DN5XiaMdiiRmbHae5c+dh
DXjbfOcv9q7wnRu+tHcDik+23cKOv2xt2S+EA7D99moC56hR9mqMi99x16/OpiZOZjivaWZnB0Ds
+KcN2jY/2a7ICD4HhLc2kzu0666jgGi+I3TCLbYMVMzBtRr1x6pTL0+0FSkMzFZuI2CJfGb2Eg3G
eLKD2vD6xFU9712FiWDbZqD7u8An1YO8PYp3Yf9TK3whqQHzRZChvt2vQIuAev7snWwg4BYixiN4
zSdL8TzQ+O1vyBsj52Ce+5lSP+FFHCEIFp9kN0sPPnoA586RCV/cCGM7ebC8olsJY0Rwn2PN/0hY
Sd/cwGqKI24y5wuyiGBOxrOJGM7BcXYL2Ju9CaK+V/BcPubhcizJm8vxyXCXi5HCKX+8ZVAjHGbg
C9F7NwkRwM2vh71LnUOf2Wwja67+HW1f4S3FL8enyXsVs/STPzK8MWzxLSkKG9ett4S2/BRd0M+I
1loCUbJ8rR/dmErIw8wUzBMOLlA/k9GpwCpXDyyh5Fj4Y1Vozo/IY3vyJOsQQJH2kQYdduMEKV7j
UPClTzYf9bXSUBMnBhOa09mm5vKMaEfcGqPHkuhRv8ojfL0RwQmYsqH/1rrjJuewWNdLWA0NXpF6
raIHrLOmeQCADj7DDkru1SIFJtot4Hb8QAtZF8EWa4s1yq3keghwqIKVDUXWfcXIHs815q3lDpmb
WA/uhG/4MEZaj1f41PQ6qKD8Eo3pi2dE4OgWeQYXIEqcxmwRnUuNiRhGP/zrAvnLM465Qm77OmOi
KPkCFQZPBylY1ytjnXMnFe/lQn3nsRxm+SqUIeJgVGrCRlBm+ISiqKgufDDjY9wrVey4flT9JXtm
nl1vFWt3GPxiuUdPTvT4YuvgT14iL5x5v3ltM93nSGDDbL42N3UlCFT0LIinwu7ruHLfgfZPUC4Q
CM9NFiC+wEdQDndl7M7hXlh1c1gFGxAeXdERScG3cbHtduw25KHFwW6U3hjtR7JU0ev7pPVju5BD
c5rcSH+S/tlCUbjwV8dmJhlyN/UsNkdJKMRukbFR19g3zR+/WMuPiMhAdiA7XV6XVUp158zI6XaM
NZGzyxz0y9tsXrN0a6IFFWZOIBPvRoZWC2TZhiliEYTfnyMHGWFNWXVOfNB6mQkQGg4qzkpvw+dX
jnh7s5mHVenmubLkZL0hL6Z9N5Z0td2FdGKmO9THeQxnJliS7GlqqiM7XKnve6vrH8XstuNuNNNY
oFKQub+zib/8U6LMKvZhH5vhALmSU24bs3DNrYPKA5Kk5iJcLTnuhrhr71xXtR45MuFaHfp0dniL
fVS87B1WPfwz8Yz6qvXJAMSCHkeHFTljnrBPOOyTq127hD+WRn3M3EnIPWzL1AkGoQb2DEx+xmXl
yZrYi3BoEySt7vzIPOi0GzIhAXKjUvlnRyLwPo1aTcWp5bsAJkD62t6hBJ2m3YqK6b6Mxsy/TqaM
y/tpLmbI6LKfD8hHi+/JskJBaZfkS7Od1TmBnhH25ATN7QXvLf+3ycdufoD7DfW+r+o+Ps8WTkDI
gwkTONSayXY2cZ8EYfWeeLeUP4CErIHh+g8XwB5ycyS20aCIcCv49c2jZlFNFJlGkBe4wkaCvDmZ
fe3bOJvIKQtCf9eS882RYJi69nYLZkRiEcF8q2tN36g1/N9SafzXUS2xHbtKLff43vJvppC2vtne
zTaeZvR/t7N8y+ozw8rmc/astATfRbwBIii0cCUkW6N/yCsrvliyIJBS5r1DCAaQ3+EW6ynfRn02
0MphquGlmBR7ncnd9KnsbPU9GfzHJDlgLNyVdk/1a16vgBp2ZJMJH4J2xmQ5OMRsRRwaXETYG97z
ulPROc3U8L426/pCiAb5C0zjP5ilFIdPSL8xIQx9fHR71FuE9azLqyg7/yZmWFAEBjxdT72byyOV
WtkjaxMEVGAwzp8rv2dPuqWOqQ3xYMQoeNq2ZBKZ0Q5PrSn199BNWCQdja2ePNoO71IE+rAcBW6E
9r2tCKHd3wrC/vnlbIZzw7t7wK2cmstsmvIXRLEXiMvoPfORaRjiR/Gg/MYjbimQPJS+vL8Zg/cY
1W63I5ROxYl20/oQyzijJqoGCDnPUlY2pN/qgNv6OBVQzbTlA1llWfVASA1HsRpLptzABfLddhUr
422JHdNzJCAWd8JZQ7UTOiaz1m/w0SUecbLoM3G3mwfFm/bX07H57kKV3hH8I1A1TwY9SN929i1H
ns2G2T4o190a5fYTOdBIn3RctU+oI6C4e77mY08UGAQ+O+Jfgf693CLjJdiZ5Fji19e0tcudVbrB
L1+WtjcNGdz5yStmB7SmJQZxk/pV6V+46obsQB6Rlx9wUfIV8L8cj5FsKm4m3w37uxRJdA8tv6Q8
gn0TfeTMKPqYCWKs7aaxfnyRlutxbYbC2c9yWNXNTVM/oXgFi/Umy/wTJAS5yDTM+lvXxOzdE9+i
3X0+CvMfQfb5D/vM/FAgbXzyJoXtr6ns9r2MbPeNQy9+KIba/InxSQ67zIojLPK1h1trcj4yBsl3
f12nKcnIQTCsaauk3Zwc7FOJqglFXCE8rnOxmH5bsmfgao8iVP+mHYhlTr3Uv1bI7C2OUDn8x74M
e1lNhf2vQKP5dxzc8FO0I30RtiTsiGU7818qZ0AYpejw5Zoqg+lCPlbgbiqACSU+ocTq9KRUFk27
GtjL20jMy3oPymW9rGmx/nWE1npLQbX/CUzOY04pEZsSwbP6cSHHgAgDAlugvpEjXb0MIDxhiHEY
lRq7eLA69JhJbDI17WIrqEDO4IK2vS6iAUIdBgK5qjP9eIusHin3TVE5c4WRVJV6PcK5lMbljR9O
s7wji1O8mZG5wBqrlCLZcQa6FBE82+SHjbVJYzcOHqI1tknd7H3xGeBzeEK9k+ebEjkqBaQNLfJk
YaXDEUYEG3/TWdEHTaqhvbWYAfeAmWQRDdVI2AglT3O+b7jx0A2gxdvgjtJyhycMHNOviWJ7Rm4v
8MqRJoL7rB1grucbFdFA8mK1qPAXTatjm0OOrOCWCNBX7FwFHHDS+3CDJIchHjsTX+gcXApcu2sf
SgIfkOdYzqGyZ/qVUgBIF3V4G9TvQ0B0FppmfvaTDvpbdG7Nb7R02nxnBQE6EHeT3Z6ZpdSdnIxN
wMY8tT9LYIk7B4wGKB+C/N4tnXbYR0uMsrrkhXXvgAlXufXdNubUdbmxH+wFycRurQur3rfVEH2w
G1DLJjRxiwnEEndpsaxE+HVSG8JimACnfR2tjN2pGyl945azYutPOBq2nnRuNK/lp29LsFS/pmFK
//Vt5r09SaT2cKk7Am4SQv7IyB87WMTEk6sKdg21kRMcA9BJkhee/zblrYJviBywfdkVWMjhg9rv
JVjrmXTGsp+2BWbXMSGNrPPpoXeCnxqN30Uvvfi9CYuyxB7ZCTh9QB+SgXTBm+cIyT6RsEv8YtfZ
WD5OVjTkl6JvA4x8mPh5HTWm104piS1KZ+ZQU/tKoKgXV+yf1rp+FUA6hN8pbe9VFhgPSCfy0Aca
gpTv044cnYT29r46TqEPooUfTegkNZb/UhAX/G0CMpGJcImnaxnrNNv4bs8Jmxa8v3s/R6qwr7S/
+MnituqBtF34e4t8FvJjZ/ER9G7/ZYghR1HjMIYeomAUP5I2o+qB21Y9YGaiurtPhT3sLJ0KhNIV
BkX+gEyCf5LSfY4mI1+JP4GPIjJPv7VeR0EndqD/cXYmu3Lj2pp+lYs7PkJRotqLqhpEKLrd2Nvp
3hMh7bTV972evj65Jg6FEMLOgxwdA5tBilxcXOtvuh8odJX5rsOg8Wel58JzkZ2gkYHimf3SJGZA
dkC0Rcuu1KNfDkcQ9V+ti+g66b351JMAw1EKWutHioRth94U2jm7hKegtUOFiSCQJaLvYdxX8Okc
2q4PU0m6wdNrIDNAm8f8x6yBeNdRVXl7LfG4PXJZWc+gzyG4gERyPoMpD85aFaLGU6U9VOTIQJD7
wPcAEoJgeQNgZ7Ctuc0WgLZQZRlnb0VaaD9yMAHFxUEwMkWjvBb/4OyhyP3oZxLKaGY20UmAVn+j
20PanBzNm7p9UtHbPIw46YgTqLvxjWkPLbSVwVcHN42N4u/E98OvHkDGj7rpDAi9DRWH6R/cDEV6
QvuprXdmKnwB2KZt34X4RXjnqIrj8ALWgZwakF1zsfVcRUQK+PjnIQvtzzbS+uQvXTcAe0k7VKbV
qfs7TCXZ+tTUoPcSnScngEjjw2TrFsVMZLmgIRpYrdCDaeLgraKoxkfFSeACK7GezG6e1LhbFAxM
sBJpZYInpuQ0pwH4O+fvjWYiKBYFTDu6nXVXH80uM762fmFCL9cm+cGcABTimOCLQ0SfGqQG2hoa
vWed1ylnKDDQG4Vo4QJHtiBdFvADd4KGaHhQR4syk94hebvzU0KrG1ADO/ToM7VEGzr1+84C9P0G
HEiDXhlNIJStBSQILdwzllMeRNvHyQcfpREPmeuB5iPYSac7oLcL78Az44F2nGeP6ZkLOfRdyiF6
cpYSNN2h0Dr5He3fKjwXIgCMHViNfELNvovdFgQ/0V3HD4LNpsgvauWbHzzetvZBpuqUAFGC3uZK
CyyHC2qHNBUGY/40YJfyKQUP8b3NKyWj9WfrH9N67FDJgHtNecIv1C9ozyd/2V01Mn1QXs8OUhQV
PsqPcTI+lMKcTXQowv/KiK0jiLc8sBFT7Apq7khg46th2cPHtGuHL+UE2F2xoxgIcj11j1U4UGOW
ugjRwgXf/TEBh6c9DngQwAsjx5plBaBZnfBkql7UTmOD9EDqPoyFzLErzFklMEPQlxFp7MFToS0O
BcMEyakcARihK9Vggvge+Tlf+2aYNTXzHuuvNwFR/Ieu+tp4NCPEqZ8V2CXUikfHjgivKLxTDEyl
/aInAfSDFgJHeZi0AFplFIxydH0gmBdulDZBkDQHOV0ruvFXmxotN1nC5VTAIW13oVYqMfmkWT2Y
Xeg4bpQFFkkKCjHyYA1N922yRvlJDcZMc2u6snh0daXNtvYxtHNZ6ZHqcQapRgI7Sh9HQ0hBkcXx
mq9BD337iXxlfIC/rDXHSlLT9wkJUOxp36MHDp03fwH7yROV1m3wscMrFMR368vIpR1kU5j3qHm4
PKniLwp6H+UeycrROhb0eL9kQW0OiM8ow8N/Sh4mvIboMlmJwS0jcoQ6uqpExPw/ZeD0fZklONHY
MhVPFT4i36UaRFSBU0HvpPPgJiDNXcoffgPpFBoa8DV0Cnr/r8Kgo4OrS0S5L0vRaKAMIxqALi26
gN8ojbf2S1kFWftMK1sjh88r3/ugtoOYXC2c9AtcozCFaVMG2e4/Ti/lmJHbuWBrokf6Cg664Wz1
+PgftaBiUVAgdAPLM/+hV9d8zGQUzgkUMCwBM/nzf6YJMqPoJOxfs9Y80loBWFEB3UotpEjN438g
TzaOsLzkkJtaIPeCy/NBxJjwnCMwzOOGLdSKn5E2+6rxVyyBUMXsOfSHM5YqfMRdZNHswSSNKE0Z
gFyOQ98M8jy0fvI0gbH7NnrxeLEpHLj//V//6//+7x/D//g/85f/bwn6X1mbvuQhla//899rFkM6
vW+SeV0XjrrwOuzJaSxiHU8f2B1Al5CkpZznPN4fZc02Cak8HVAjCBPHXlgA+tFYYRnE60nRaK6i
wvhLaZvqDe+M4eH+SLOH1pXxKXEC1LkuJG8fgwW9Xsw+CvwcTS0sZSslfOynVjtxmfZ7XcEXwkjl
35XZI3COwcZjbbQ/7g8+T2Mx+PwNVUvH6tWkK309eBl0fgwPH++IrIouhQjxq0Sq41j7DQxBvQvQ
4ImTw/1Bb9aWrh+dP4YTAOo0Z/EFp7Hom8AA9TbVbfFJSISxs6JU3iKHH77WU5GJOYYubYm+D/5l
i89Is2xo8DeAYFYU9TGznMyFqtq4g4er0mtnpavUVFTD0lEmNMXC5Ev3tK5AAx+xSct8XzlR8jzI
8peedumb1w/EW1LHhV5lGcXClC1RTQNgE2oB6OTWu4GKwFuNqHqkBw478/5YNwZwTEa3MYF08Nmz
oepe7w8YthiupI6+t1AbRUt61HaxzGlYgBLeYYjRvfZwz+M58+cirmhw5a7Hi4rGR+iM8SrQ+Cc0
H5WD3k7pu1fPCl9PzaFJISht6ItPlZb+xG1uk3BiR7b38sg5QhhFGbcRiJ/I3tzwRbzd8EhrW3B7
Hc2iI7Q84qoCDzYVYPAS0dZ7zTBp5pbIE+m9PX169dRgV2oG+91iDfXFB+vm0kAaYjcxZYn5MSpa
Gg5Wof9qECg8gVcNXhsnLR3nc7B8lAc4YNo89T+uAgU/AC5IUHQKYrznyc/JyIFQ7bm9t/wYV1aR
bYGFHRJNOuyYxVdD46CZiQsIzqADesbQhRNAdWYPd63dMJhcHwol2vk/h51/PSvNg5kCh2g+y3q5
U7RQXDwAhJUS6RsBauWASWIGsRCoLdF/8b0KDZDhEDCVChwDDF0e2L0/RKfA6FFcm8ro9VGK8Ryh
m6bhsJSL2IvXR590DlsxwwX5NPTSd3U8w05NHf26vxNX11BzJFIjtrC4sK/XEJI/3jkWxPC4oi0/
tb53qHIM6qPBr/7NpCR0SsESmoZcDOWT0utqOBCleg2dPJQCLoYH7QLhB2vDNfL2tsbfGVlP+moA
FPG0vZ4VUHJANx6SwmjhZICZe1Rzjj75OA157EJ/9VUFXK/RFLogE7jkh9GRPHj/xdLawnZ01bal
vTRoz3m8Z9WAzoPmKSUeSLDNKVZWZ2H30UZA/v23rjME+MsCEwtT0P3V1EV6Ivy0yWmIyX02ZcEX
paKDs2sGrI0KUGZvRZDEL2FV6Y80x+onzPDEW67c6UCr3b4AxbF+jnHR/QSWndm878Fm0d2Pz1Go
UtxVoL9sXFjzybz3cxffR1GAqcamLfcx/Qo/C+jAegPWBxhdHJBrF/t0bEK0hhEKuf9Nfued90bW
rncGyihQXHpGrhFvBPCAslxqvzUpnO1L1ewenRkSQJHgl1fJ6kmEaXAuW2/jV6wdOoI/38ucA5c9
//sf4RjykB5J0D0w/dCW9EI0xmvg/hdEwsuNoeZDdTNfBBQ44cCATXNx6Ci5RC3UPX3vNd8MMJon
mjIZbV10ZAtEhO6v7tpgcjYWBekB/UFb5DxOETf6rH9L2zHz1X2u6sWTYkXVyeiHhFq8DutsY37q
2lraVArISDTT0pZuxg4ca7IIPDgRcKnR9sWLAAS2V1ws0vXLiNsXYBTNPCIX2L8U3BR0uPAEOFAa
iT4qmmM+jqC+Sxf+jDiWFMtP99dkvhoWHwBSsYp8ik2tjyvk+ltn8/LnSGiBioNYaZfg7XVab4f7
o6ysAteSQ0LLBaUJsdjW3jTQfUX2YF+PAkldHYEUy9B2cO/H4/2RVkIr4VvlYtdYcWku9m7Syw60
Hbkf3aHqMgWZdyno7uwpo8wtCDM7dbUaoAXpKE84h1SvD6ok1MQ6k5o3UXWxxdIB5mfYB8beUXLl
XWMKuBViLPInKNfJl/tTXdnOBhbHOi8FNpa6fECDkIQDXDIWQOHZBUDiU0udDjT1VEIsw/psY21X
vqLJzcgnxKDboJt3vVcw0UHM06CkD2itfij7GO2/orGfKs12Noaa/9RiWzKUo2qkNbyclxbOuPTU
GAN5XMaJRQsoqcMWidIwQAQcU7VDrwvtGWcsZSNCrM7Q1mzTAHNjGOp8Wv6IfIA4qwh1JhTRIF0c
qXOCIinQRIfVkZ9f/fXoTKBHzhm2LeRGr4cyFbTkoZeS5E6eeK+XRUTfANzxGVZl7IDD60ptIxit
zs4xeVVy56uWvZidIRuVGMiGEb7flAcFUbFnlE2MyA2hlr/+ucIq8glN29QkGfD1/BoeTqjBsZQo
q5ggjchzLPy6D1UBvPP+Uq7Ni8hlO5qOHawlF/OKkdHOwR8bewhnBgZDqA8rCR61LeDDjQ2ydkHP
J4DHAyUduJ6LacHVF2bbMi1Mnix/X9h5ZwATsPIzwvoKGsYBksNJ72Q977Sx/1lVZXfBy6d6mFqV
5Pz1Mze5y2ieE1QNYxFu6gRXKKtHJxPTXevcwoA6Dk79se0hxf6LkRwHPSzwPdwWczD642TwesOg
lF9AtqhhKAA9DKkjDdwrjngba7x29q35fYarGn1fe3FZ1EMFRKsGTlEA972gx0iXDfcqt6KH84Bw
tHKBmmj/i+PI+wL+LZGbGoW8np9vofM4IpwNojjxYdoCw0gDU/066um5mBxv48W7OkfaR5ZOioWe
5eLD5XAcbG1Et8kL8/adFerRHg+e6YyiRvwESxDLCbQKX/9MJHbLGVqlktaZizlOSNCBr0O6PQGr
qh5m0ig4wcbS3jiM/d0Ig/Dr/V2zNk3bstmb7FCTaHe9qiih6d6AjsfeHI364zAhNF7lwFkjHEk/
9YGdPLW9Mv5zf9C1cEBdGUVRh+ecbizCgagyq9R7lBKgwgxuPirj3kwUCAJ0i0+vHoq6JzUZqoJz
EWixorhsz0wzegfQf1U3oFr5RFk5Pial123ciCuzokwOzUlYvBnJca6XsoW+BCmrRinWEeIYg6yk
F5KYyF/bv+5Pav5Li7sXmh+bkvyJaoxYfLRBeF4dF2q9l8BK3lSYVg9wPTM8Ou+PM+/xm3Ekj2Co
coIpLUKpbZVZHCFtC96lcs6clfxkDrWJ77hEcGoyrY+yA7NQcB1igmDF3+8PP0es5fCWMAGW0Cgz
KQpdL6hdZa3hW5ITL4z+veWJ6S9Q3UiW2l12LMdM2ai4rpwFC69TKuTUuKS9jKAt2EQriGkp2pMP
8yjNrZ+5qP19SHsfAZPZnhII5F+vniQxG/kXKaUQPCSuJ4n0MaL9YLX3nYM4XY5KxFuT7vQRPUg0
TXhRbnzT36u2WFUuRfanLQ3OoLUI3k7Sj7RJa4TV2jj+bgSp9WMO8d+FBaUT7lSFPrsaDAEUpgnS
B2gu/0NKBdJ070/8drUNy3TIKCRZFs7ii+MCmQP5ppBCqTAV7R2mickvWhI4oEJAeEQqwbB2IwQb
fXd/2NtNZVgcU+YPLQTRhvkU/3FNmugLhzamSvgX4jgWZ7OUCTaTF/gsP9mE4cYsV4dT7bnH5KgO
l+b1cEgWqlCXADnNGoAfwPHolyqBFz8oA6TsIEdm7tXzm1cUny9I8CpzvB7QNmdV4ryvof8otCUj
mTbvp1Y3L5Hh9Rho5s3GDFe+I4ZujGlxj5C2Li5KWXZhissS1E8nrc+hLFCvx9rBVTwvPgeB4l0m
RdHe3p/lHHmuNzE1feI5TxxecTyvrmdJgTanjcRRxdMDdFM1YDIYk/FYalH8YwZl+U/U1PgHQDLa
OD+3UX4e2SQz4D1uAr+6HllHWWisSoMLE/3SA61n61JJW3tC5yffaBmu7B0quKqkKkcplyB4PZTi
aVER6DoQhwLNxmoYpwPcasDOU/E+93Dyvr+mqzPjC1JXAl2nG4tbJU6tQJlCoCdQnLNjTgYJzN9T
jkjnJBuLuPb5VAo8junQdhLWYpNG2gDHI531YyYIgF2l+Acd3R0UvuUnGr/aCUGj2SZhUDayujmo
XO8b8iuGtB3SSFZ0sVnjfsSZKK0aKCDUlxRcio4hhY+NI3H74Xh/UD5mXxJqbs5gp6JJAvG72dd1
hKQOpAAXEZriiFInikM4w2wspzrvhOW0rPlxRudJIzteHIdKFIgkN7Kh6VTqb6KEF2QQZZia6bIM
cW3xqpMoasgCpkjPZZkiVRo6zaHpfImsR18+C0TVPt7fTrff2ES/T6OUR+eZG2SxnUBe+1Dw+MZ1
mqAO0RFkv/hxM5zQCTI/Nw1MzHM0wC50wXEDsrw/+soncHhnkvXxP3gbizDvWOYAL7eksV9P33zk
j2m8YDI9QmkiBB7vD3abJxGFVNq0nBtDasv282yKiyAi7hQCaPcZQy5EdqypP3splrkU1qxL7qeI
SbZNEx0MoAivrwdbHCLG51eYCLIvzlNCiVQg8NTu7Tj6hwdR/YxDu4eQbKy/uz/V2wPESCRkUEi5
u5nvdUxqS6z5YgO8jTZkMI7LoDmFtDs3NvTKKGRgPDDn1ICexOLrlYqDjLbwWNDJgfaL+c+DoiGV
en8utwHPmkuQ82ygt7BdrueSo1mLkvSAPOss5zUGsruYavRF9tN0+hcjmWR4kpcdVbNFJtshWgZ7
pcfYFTAyfqa+9ZAiPozeh0wu94da2YvUznmEqKhU01lffqDAxpbGnLVj8H2sYUm0xlEftP5Z1ajX
71JZxx/SEd5ebXXl57o3X19JRn0OyJAGQMGk07k49wj0Ut9JgVFhXpg90Q6fDnmPLmUsBv1wf65r
H/A3aMH5/fmWDUE0YLrWarUeOZ4SmlQMmQzue/SC2uFWZ2JetusIizsuM5qBLAJB6cWOtD1MqtQR
tmUpJ/kevbvic6GY2mdNAd+76xrbcdM8y199XTEqyDUelCq1s+XHRK5nGBJf7/YDUMpHjJUKV+0d
41+cAwzuqAPOeAIaudfnoB8xhhY6Eu0wDtEFnSRarXKq9nj5vb5IxVR4TxI/aKxSEbweStVgLAOy
BvZkYVliIdJ6wAnP2PkSOZbXb465ljKDCOiAG4szp1U1pkCd7PalV4+nyUEZO6BRfEy64fv9kdai
FY04rpkZXkVz+npSZiNTZ0pw2yiror00FS/kzAbpf3+Utc3OhSoNuLWoYhqLaFVIj9JfBPeytLEN
QZUfKejKKM9Tk3cbl+fNUEyCrJqXMCZfIEwWWdKEzlJttni7CqOzTtijjOeyb6kxwEI63J/Vzbma
h2LlTIqkZLr64uZSMPKGV4TcUZyl/hn4s48EURO84MlWf3U6HUpqhGNHvjHDlWFNslzshegicM0s
oyStbPZBgRcmVwBZdfMF20T1lKSx9hPJVTtHBMooX3vOeDD8Oehi8xtI4aR+MExo2eWQ0zQMdlDl
aI5j2Hfn+8u68gXp5DnMUAKhETdQpJAnkIZmwr5AePMBxDLKnBZ+bgDA9Y1zdpPnzbMCOkm7lrUE
MHG9+z3AJaEc4tmYMxmwZkPaVZcI8ABfUE5Fp5nfyMPi94NVbxy7m5tuMfBi66DpAqxeD6Z906j9
kXcg6kWhAVVTnaLiAbX1wEXJCwY+5sNPNJbTjQO5uoe4DDj4dFCoTF9PHJG9qakcrE5EgAnVLhTI
Wrp+kGRPHhIBERSNEmWQEYmLjSt+fWBpoDtFF42M83rgylKRYMVpiy5f3H1C9aP8W8OG6AQVxnJL
YU2nGBPI1x/UuUdONZDrDyDYYrX7QnHUzMvn2QLi31OyqtOntsmy/sfUZcpLF9SRQgU3r37c38o3
0RVYEa9gqrcUUCTwuuvZmvmklyMKOHvkF5QJNkkLKh7HYuvD68ch6ZSkmw5g0mXvjetCK+0K/rRJ
GWp21Bkr7zEI4K1sfL61CRFaqVxw5DBgXEwobCZLT7xYzJrImLfm+C9MdbfVn12JANafoyyOZRCj
0Y7wh9gjB9KcLNNDxT1wZhUi69UlEb4QyTo9EsiZNGgW1wU6UmXaBRqgGzPXvgbKqL7TWotuF3gi
9/5HWtn6FkktrvXm3Hte4ugwyrGdLPHEHsU31PbQrEQVvB8vVSfss4+z7q5DnH3jg61EOPIV06R9
oCK+aS4yCWEFloLJlorEXFr9oPLyN4qI05uemPAIBT9zjWn2lnMsROXvT3ftI5pzhYtqAvX+5VbB
7M5v0phd0qbmeIKWjhFjBMtPQ2tn43Ja25Vk7cDeqIyYN2BZh15P5RtIhFAAz0+5yEvXoqiwETPn
KHGVRrNVKBYC4bNgL9rLzqGlI/lZTri4Aa8eUY+0ysvsd3ssZ7vLvhy1jYba2gLOFZEZ3GnxOl7E
aGfAMg6bL21fGVl6yIN2POL8NZ7gNW7VQVeHsggggnTd4Dl5HadECROKZpO2LyElHoiWCBNiUIbu
pLUFkV1dRW4/6oqUBmlVXA8Vh6D1UyvR9jWemBdIDPqlwD3lYYC5+LY3pH+6vw3XTh2fjMiokanR
3roeD+eEqGlMpiZl9TOGrngOG1hzMQ65boNhBObVU74x5tocefL8LptTU1lCBgoA7342EPZHpxH7
SS3jyB3LPs3g0OPDiAh19nR/lredETanw9UGeobgAl/2eppGbmIIMDoE5shpw10S/pa8Hhz1GCOf
jHAdqmHEOfsYBgZqdPAN1aOXC2hm93/IWrxh3jzhgX3RpFnE09hS8YkKQvBvka29KBiyCDAaZn+i
nNb/yPLGgLqELH1XV3ILDnc7NuefAIuRH+V8aknXa1Aovjl0o4ddVx6VbqvrQ4xO3k5zjnCTarfU
g/7QpLVyuD/l2+jDsIbKXtZnTNbyoQthn7rWfLHjra4frDHynmO07873R7k9ovMAoL15SXNTiOXk
YnsaMZIbwNJ6BoHHx0wLuZfjUJSfXz2SpRMF5jc1OdoymcAXnSLdYGmwE6V2cOIpOPW2U57UqTc3
JnV7OGmkz8Bd2wSMcQMy883QULI6BJrvIKsusxz1cKEgS5XZ3hFArILUQL0FVLo9nfSdAYXy3uUx
Shvkepu0FmTu1gDEB3czPOsl3rYVNnPnoYF5W4fgiF+7nnM5iec870R6Tcv1zLo4rvGfQiYrmFq4
vkNFZMh5eDyl4Gs2NuPtGbgebN5Gf7QIi9YL+n5GEFlVgxC1XaMV4bfSFZPRY9ULb9/KCfEprt4b
9Z6VEKQB+0JMAez5nOgsIm0ujMbw6X3ScY+sZ2wMu70S6F8yxcCtqED2FGFS7GMHJEzLCsdjI9W6
jTB4+2lNLkwIVTO7hAAw77c/Zp+Hjh00Qh3dsVKcB6Uf/dOYWN45TssJhaFxK6W7PZSMRx8aGgsD
UoG5Hi9BwhEJIGfESUdznqk4D5ihBdL19Xar2HD7YS1BkNFUzeRZDBHjeijUZIYJrYzeNYqqQ9Ww
q5uPoYNmu9o2cQtleDC+YbxSPfq4sW9sqttlZWw+KshmncrKkmKVjCp6qkPeuzZW4c89DJpzRkEW
3SutPgVCbTcy5dtlnfNGGsGkPzYYRnk9VxxzBsUMrR5DxJLg7UTDDjkNjE5F9eX+2fzd8rxO6qwZ
4MrVSWtt7nldD5UElUPF3h9drGORaexT8ES7SscqFaifbD91aGa9mCjtvAWVO6L1H9Ec2c0C0XgU
YLC765PU3Oid3l4olkYAFiTN81W2RAEiHtUKYMSoqHgC00HkfIK97LPx1/25z1fxYurwuIw5UaEE
cBMH4YnjuqXqqCv4NQpCUN3FHtBPGZ5UfEfBpkkADjClbBe5zkbu0hHdvPs/YeVDU3SZR6dYhxjE
vOn/OK+646EdG9tsakPET6QIzVlUhngAMC83HkKrQ9FPg4JDzAf5ez1UHUmykFrtXW1SGrzQskDV
90Fdo/hsyb7dePysBEOKxTy4JEi4+b23mFnQ8SUEkiUoIfVKtm81Fb40mjoPEsrqvmtUeOtyDE+w
hO039VT5L/6kbvE9174wNFY6RDYwbhhByzmjIaip+YC/kKo+jZrEJyakcpelE3qFuMGidKkpbpLA
7yeLaT/c/7qrw3OuCB4G+3n54NWT2gtiAoerqrGBBqVKQznuoEXbkTGglwg+HpB1i8pDgU2sYr0a
b23zDWgsz6Sg+XW4+AaNCbSjHarB9bu0+F7gWHiSXmvs+rZsN47sSoTk4mEvwwmlKrIktfhqazfa
1A/IpMRIaeCgfO4HQN5I3YSo3mjN6f7Sru1mgEd0bulkqiRP1182whQz1i22V9k5wweTAVwYjs1j
VIRbSI61aDQXR+Z0CazXcic3rcA4MgTrGMtCyy9BZiO3hBEaxgP35zSH2kU8okbBvQ3nFYbtkvJq
JWNX+Dk3XF5K+xFzVOPg5cgQ5W0zvW8MRK+R23IO9wddWUgu7rkeMyMrtN/ohD8iEDqnVu/HCOqZ
ftFjIoZXkFvI2SSoqhH/2ggLvxFxyznSYwduBItk5h9cf7cR4HGaiRHLZtDHvYreeeZg+DdlwjpO
ZadOh94Lmxzd5XT8jiiDgbY8cqsI/pazHE1PhbTfNSJCDjTG1eIN+OxmPNETVf1j3yIlP6G18a0V
FgazSLfxjbCNMad3iuor3s6o/M4+oNQ+NA+RFubPTNxPUGbWXs0ZZa9I8h3SIwemg7YoO2VBXiWW
0SLKhyrme5H3D36P3CIeWtZDomOl8OqvCB2O1yYgWYOCyfyV//iKCPt1dZIkOk/c1vliN5b/lCNQ
8FVq3bSR5q5sGBj0NoxRwATQRxZD1X2JzlLQ6m4pU/s9MjHpYyOM7GwOCB3en9XKgZgbWVRlTJKT
m2y2rQP4ZC1D0QgfHkmubVdtpuAhSmjQwbvUnjTMjzbmtxLJSC7pc7KStND0xZeTk1ZZHpJkbpqZ
2bvQCi/YWJCEVT3I+KbZwhiuzfHP4RYHIkvmJzV1DXfC78o5N7aP4JqYMEvcOTVXVUeHFCcavRCH
+4u79h2RyEQzgNcnJdJFjhkinYrcIEXefhzE15hqzZdS+OXHJE6nl/tDzffM4tDTYeGFoAOrAtWz
mGOtonri06Jzy3ESB4qImHm38hcmO5h4DYq2zzGA+VXWNCjuD7yyuAxsAd3kY6qQcq6PhRGho9V5
terGjYUOT68pH0BN/cpb0b0ZGnCV5qhmG+u6sn8cCj9UfOm7E+MWk+3tAulkizE7r7K5KBAoeU4B
AUa7WsOlKRtt63h/litfEpq4mAEjdFso0F7PskYWzGknBEx7tJC+qqKp34x6hIUvrbyN9+Xags4k
br4mQZwy1/VQSgI9LEXyAdnRRqAO2lS93byzmsyiD9Jo2l6rbPulL2ALvX6OUBulRIOJTMqYV/2P
ABeWlH4kSaRbeR4WQg0qqR/KRKmQV3PSaiOZWVtQNisFxTlbJhJcD1ZZWhOHNNfdLPPszzIfc4wl
QkwjTDscN3LEtbNhzNchCH3AIkvETYx9X4MFjOpajlfV+MCp3WOX2AZqXTxEKcfMkYCml3ZAFaDd
AM2vJKgOgB9yDarDjL5IEImtU1RWOtYGRqF0l9FK/LPloTW/L0cfnFiTaPpfqSfND2lntL+ymvrU
/e+6Nn0qlTOKns4kP+R6qfEFtYy+LqVrxiky7UltRMNJzxPj7ySuxMXAdPwQgPxz65FH2sbga9On
XgPaaWaU3uAXpDa0Q272ErGwIEsOoyX9ErFLrXwfO0Bp9dyLHzEMMF2eq90BKvwW3mtto/G8RYFh
VhXiMr2efUzXvVJQHQLRKTOEcBuxCwtHPyvIc/yLIAFDeEbPkx/cJOiBGkeBhV65m/YBeo6B3Z5S
PF4vaYHTyf1vuhYBGQLQEw94MsvF8dH8TEXmLJIufvXS3/eUT35mPZDkHd4u/WOHXfPrh0RqgfND
jRFcMto01wvpG3mBVlg1EZf67qWFM3nAtxPzGv7f4e/CQ7fs/hxvA6GNrhXqErNO0izxcz0gAuOV
iVDg5CaqFn0Br4HKlaeou1hg55Til7hDhnnYiL6/747rixSysaSLM4s9UBpZnJZBE3hAx92IAqgv
cnfoBvWx1w3v7x5W+fvEG4Onxq9RxB6LzDw3adQ/xzgen8bOEf/cX4DbrUsWSNpATx+6201ftUPl
FJEIhcofZgAfBDTi7xl4weciK7PP94e6PaZkgTOYiSuVV9EyfdAkveGoiia3RW37MKSacwjwqz0U
aW18cLw2PYg+rHbcrta5TgfvcH/42+08J6FECDqs5EpL2LkPU9qkHIYqBiKKGaoNMRJ5EagGkjOt
Kp+6zqk2PvTK7lLljJygDAYK3V7cdjYs6Q7DwtFVZ1pGl5jVQbaKc8CmZfqOB1J5ijXr3f1p3kZi
FJyp0tvcsmSay9IxJmXq0JZIFFZ1GH5MUu2l9uz8LyKhclb7AM1RHv+uTTK8ES7WdhLBD6wwKGze
oIvJ+immnU4QC6xX0T9qBs1/VBKw/XET+xsX+y3W3rbJXIBW4PfDTloWVuumrZLewOBCAgoFUNtH
KMzHGAnalZe/YfP0uwSLWTfS+uFiqf74V0je9QG5VbxQmyR+1krLP99f+LWPTdOSaj0wLDKAxaHG
XSzCzIBQEk6QDTAFtQGjY9zk7z3sLTBXQmj4kjkGum/3B1774qRSVGvgy4Gg1q5jWJRj5hUN/eTW
RdE/YRikfcKtNbnYtUz/GYdKHHMED45qrPcb+3vtSBG+QIhrvI8pcV+PrOboY3klusnU+5s3Q63m
zFVVPqOL1TxUge9tRJC1LcYh5kwZYHHpfF2PlwLU7a0Qe0roo+1xQJV6T+qHUcRg5xsXw/y1FiGa
WMVq0nEnXi0runmKEe/skIlE7tC8o0GhIzjf9B9f/emo18xvKupS5MOLM1MiAjjadTTi3pkO5R6/
QutSZgjmqEpcHJHcpIpUhw3uorA8lI19s7JhydRg/5Ij87Ra4oAp55ZdTbXKnfypwD2rLC9G0Wtv
WqzJHimXt7tBHfLXR2HSCe72GazE3ll8QoOWvxGG2aygWuPpqutYbuALfRSd8dGOQ+10f4F/4wWW
3xG0LvkLsgcGt+71lpGo2Wox5o4ujdJ4j/hzfMCqcjxOvWG+K2Sbf1NRfnZHPFMOg8AV8VBVwjzh
oRl/CNsC3XoUJfW9U/Io2vhpK7uZdjvRlio+buzLgiSpHH3MuhldM7e0l9hRpovVteV7oG/Zdx9X
uIMYkVON+yr4UvBq/BFh+SMQjdTzI46X4WHCP+CpIRadRRz1G7tjpfJP8YS+1fwK1qn+L+IZhPBi
smQ3uL2R10jrFH2fuCEyO19rIRXraCn4pD6YqGT86MH++/vcz8QT2swoEWys1Eqc4QSqgsYdTVlA
RNcfMY0oDgc59X+jw6USd73YP7YoPD/OnfbpgJqLfBixWzubeCQjeO5kP9pxLMJDjlaZW1pK9gwu
Vj+FVpE+xVWPCV8bK8bG1l7Jb4iCJFJoUs7Ngvnf/3zbdqUF30sMbuTlAyX6SQ8ftTFPH7krnW9I
uyOvm6P2zlJmY7ETzeh9ur9QKyd6Jg/QLABtL4nI17/AQKwPx0jB4QoNrP187LIf8DXoPpqJTfOm
axDePuDWZ7/+HoBxxZAzbRHgyuIeiJpS6+jY49WntAV2oxU20T+DSipQqDXgDxi9W6l2efVk6Y+r
OnQrUGxy+eg1PBVzrLAXLo5DVfHNV8bgHNH1LE82XgHhzq9xi3rA6WZ8dWWRaiJhm8oJQYzjdr3K
gBB1bJEyKkNVXJT44Dg4tci4TGAxe8p0xrFe5lvBYo6LizgGymxWcqVHT9qzuOShf2pQpmP063MT
1TvV62MsBtvi0enG7xIM0jES7cvgxN1pQGdlTwO4fX9/wW/jFeUJCHbc86BOkMO7nrcuo6kPqNS6
IM20zxSLDNh0BgJOdYaW9/2xVqIPuBZBGjujMGjuLo584PDeEROHZdL6On9MCVCZK5PA+qq3VV09
p9M42kdHr0YdX3hIjvvaQ4Mbz5o036Jz3+YCgEGs34Qu8lt0Ma8n3ocSaRPIGFizE1Z2dakGpwnL
nI3TexvlroeZ//2P+NH0BdwSW7Yu8Dbbx5nUbh/rAmcDPD3qv52o04/3F3ltQA4slSNwAzTEFnuq
iczWGNK4w4sOyqSd4xiElSkkKhwQdx5wm40MeW0dQczPn5OCAmp21xPEZFMFkFB3ruwq/zmf6uyD
ZgxbV/5tGKZUgVqGRLqJLFFdLCOYOafP0rbDSqCsj5AxY3PnYEHzQqeqepkMx3spY0U+54WfumYn
9Jf7q7pyTBib7IYE1ZjxJtezpLQR6H3E+EFaZy7eWziNN3X9PE5jebg/1G3mT9VLAvkgEJE5LdkP
iFm32gSJxsXWKcYipYiUz1GqWQ++qmLtTTseJ5BM837yMoi3qm63on1zzY3SEPpD9Ktu2gGlgtWA
rzVMNMTcYo8jiPdo9XX8mInGLBE+QrH2t6XilwCv5L2nF+2npmx/pEEjP9ThlBziIhgQGOysJ3pE
zV/3F2dtH0DGBTI780thm19/hzwYdCyF0o5WdltQ0UZk6C/FzIPTqBRS4httW+jddT0SRpEU7xF1
NzaSz7X9Th6ASipBjGfS4hd4dqZ7lcMv6A0cWHeBlwLYjex6o/q7dozheAL9h28Kn34RnmKs9ToN
lzlXUUT3scxFjNMkJqzjyZmm8tjRNr7cX9rViVE4M39zNG679mGt4ySQcZC5mD+LQfPeSJNHyv1R
1g4SAiFoMBE0YPgswgV07izPA+JhljTi0Cie9f+oO6/mupVrz38V13mHL3KoGt8HADswJ1HpBUVJ
FHLoRiN++vlB53iuucUi58zbVLlky5SEDexG91rrn+K8HgkHa7W/z99haAErnokJXnO07y/XSpJn
7LaZh2HG6BeHdpqC2M30bJekQfdOrfTaXWEcxIyEURQXPVkUQ2u0VW4FQwyjFKfXYVA7MzMJNs+y
9yYyry0Mj319M1k0GUCdPkClpN857O8LAWcXpq6KmODvhrDnwt1SLqa/TfSnKoDrtfFUIN+fnpMA
G003kEcUJ4iI8Pqu5UHOIo0NYtz2b6+NV3Y+U6fIhmNBg0IR+PILgwBlFczTxlh5PpazyRpEaaMV
kEfG/mimAU2CZkPXnMrknZf6lY4SZyK2PLhI2/zp1LA6M+E3AQMNsa1l/WNTLl4eE8rphUYOMe8o
usD4gs00Cdg6GWpLlE2MU+lC7WYLWCeUitU8kFbGCXZMO8SI8duP5pUFtvFXmXAy1d18S14+mnbx
ux4wbYptkg4Oq6i+dMQD4RfuvrPBvrILvLjQyb7TJ7TwUwabcoU3MMe4iBBZYimnf2fa93tXQwuK
tpGyAR4UiMTLGxoI4J4GjWVsrqt+CMZR0vka2k7aOAn6eqNfa/gJvnPR1043tJQuyAD9FJK7kxVm
AgsMVk9Q6VC4WRut2kIQsIVnaORPjflN62odHwtdWXFBpzkR9WLZd43VdfedWHCkZucYSqqoJL0o
aDsPvDHzp7e/6dceDCz6DXVjR7FPDXhK4ghdu8M5pTA090NFKOvOygdtl5YBo5Vi9mLCtN13duXX
LrrxAEFVmd/85siJqz75q14yxj6L+Vhk7dcKmtNOEU96RngYea8J8s+3b3TbE182PyATnAIO24vB
Fn2y0pKiX1HbaFQaQdp8cdvxc4lB5iHvVHOpqTE5yw0Pq6xFthdlUj6/ffFX0BqqY15H+I9bDsqp
uLbzp0QZ7na+Iino47qX7XW+eGkQLu3iHPJWVVGd6NN+zo1uOsoKutDUN5BdAdHfUzi9sqdvPRh4
DZTXjZP58mUg57JKx8rgO6/76owtdr6eUvNJeXI5d2fRH96++df2Wbw5iH7ZKjwoUCeXK0lO1ATZ
E+vqqJ8k/aBfVnXn7JxJkMtOgml+kWIRd706XfDOcfLarfrMfYC0AYyoUl5ee7X0oiVSW8WGWIJD
kOkkRTv4nIRBIOudFNM7yMl2L6erDC9gDpPtaEH58/J6Zd1lRjBwPUrTeVfVZB5rrmz3peMN7/QI
rz1WxLSMfaHB8z9O6o2iWZeyJkw1zj1zyne975BDxzCU+K6+P9KoqGdcn8kwhaZtfnr7K33lBd50
jBupF5Li7zktZtqWdcq1h0Zz94OmtgQy4oOvfP5fEdlNoc5nV/i7ty/7yjsMeQfQk81jmyCcfJuZ
IypebYkCNs3d5ljq+kRkmcYMIU+0+X72rEkcRlOzHha47Pgq9PZ7HcsrTx02CENgdwPlsPF++QW7
hPn5q5b0search8s1YPXjcRbr+aw17ugO8N8P4t7Du933qJXVha8iI3iyi6PR9DJ0DvJPRlMqlKx
VuT+V7Jp7UO1mB0gVfOelaH56k0ik6UEwFEY2dPLm2z01U9Wndydafacb5IA43OQKfMgx2o8W9WQ
xVnqZpFn5M3HgUhEFzEENI1Vt8lAKv1kTEPkCdPZOM9W3KTQEdlYG9ydYZ73n0VnZWQmNe7NlKy5
heH6On6tUXNPPM91Oh+qXERsE44fMpQida9wxTFb8veyNV69S3wTt+EfKtZTXqbvZ0Ta9pMij0pr
P2jzdF7hyrYgMTVlCLa+aORWzusVM1fxTvPzyrYEe4nWh60J6vLpQjZJN8yk16tYEVf1hZ3zQVht
2kN+hZ3gZObj2+/NK1UWE7BN27Ht979Zjgyi8DPqSBW7fUcXjV5xMMO6ec8/5bUlCoGI+0LHhlva
yRL1RJ+MTaapWBcDARtNWecEyHX9ct75pHu+fU+v7QVQardTDIdPUOqXa5TU18KpxpXOTrOXR+nb
srlbVYKkfJh662piHrUQeaRGsi3prndTSUTf2x/hFcEMvAuMFEAuMRhnqPnyM2hkLYyjZaCvNBwx
Y+yPcyx+EV2fXLprA99Fppb8iEuIXV952WJukeBjimOIMr6X3VI+G3k9fX/7Q72yNVPjAgdRuMN1
PN2gsj6oRGWRYgzVcrqsC+KrR+WofZ02yy6XvZmFuOm8Z1z2ylXRE2/spYDaCjzq5ZPIzDIge1IT
8dj17qcAjRmZgyKxH/TOtJcQ0CS4KLOh/fs3C24MZZUBlsWZe3LcSl+O8FbxxR4LX++jErXQZdkC
4EQBSSg7vKWhanBSvfP6vna3mx0gtGfGgxxJL+/W0nMjc5OVvPLGCT45wpxpJOykQBYg026vq2bY
u3M6v3PZX2PHk+oC1gk11Ia1EtN40sXojSFL39Rg5Ze8W1eW0ZNJP1pB9W1hhn5fBNIqwwqZ93FY
7MYNjRJEIU6mQpgw3TOCZn2scWMD129cGZEt4GGmiCYL11ZLn99eh69sBr96xw385qs5rYQMp8ym
LpgwupKNSQKxXQX5cutaOHPUxDYO8r0N4bULso0DM9JYs7WenMww2DqG6jhr6V4H158yurqQVZef
1wpDhOjtu3tlBfByMafYlgBL/mQFDLPf+xnHfZwkhfOpl+5j2631lU+icDyLsdvnIn2vAnjl0MDn
jkrv1/SbBf9y1S0AlXbZeSJeWo14mKLqPfLE9Qr/WVdMn0Qw/T+MwZEkIyPfGoVtFPDyiqQj26tS
tWSQlU0l+oliVcfMnwFxyzzAL201tOzKS+2pPp9WYWtF2EjTfHr7Wb/yxaLyxiAbnHurqU+edQ76
kNRSiNioIRgvnrRCLfXYxzIC7fZvX+u1Z4wdDyA4/ieUeCeLKKgYCPA6izgr5HifGtXyWOpjHXJp
/9CsXfbOJO+VdYR0kpwIHJcoA05daD2bUQccFDrCyhB32P2RFDrrRTZjb6mKG9ElVHj+OL4nvnml
ItgcaxAaUkjjQ3ZyelqVUThmDzSWw77ZZXhCxIZPc/z203zlm8NakvE12IKFnenJ9pzrQe4FZdfH
VTm0SMzt5bwg9T3KglL8/QcJ8gWIQE21XfPkhtZ2UfVoDSoOGkeIMC0hdpVt6t/zBJ7RFHl7FA7p
7m/fX0C0IzIt8EVcz07uD8K03po+TsxJI9fbcSHlFqtQDS6gUbyz97+yMLEI2Zyy/jzaTy7llyV2
/qKjhBtU9nOqa7kzCl2/RALk3Tet+Z4Y+LXrgTbQ3m1VBJPzl6/+UDVSYnmtYjHbntpxsBbrkWcc
XFBSmQ9zPzjv7W+/C8IAHxCfITxGLQVEenKPCCPzalxGhnRmhd3B5GHysJ+Yg9dFmI9GW8Si161H
I/fW8swYGeru00WoQzrqFJq20BMLs67WMb9JZ/bkIdWd4tlPHLnsazwsqQcmWdR3K+/jZhhhJbdp
36Q/MtUp4uC0oIW/ufqfqtav6yhIGjM9+BVA4Dtl42/vPG8CJzhMInjmTJ9PdlVat3lwcsltwnu5
Kzii4tmSelh19nosnPE7z+Hx7YX6+yUR5DOW2Nzd0KKcOqJkKwzIsmmdWBS9P15ASqJ9syuy60Nm
BHLdayVlzvkAlee9yvC3nQb0FOyF1pUTBCDtZPfuC1LuliV14r7AY2KXbkn3ecIC+Lvv4nYdNlL6
AYB2MjBeLtjeT8hQEMTQ4GwyLeGClXg0aZV1ucx+/e3tx/nby8G1ULzASNzEvMGpuQo+HY034M8e
F1aSHHyr8z5Lad0OWpbs2nrgGPzb19sqTTjA9Is6o9qX92Z6tSTUkmfIQKnWhlC4SfAzy/KR8O2K
JfwQWA2+B29f9Lf2eOPgAu2DPsOQ/W3SQVC1NAiH4qJ6ije6XvTx2hV1LGU+xAt0ncgha+jGTK33
EmK2JfGizOXKKFE2PRoLDufgl7fbkjA89Hnhxn0mtMcxhah2LLDOiMy0ezeM8lepdno1vkvsTCmt
WJ8nD7c3h0onDx7ZSYAva9irzL4UBJRPIVVHcaf7iBzDxExN2nNhYnPtZIV2Y7SOf0+YTP3TFDXW
B1yxtmI0MutG8myG7KwsJGVvQHTYlV5mBjYVSTafDwWiqdBUOnRJL1FtEeoaRnwR31/x1W3L5cvb
3+Lvk2cAD92F7sPcbKOWnfSoduZQsJGRFndprl8iFTCnMJiduuVjykKG0+wPzo7WrrsYHIlXprc4
sgi1OfcUuSSWVx/f/kS/T5e2T7RJ4Zlm0aqegup6b2eS8WSLbZidTzu+1LLf51a6ajtcGE0Aj3Wl
J2l6mAkh+fDVs02/gz1kSnxetBa620eSrHYZ6nDgm9DFlLuN11m39X2ODKGM8r4obhuhV3imW+7y
hXm304UKt/py1xJy8mExPVywqtImHYOAZnWWr1OQEzPgGIh7EOp/f/uef1/RGHdgoY5+FUsWJtEv
V/RSCRRXS9PFqP/caGnN6ihrBd9hnd5Dun7fm1AgAefQCgHl/6ZZFRJdSIojSWz6cviSjbaLgMs1
CObB2y/UaQbf2SdeXWGgXPQIW6mAIcvLmyOTLq03FmxsqmLaccLDka1kuaMwQtM5NjLWhK+HWbE6
uxUCx7FZkiTKvDb/k/D1Xy+y5vtf2fPf226ROX7vJ7/975vuuXlQ8vlZXT11/2v7q//nj778i/99
lX+Xbd/+VKd/6sVf4t//6/rxk3p68Ztdo3K13A3Pcrl/JnBa/bpA+txuf/L/9of/eP71r3xYuud/
/fG9HRq1/Wtp3jZ//PWjsx//+gOs+z8W3Pbv//XD66eav3fbSjWkT9Vvf+X5qVf/+kNz/wk5GPYK
c/PNvIARwh//mJ5//cgy/kmthVsXG9+vSv2PfzT8a9m//rDNf4IH8p0iWQespgj84x89/gL8yNL/
uW2V2KnTb2+pev4f/7732z+31j+/Fp7FX7//RzPUty1C/v5ff2yL/382YK7AMmVD2Oj/uDyTUPRy
/UxtU622XnhR2pfeNcskvxv7ROz9MaV5b/K2CjumKyEhRvmVPrjZw388q1eu/2vQ++IDUFjDOcD2
ZRth/eZ7MLEzNhlFfsQn1R61HuWFGkybqzbz2ShrEWI1aDDCUH1+7dSa14WzJgMM7EY/x6xDWy9m
x+0+1ov7Jcm7vgvFbE0fzLQY14PWwSfYk5S1a2b3PWjthOLIs2P+RP+xDZE30vApUU24S0sxjVja
dZe5Pi5Mptx9n3f2FC5scp85sYZqH8yawT0lq5mftdZslBfLbPZJ9PZzfFkw8FkA2cC4f0UvwWs9
HWprZdBX9M5zNJMvW4dAeoZ7dNvKxe0Kh44Wn8EUkoqR5sEUl5nevUtwfVnm/noaHOLUY5uuB4j3
pLIWy9LDhbAmRORoWXbBOPh9aC9DicjcyIpvha+cPcgoZsIJ0naYxf04Jkf4VUo/zB3RDuet047L
3tTwWIoqTS+qXTWlIjjgOZX38F+m6T1/8xMyyPbcID7zWiL3gSvAPPHl+h9X2IUGWyeGk9C7QuJb
mzSq5wBjRqsaiVwWbVBk53pij9ptbS+BXYXj0M6pCofWTe5Ls5r6nbIrzd1ZRuWXpCSKXH18+9t9
7WOy3JixIpmCnHhKWfaD3CX1cCXLQQ/KmePZHx502Zb7btD1NNJNoXBWNYfWPBarZmbX3TpnxWFO
uy4JTX0V8w4yoUGd1Qhfgc1Zk/kO49fatooXbzISFhcdE8fehmuf0otZ5iYAvkk4S+uk8gZWQYex
bKbaIByWyV1jp1uomccA5YO31ECVrl+Ne1sDQz42QzcOYToV/vnaJsO3HtbN3u7mcroQTvWtEIXW
hu5cyntCVoQf0faMWkxQsGbHUpsSfbfIILV3g1vU442cnMQ5MA1zk0cGPNOjlziVE+qD1/c08bWf
vjNsOUEjWEeA7NBFqa7wE6XEOjmHvbUym2Xwqmgko6aI0AylQ1jrelKGk16nRdgmAq/RabKL3bSY
+iciJqxLyXQ0QbnpNgnARGF673wsUIeTLwV+GlIdpmk2Qy5gkpMKVODYP/g2MY+2bElZMtpJnOHU
MhdxMLWi+VaYtUwohvNmuKhqddbkeLXsigmQYlH+LfJOfIOMcZ7OvK6ao3HU9n0h5cdBH6YPixV8
ZuRjnVWkZ4Pt14ORbewCb9dLOV8GqoFW0zBO88zmJjfsoYdlo5pz6dfqYOmyoEzx9Q/t2PxA4Q+v
zaseq3R1rwk1JulFJzJup9FaRo4+1VEipt2ie1ugtXrogJv3slp+jsIV4dA1X2ddLmVsEgR3MWmy
T8DEbf1oyqyKTU/WF+AVfBKNVMFGKIp+lkv2o5R4MIaj4POyVD1/1+ubLaCWC+cKfLknd3BJoZ4O
w/kyz/crLcwhZbZ3XDvsZCCVPPQYPoRMRPVjNRfrlT1XTMD8pCkBfUR36GbXf9KAziOEDNlVUudG
bMrE/cpWet5b0sZvwA2OS6unR6cxm/NZtH04pl6ZhrOiSYwqB9eouEpN55NwSeotPe2B4VcAnqua
s8rAWtBQer2vAakx9sAtwFPTdN+15mOQiPLGZGoNtU0a4aIJAFZIfVreXC6pRuOM68dXYByarFov
wCX0Qq36uTMBtZ8Hbjk8I0UVP2pVR87c73xyTw59NVe3APDzTvhJ/dBl6mtuBvMeh7hnazZFvwvE
jEPMXPaWEy76L9MfWXzDB5mogHlVeFJ0U1L87FXv/RC25dwG9uB+knPiPyMdb1Sku9MYuirTrm2I
joeuv6LuMO16OHPpOY4oiRgh6c2F7vTBWWcQWxx5fA+7bZwOmQ3CVVzMmRfWcFrvJqWms3SVyZnV
Ekd4mBiFXI9gViGyagn8EowHd5zaM6v3XRIgu+Zgjm72kfjyQ9qs1kWRJtMO01j7PC0zzcear7IP
w5g1Z+CJ1XFdupFd3xnbx06M38cylQNfWiOfYBPKb+ZkmSzQyV73fm42D44KCpDnynHDicqmxLu8
zZ6CJl0OQ6ZBplA52ejIBj5pwOcRh3lOyjVTpc0HUNMxrHWL6RabUB1DTcPyQzFUGIC4pT0UvEll
0+/L2fXkWdbP+WEo4KQMdf451RzrwVcy2WnjIr6xsZbHyTbFV3D46laM04TtfCJDYymgJrk5Zhd1
TqAxG+wHUaRmOC+eW+4yH4KFvpr0rppZmo9OPpIIIlP2cnfmlQ1KIzmrxVBeLuQVX6XS2CQmehmZ
WX5VOYxPgswOjg3S+gtrxH87p3M8QA/81unr8GiYrFiEP+Z8PuWu3I9oK6O6tqvzKplu62n8ogZ7
3M+6L8+CBVw9wqGExsY0pi/tWuZ3wUh3E0ylcedPdnaf9qN2Zo5TEy/u0hxk7QVHKI/ywywcjHhr
r7SPFDW3/C7/WOhNcSy9EYe4ZtS8s5S2+EPlefO3UXOLz2qpEhMbGeahNSDX9YJJ1tEoFb/MmaxC
mSzyh9GWfR56RdF8UeUyHhfNrEIe0nJMmImVoaoSumurkdVjuc53VlXUN1hMLt+CNVX0iupbbTvP
gSB1POwsLbtgNlk9AMCU14NZjD9nPHuofa2ivdTsNDhA7sqOvb+6R2Ic+PqscsLEkDiJJko45x7r
fv0h83z4bOM1eI8uZAILtPxzqP1zlK3bQ5h5jt9xKEC8WNeExzMLC2KvMerdXCwKbQ4xqZwe9nJI
jSzdIS+yjoap5XO4YhMvdtjeNB/N0rduSidbQwczuEsLs46joWfluZl0T4ZKxrtGzcW503fzoe9K
b+86Wknoqot7wCSXaGhk/zFpuuSymqR5tvjF8nFORnUrqr686RVXm/jT6W608rDcmmk5zssOP6Pq
kPZGFVGBTZ/yslHXpcQj5eCirXD2SdUjYF/KXNz4M61MLvEOCGsnTZ91yIdjSORbVADnXrs9jcTk
qmCnUUPx38F+XqtnaI3jVe03zS5nJHc7FGMdZaPvR71bFGEqlo+kN+Nd36okbPvZ/cx0ICBRnfc5
LMnMCYckwWS61wsLRTn2MjRW410qzfLKGbPs3phMeVbgb9KCclVuG9nBmJ95s6N/FDRml0mruTiI
ceplSWbmIZc2D1VeDzvp5N4RS0Xtu/TG55z0obMkN/1zKv5lDt2RX7yEHQ0G6yQBZvLi2C/0AVJ0
7a7sldzP0jc/dLOhrWEz2D+03gou/aweMnqtYbzJB5NQlY7ZfDc89nVjHJxRdz90jPj3aiajZy1b
86sX1Pvehx8bZWo1niERsvwXs7lN7FQeKELnL/PQrdddYgzXuZMuIXHs/ZnbbVaLoiPAoam6+YKQ
++WG7lwcRyXgvgLWhewA1gWCgfSRkJlP4xoE5+hVtG7DJtrLLrFhEmZV6YV+Xl7kFV3Xyjo5yGJq
zu3GGo/1PGplRJqcpOwwnzvXnh60car29ra3+GMNaV/M/gfkxy50Eejoh2k2jX3t2+0Db3Z1sQqp
mHfJMo18KvDQTqwlFNpq75bW0T4qZ9Gvc0yzvsxW7R1TkRj5jql0EC3JbBvhWNIICcCSD3rSyo8i
1a3P2jSzy3tWMT0Dznu3brP6cLNq8DF7Vm0a8TY/maP9UPvkZnccQrOnggcynuXXYazShxFv3J/T
2pbPMJSzuzxPyr2rNPfo90nlh0nPbK7s/NGMjDWfz1xXdZjZZD+UuzIXLR0sLBIdTCcHQG9lVl6p
7TszbfSX4dhwVpV5lx8LiNUhucVjaC26eGjztqezsKkuZmwMDsW8GhHaYiar1pind6YJUY0Xq8x/
YDxmXpjgm3TuzI2/d3q+PiTWSESQmpLl4zR22l3WUeDH2lpjPdgFi/N5nQonqlG9PIyWIz6JNl8c
nor/I0ON7scQUNgB7KxH045t4S0+Mz2tNqOv88Wq/BstL7l31WRzGvFiVXEQ8Nbvhxknlnos23v4
5/hIBfryg8AzeKhzvUhz7+TC+2KmU+6FutHyK+Wf/2gbiYcBkBUUCUJcLmkxlFX7QKvn+TybisL/
6JBYsTeqIeDEBMDnbUfBaMN67GRtTyA6QSAoWBd+IOdWBHdj3i2LxQqFCnIU6chxngizc48JVKlb
VkeZXsLRSKd9ISBgxhPejM6exDs2nBSY8zj0Kng0sqH+YVqqO440ez9TATeA2qJWV/Owprf1apQA
1sOASUixLgP7TjBs0z6XUffQNFcZIVBNBEv2BxIvbJ4Ka6TkST3xhZM3u8QxTT/qeRGkUTFjD3sY
dDtZYr1XnBuwwdxDouUdp5gFFl8EpJDh0zvYUamob2JOnvZLLVJv3hlekzy60u/hZfrr2kWNWaEz
GFfDY+1rrgA8DMbqh5os/7ESvXY9T5J/eGgFWc2yaLWnhGOriigx2xLJlZd+KGc7eYIciQRrsbT6
IJNqbqPKF/7jlJdTc4DY7n1pSlmSoqtZSh2MYAmItKUsl5GeZx4STCUB+z9QEbpf3VzDvrr2lJ5F
etuX19qQYdK/aE7jhM1sZv7enWR7P1NsU5Mgb6g3uIC0hklATAm73Mwuq3bUrsfWgdi3HddVtEz5
NJ2XSeM/GsKancNaBo5xoQ1AVhGi9aD42lhDdsmr3Gjnuq4NZD+OhDMeCmhEMIW4DH5fmZTVxZSt
qojENGFfN8hE/+j3pW+EwwycwjaqsV7Nhtk2tbtw2ghQFz0Fam03C7Hz8vILS6+9j0iz0A1pM9/o
zu8GZ9p7AqlU2Ex1JhH5KNJ6CK/37uzOyK8XTAJ2boC2CDdevQjCrkQc7ZiiudIg3nzJJKHLcTL4
1g5bRve+Xedz6KjuLQCwed6ZhfZkZgYoi7JXHlhRFT1Mzs7VwjabssMIN+DBSSRHQ+1CSzSkHXzq
hsIJ/dYVhIvMi7wYhtR6mtm8r9uqG3+SVJ7avEZaezQzW7HlZdLuw6Ku6TkHaU7doXTVoDZb+0IL
8b1YsKMomFTtZ3vsGtJLtUaLu8yp34tp/CWM/8+ZB7lRRBQQEImSiNnlKfNBlNnYj4nRh57oAi0i
J2UX5KlUbJ2Y/AZ1MfthtcJV5Igt3KexgBQfqamSC0e0GajIq1SqbloMme0dOGBah5YBU383OWbG
gZar4ctgzpUbaeVUX+hLiqmUysapB/SaWzsk9luZ0aiL6nzCd1QDj7eDhU5tgJpEyhSZx0IpkWz1
QulEOZDluxjENtt48RDwP/iVBsG6w9zZPaEOiCb3Wp0eGiZbkX4n87TGqiDp2+dl8tI7PsoU6VZn
3KXZQMHPgV6GpbsaKlJOaVxV7lLcGFVus2pze35HW/nbkBaMH8nRpq7xQbwwG3g54NOFP6lOUPX1
tSge0wSFdihJRC1YgSQuXU4pgsHKxoNgp9YCQ1ivwlUl0mxBb/b2FO8lOrSNFyGrArlt4BtT71M9
ZNqZZlaMG6EJb4tYjPKiDoZ5l7qW2q9l8Z6dxUvc68/LEcPC1BD5KmDyyZ3bDfzqPNfrMFnsJ6XN
3Ufl9kTpKDd4evvGXr0SRj2bCzQcAM98+YzrtNWKNl1q5iZBFuWkv5yLmnxKlAl/xUj9LZjpQ1vz
n1Pk6AXa9P8TvmRuoMt//RvD+Q1fum/rpybnG/kTrNoQqV9/4094yQz+uWUTgDlCu8JadXv2f6JL
pv5PfAEwscZMZNOObn5W/0aXfH7Eq4AsiG8NnTRf6F/okm39k0BRTPxQU8M+2kze/v3J/kJz3kKX
/ow9/Z+9ATSUz7CNhfF8h0VhnNLS/VajQwaUjbokXcWFtzJfjLtu0066GukFtyO0Wko95jdpfd/B
qqiucXopTJMSZkoQCKy4zRk/Mti0NZkWSVAcseY0Apy5jLreBWlOKNuUFlmCb5nOLtr6vRM8zUuV
A8xUqSFuvBVPtUuMXVbtqIp6rgrKv3YOHoBmRH4NacQO0tCqq7a9dEr6logdzTjqGR5KMTS68qMH
XB/cju3msGBOWX+vi3a5aP2huSNwp1/P8qG0PwHtaV08o65K91Ry9Q0NmPDjgYpI0DY0Rlt/c+iS
iFKgc3Csx96ZgVqjJigmWB2yKrPLZNJG7xrIdukOaJobd7fkmHWHAgIDIxqvd2yq2Kz5Ymd14u7N
ahznY+OzOLDZDqpkt1Dvq2gdiFSI11nIlQZus4JqDNzzIl/ztXRfu1Oq7dOUAN646fspvapoeK9q
a2aeV+YrkJnop0u9mlqTdgAvazwz/PyrUqu6X9ypMsOFGBCy38fG2i+ycP1dzdDV3ttFmWfYfPjG
Eur4BZIABTt5rK5ss50+d4Xbuezy0st3VSpzI3QGzerDdBjs53xRy8cSBWqaBAtMF/RDXDZ176pZ
tpcUEx5FgHJTJuW5kf5oarssDlqi3deV7ixxZff9U1IlFfBDCoOMt+Iyowj5tAB/ewJqheOl3Tlj
cmgW/SjkxaTnOK7m5po8qiYpzrrOr67gAA93Xm3Oe5wlPvjC1T9VZVF/S62VqLV8ZsBfW9V3BLNU
L6JuagaynPU3HskGMzvthHDHMAbnQi/m4mvVS1aTV8zJHHX12nFbUD5+WsisRcT8yPswZAtjoSZ3
Zr7iRudxS282Y4b17UM9tpm+k8HYHTC/gjsg4PzwtFjJVyuR28yd10xPAa0ExJfO0QdtL5gTM3Ey
yykH0k2X3So2DyzdVpqIGprao3QGiwGlWat7+k0mcsie20+DEuvEd12ujzblyRhNuZE7jFXGEnN4
wmWu21wz9ZD+aGCSmY3yQyPy/IeP95eKSsTcn6aMwNRYddbyYehdr2IumLhGOAmhtOOSKwdDi0Sm
P+AuZ4+Sm89iM5nN9pDM2VDE87R0P0WfVn5cJ3B/GqomFaZdr92Jxim8XUEDQLPfu5XOgx6rL9M4
ln1IrcpXATHfuKhV0WdhQ2X8I2lNhbdWVk5mGOSWe2cUZfpIoUDYIRPU5IBwzX9yxioIMFrs/Y+5
anraJuwk73U/1cadronipko9pmqjlM23OtNSpp4DPwvpNEhe7rxxukxxAfiQV0V7LwdvUKHt9eYZ
Roqkfzmj3X/SKAXUpSeG5Ti2tq2FBIAGV9RhVOx4HRVzrNeD1He2KEe4G7Wr3/halwT7QpXlGJrL
1A3nptgixLxB6390kzY9t5Zcq7NGlUF663SiLiGD60uyC8jXFt9WGH4y6h2z+ZryGRjvuIO1XtJt
a0k0L5o0osyqy+9QR+x5z1geWsyQa96jmsfai0yaigENVotIU4xG+Wi42pLEqh7qT3NgjQCNa+F/
l83S3PoTZOawckSa7tBkWuB7QwaSo9EbcvGEOn0Jqu6DR8YHgM7k69VeS8zsp+nNjdgh2Ww/u2mq
/jdzZ7Ikt5F16SdCGRxwTFsggBgycmQmB21gpEhhnmd/+v7AKutmJvUrrbo3XbWRiZICgQDcr997
zneGC8dRpgwcmeJrnTSrG7WWUESkAlNLw2GLdTca7QJ42DCYzP/cfNlin6az+2IahHb5CRowMgrE
XN2lZkESaGrNxilec7QEiVjzh651aN6YWRk/xqVW9YE06+6hG7vks22MDYdASfbXiQ+d12Dj4Buf
h9Q02EQmVovDVtVtGXb4idKD7OLya6UvphP0C+veoePllkGb4sSLnGWJaYfrrbUe4BgPj5S6eeLP
cWP3hzVFmBrIHDqwL9pSu7Syadc9JFz9CfDZfWmMafyhKlfdljhLq2CAcPvHADqIKVxjNzEUX8G1
k+WikkNfJcWHAabDdOgN2fYH5cFioQncbh+WqbDy40KbtQSS6iAEQvyWE7TSz5nlG14dV5GJ2Bbf
DBDXj/xqcx9YSRN/d2dSUfhNFW6p3mSxDRyu8oVpIUezzN1AM6yKYm9c3DxlOFPoT4mq3TV0K7Ov
yf2T05nK32gOtrHNT4oytCdfAg84wtA5+YQDOLl3tn7hzLwZeyvXHXo30NdG3cth8YCbEirHJiwW
9b1MkuWSOTQhGSIPYg1g/41TsKlqfKR+MFoSbaXzuatX84uwx8QMGLAMm58uxND6aGzlpwnu8ZOm
E4WI3jbjcXXm1jktAp2g3+aW2R10o0nsKNXssgsWT5NZoNem/lV3JFMzUCn15Lt1ZT/Um8MmpKZO
DszPytakky+3B63gcoIeoc2EOdYYPuKKMh4Zt7taxK6mZzQsMvHC1tUUF2ueDPa9flZhlmYmsru+
iFu/roZJ9wd25DZqkn5LQc6KiX+QEI/PaF2A69K/1O48UtIrRlAuT03Vtct2wDbp/sUgiplY2jVK
80010Y22tGH6k/9GXIbIiYwvCZD/B9QCmYmooiV/EUuSuFRrkXaB26ZOfIhdK/vgqTGNA4CBvRtK
iogeaEM93MTxZpsMZjyOn+nGoulPQi++KWvN77rVAMQrm05yopP8iocWSN6jqGWzXcDYzEfcMkz7
N0zJGKTdzWZDxqvX+G5u7GOIJC4+CzNes4OGle9aTtsEMNqhmxtUo8YCvjF3/2SR8Ut2D9KFl6bw
hDpi1VF0akZNTdGwrPsIZhsIPpQqQ4O8tnxSUKQ5fclJbrU6NXXrVIHNSzMcKKasZztTjel3Kfef
RNjUe6BnkM2h006ZvK4Gw9YQ76oxhVavuZu/2NTQ6CNn4xux7rWgxojdr0ORJH+M6yS6Cz5zXEFt
VY6gnNxBeyoFfb1D6qY2oOJxyyYYrrl0faObp8c01frkojokTeeKAeh87ZW7v0qbaA8tW0J+FZuk
7TllM4FYjdtvmj8wdXpC0m0+Ydop/lgc+le+0Qz50SKpJY/aygUan7UNTytE94KCg3SWmuGwm1L2
EkwwWrfUra6MTNQU9lVlc73dm3LvVGsw6pxvEKQzNhvcRWhMlEd9RCz3KnTnmjBOSz9SQOflMdbj
erkaeGa9i1Ra0zwR3TUsUTbpizh3C1jfKM2FiP9EbV+kkbVOrvuMDNPrrpbJifSJ+appBKNgmnj/
y/nobzRlr/sRnDkw5e8/jMWZCOX7W7FMnBua3eZ9cqj441vZF9nBg1/4589P+a9Oov/jMfPVYfQf
ZZH/HwoeURz+csN/O5B+mL+W377231+dSPd/5d8nUtP8F+dQjKEgHXU0fbtU5t8nUqH/C+Mmakbw
DBxLaRT87xOpq/+LFhpKd6aH+Il/Hlb/cyJ15L84iKJtY//d5ZP/L3pHPDVI21HJCISTO5Hkp4jp
F0afhv1DFYMuCBkYFoTk7qZoSNPa85sVhNRVdF3iRtOwT0OaTC/HqzZXwvn0yw37myf0Z+DJ/zkW
//syOFsjCMWtTd7cm45JbVti4JTDZSB0QTNdK9u8VFZqznv2dvxHphSTGLgz5eepsw0WgZ7pQJjb
dGNPU9vF93j1HHmOE25dINNkuNhoWYCSbt2c8y/KOnl455pfv1a7CVBaiDAR63PdFiLn112ePKe6
qO3GDKn+Fae7ejsSOzneNdQ6NxgFrHAs4vRpGEdUO3Q7z5WOHC7vpLhJZpswwzzuHN9JY/c9LsRv
Kuj90rg2NjJwdthp9kv/5Ved9IabrQkTqgkxSM5mr763JXm4ckOjYVSP6FrNcz0Y2Cg0IU6ZsnoS
A6buPWvfaxnmv+8RigOE5ujAyJ55454oOOxsovu5CXkaY/Mqrn8QAVo+WJ22RDGHaOY+CskRuqL3
JKCvpV7/+Wz0DjucQ4cb8UbK2MeZEm7s8PvYptJ9QgkS6Wd4Hsi6c1dEJaDESr/ppvdSMv/u9qNA
JzZjz8m0UfO+vv3DPpwgb4eRQJKYYaWtXuej6nNRJuSAJ8al6s967S5+v0zyaZk2tEjTWj06Rey9
q0PdP+zXV2uPpdmbTXQ+MSIhiX19MbZye0uBDeDVwneFloejTZALs0t8Atkd45CMdZNf+txgQKbs
tfzaCiXMwG675J2+6G+vOauW5KN4Z3a8Lq2w19eySKa7cTF4odvJjbn6PHQR3qb4NpkKWv2LXcZf
MhTjQbK05V3GsO1lRnv2zIYflTY5Dr4xb+2XXq7adc0z67B56D06UAvvLEi/P7c/10UIJzjbiWB5
8wuiObJwqCyoH7Z0MnHBOlbQ2Wt7RaB4a9BVucPqLz/Qt36Puv/7w0P1uaMSuE/EOuAje32Pmk5x
8uiGLHIV2jxhtFsaNJOHj2vRWv1LVg3GJzGV6q/CS9fT2rjpzSrXLCpcZ3yncPgZO/Dq2eEKXHK+
eIYQZzE1eH0tU57k+rola0Rro6TY7FabV7VhWbuOZqmeajpy28Vghb5XGxrPs8fYY/KRHaCZGV2h
HlFhm9kNulQxfwIddmjqxEIyyYm5Rek19XNk6pu4osaiN9MY1Toeh7qhWSKdsvSCYltR4b2zcP/2
RkiM5Bjz97kDq+RbSH1esuVmokBqa43jaZ6W6STqugyWdMkOc9eYkVmYW+PXRv7nisLz5Ip1fm+N
fj38YHXiInAzIJMV7Ez8xetby5IMNqhZp8iw21X5w9ihx5n1XNx6o/NS75q6f/7af/NjsrkymkMY
L8kMeWv1NKd+bcXmkTMgt+WLbjaQoMZSPht6WbuHLkNNjV1gvXaqaa8e7bPLZhFqZxmj8wiW/Dsq
tPLjrJCXoubPP7Zwm0PUYTep2JCkAoetThYAgNlnsNjIICNj3rcBq/+7znzlq/nVoSFeWzT2O8f3
YMRGVcVC8pu0GEir3NwinqNxwA996KU+hnYzDWi6ku4G+qp1ij3OspmWtKdWESE8VI3zYRnax032
beSlSJHRrtlPkm0vtDJr2TuJ7n1cmPOhZQU9vHPn99/y9WvEQJA1b1/7bMq5t6+RB+sNhN4SuV2f
/WUaZZ76zTLdW1u5Pe5CppPBC3OeLKN6crTlT69uvOt+ijkMSBrg4uebdoWCxBjItcd7o4EhOmpm
hT0/Vtsn1dB8k6pe7/N1fHESrcAoEt9qZg7EkXyJkjn9TLCcUMXDP3+z3x/i/TUCyM/IhPPF2/XB
GFEb5LWYo3jSt+tQaBOCtLm5p5LbzrEp83ee4d8/D9AydRwzU8Dh8m0yCJ1a08pja41wdtSfzVH7
TtGRDYeuX77pSTb+dxPK/VGjGHXBxLEPgEaQb/arvp0xxhUTxzjmDC/oK4sfmlqdG3rmGSnTnfXO
gvvG1/DzA9HO417DPIwL6e2M0inymqDFZIvavrGCyXQSHcdF9QFFB6DGjVEIye3yQzfRkAVZS4t9
IlO+8L1GFw+TMybP5iiZqI+rffrnn/r3t243WDELA8tMtNRbQT9DY08bsniNvNIsjvHmiY+AEWvf
K+2JzELyXyuQEj/GkXmuadTvKQv+7uPhk1LJ8fbz7r9ZLpuuoodEEGMECmx90bVW/EFY7VGTYDjC
cYBauWrjd0Zd7QVHrPPOl/8NnsmDQIXP2YRD2T5AfvMggD2s94yiJRoaahbfnTzruZdtF5RER06H
XA3P3ox6bcSdnKWexKLszPfmZrlFAAKd6PKpjTXfzkvkLVOdvPyXP85ujEaVB/WBQpf/vd5M7HLK
4ON3ZmRTCpx6xoX3TdIgxzG67vNimX+6S9U9pbxVUV0O+od//vTfSxa8avyfPRW7Db76N9VSNtBn
M73BjPKsN7QnrZmal4U8h+UuH3irGEQ2mD6T1W6BNxQDfpAMOepJiLRAeZYP439d+nNBOycYBYqN
N/DtqTbBGaRXRS1ZJzCYwJzCAhbrDbIwZCNfEABdJ63+zyj+f9yYfntE+dAdig2bGLw/HufXPwId
75hxgJBRkQygj3JvFn+NlqWOW2U7Rzkv1Z+OV4vT6Ob8vUYz2vcKm/0pfLXPABwhNwLzIogDaO1v
HoM1XWwjnW07GtFlIrgdlcqDAitKfcZi0136Rs+rM323Lj0U/CPXVJub5cFkgDzAV+3q/eGNq/ci
ct54GlnVuC4UMXvg8P6zvAVyZfYGZMyYwJ6gAcbZjKLECjxnqpFE6LNKQzhxDUMGbkx9qBu7MtGA
DSDY52y0zwgcmbEA+nC3k1cJKz14W9yfzFnTnUOrUutDli05IdTZpOLjsBiMfyC/re8GyPx24GcW
4dL62GOwSd1+6x1iwlkuDlKvqBBuaj5UhYYvf673MWA3WkKD7rVwtjKstG/D1RWIFNe+ZS6OIeMH
uVU2Y+suoT62OXqeB4UE9J0n4PdHENSaiemK1cpCtvDm3O809riLoZ1Io+lzKMrNOo+T/qkzSu/W
yLby5HZi+2aBmt1sI4v+eRn4bXOmsKEwY36ND3fPznz9/Ms+TeMiy5zIW0ztCX/l/GDDV70WgkOD
3sfdO1Kmn2XT68cdjOBOoZEWGl8oZK8/kMbCYIvUdKLUqTFMaOZ6LDnrAqWU+jU2NdmEsbSWE3sp
A7LE08NiBeoLzyUPHG2s7hrlFAcr2XN3Kggy1ZZ1WliDrPOrRLmfU+Y8/rIN1FWMa4N/vlu/Rb5B
QGCLl3RGqC/wd7z5rdJUzzV9yrBf8WTfmb3nPYvaHG6aRCQfq5WzbokyGpsXI5MrkuAYs+o2HvBZ
oURGLz1HZCQk9Tu16k8y/OubSuQpVDcP06yBeXX/lX9pHfW0SqCHmSpiNF0Oh4X9Dq0GtoWXzJZx
82mVqd6cF5ryQFswBjUh41r7OirTuYy4DGdf0zTQ+cOU91jGjCSOwIRsy83SebMORJPu/bVFNPJ/
c+GQM37ibtH3vHX88iQYtT1rWyTcFVVtBzG8DovJ9h5qx46/1GM3bkEsSsiDuTm5IqQbv/wxDXWG
upfO6MSIaMavlw14PXzNSZwTCUDNjsDaK+0BEcNj6khNf+/Cf1+1dycrJD1SBqn5dvHRr3d8aUdw
jEIoMG06TPXEFONXwK5oAM3ksRbrjkt0tT9kz+Q/MdLh2W3KPFj0tb7LR17sd57Lv7mc/UiKSNCU
ABSMN5XWaM6cNqj1I9uBeJSgVPdRXGaXxraGW1JjEG0MqXNxm8W7NNq43pUC2Bx/cXaMLXnHRPt7
4WWZLLU24dwknoEFePuOlw2OzGGlssmaY8mgpAj0ql2eNJnGe/vBuDGJPI2QdMITsfvpZS3W8jBJ
cqEUA1J4w8CwGmkigxnm8p1y/W9WIE4+ruBmEQ/AIvTm6oy6Tpxe71TUx7Mmb5uVg5hnY7t/0NYe
yHppIrP+pG3aeLQMbdEjV9vM9Y+MIXbml1VFnlS6Oo24pW9GDznGuA++NkbthL5VpdVFGbWJPszp
RgSSpAE3UakyysuM08p7t/pvfnjyXfYqkqYIC8CbL+O2C7KVYhZRjQDLz1IDbGdiu9GaJ1rs99ag
bk2D+mGZk2fitt0HE6HTySRJ6FiU7wZr/4bC4SpY0oFN7AlcfJ03z6HNr5dOnAii1K7UGTNafVeP
/BoHYenKl6MpwnEzB9RihgxjpuB0kgb9wa3WOkq7WT+hau/QlrJWcCJJPJRw6U62KnqrDBSs02Sn
U2rPjjUTZ12l+R+d0TFrzsdvWbPmX8rKsT++827tvbvXiytHVySv7Fs7/ertMaLP4fgWve1F4FnE
PYF55q2NIiry6rL4OjtIkZOia0NDzzYGGrH3I0uWb/wQ7UENW/o0koTyTsXwN9sQvTCmBaxwe0fs
bW8iB7IBL1XFUUKD6NrbQ3vNeF592snqYMyErthlOX322JXuWBe2w0rx5qOZsUPFV7lXev1eFbP/
sm/vEo55Oo7QFAF+vPnlZwQtqy6cOIJGb3/a8irDAAUwl1p+DlOt0V7k8D4JaF9mX38qrV6eNeZh
u+zJ2l+PXzY+1CGICki44eFJsGBmmXEa69I55qSvHkVaVTcwO5rPWZ/nN+2g238tZvEVUY3KfbtG
J13gJr3ViK6ufcOsbyxjsO80rJd+AfAMFZbnDcemmgVjZa08K7x92FON/JmN5orZrnfe+2V/Ngt+
/UaSn3V/kR2aGKBw33bbixLDP1uiHg5Z13uBuSqgAyPjgufc25NA8XsghxyZRCQHFuG2OJBk753X
ahxMX24cNf2yQAfnkw22tB9rVCHJwajzTYXrMOvG3aab2uLr+owXaxUw5mfGEEdVb/0QzAiNkkNR
28/AV7fPMUgTRi518bFZ9QaFYzoHXWvVNTweMbbh5JWU7TksWNhUvCaYaratm6jd5PJQTKKg75w6
iPgIo1r/sGocwT4GV0E3syAUEMp8soRzMwukRlVRBa6NLe0gxap5h7q3GgoCW5blOZb6cucYJYk7
KE7jR25dZgZ53hc/+ikzc6xK68SJdU6S+WamyolPxoxg51AZ4zDwBbWpOFMhFLC49P4vfHQLsQl8
OfLLN1UeGAssbtCJEjkLKZN3Mp3znaY3NGaAOXFYIUJ72ex3jtXhgV+18tA05qbdTPHYfY7JlLID
DGN465S24FJqYt2rgwmb0h30ZCQ8MeK1/jRY3XweSoVt0XRz1AkxurtQn3vzHrWPpl9Ew2wtLFSZ
2vDR3U4/pF2lx0fc3604msVQPnHzWA57LM1qj9HRA97GXa3Z2M73qqsrDJ3vLH/7DvLmgWQ533UI
zCdBA7zpg7ad3dcpS3pYiUxccr2oI83peV9EB0BYITj2t7VsI8EmfpGNWZw5N4rzO1exF9avroIl
ZW+y7QNvjsvyTb2ly16BC1FIg/N2PJdFnFzq3NLD0s3ukmmpz2Zif0CuktFFTfAkrL112hwPK0mO
1zgZN5v+Tzb8+OfLent64mtzVdQ4AMSZSbyNUWo7Vv9OJRhTtmr5URYrGpzJ6R/mKSk/W8iZon/+
vN9qF1Y4TmpssGTl6Xzqfpt+We/aAse+3c9O6Hqrd0VbXlx6PS2/YMg1gszqeDcSWd+pCWL1oKoM
GEI678csgfnYLgSy2jlP1Ud766snyzPyD1aF4iVoHfsWCSdrRFcoB773wjBHJ/zhvaeJVs5vvySH
TTT9VM1sFeyZr7+CJ1erBSkUh62YlE04qtO7567s7DJwgVThBtrS9BLD8RiOemmqDx3PH3EAE9yK
aLHEcguYYViOxbKq5oAv1WbsWWbNF5htC4JEB4V9WhdmIOpB/5oUBXX3XGcFTCW3rxt4te34sa/l
jRbjVDrGzmKll24YUP1lBXltj2nlEtyJhtFufNU69efUVgsL3zhAVaBph3stwQ+KFXlJxiFsEEaX
4TzNjTonblmPDx5CMxzZlWtd9vO1B6azF1ZY90kzn4kqqL61bZ61EUqlQoUxJ4lvztTV5Wkl3aA4
2F5P4VjKHtKInQklL7mKDTyaiKeuqqAldigSfi+adf13FohyfKb50n+DiWfzS05JynEqxSZ/qVVd
IyKbGecd0DVad6Vrol139QwxBmip5ask3NeI5JqDZWzo9y3Hyd4HS6Qg1cmZcRisDptxrQxLUGbw
0TuvnPwWb0cG94+4FX8uM3c5iTYr64tTenK7zftqIrRhUe1x0Zf41jBY2je9Vfu9Np7ixqMg2sCG
FOhJS/knO6L7YFne1AZjnlUHc0U1zZwxN6JKr8wT/bDugzTHWjvFDZElgZlbheVbNGjvF63aladW
gWR68nSZH8h+N764meY9DHmyk4KhGeghWxEu1xiF6nOtLf0SqtICANKM6EUJdZpv13oZ+yAz+Y7N
YtfDDkKxcj9uHK0P40mzYQ8hvzQi/hThoJXSEPYBUyjiO3qs99T5DhkXbjIfHdEn9QeE5lgB1Yo8
+hl+2jQ8OE5Tz0dkl0uP8zrVvhc5Z9dzYrFnhpsapB3acd29aAmWo4h4i1oLmsroh4guebmikJe0
x8Ys628QWG5NWG7SJj3QKFKEEQQfwtjIyMDoHnAzw2oxs61+8XK6S1eSyQv94MQFpABLz6djxUEf
ghLigvHY5vkyA64tBH9YFFNPNw8JbZRrmZtHjWrLp5ptlpy9OiPBGidy/TAIdMxYWieNMIhVGPhJ
dR5dY5mc5JYIGSMPY7VmT0DdMunnkxuvV2MwVftBU629R44M+nLGQ2EK31DLph3X2sLLK90JcSo6
8Sq/qg28ZcgLjm8Xs+5aHpVRlOlR2AB+Fxr51Y/CaiE06oueykvVzjZDFP757oQt10Nlm2mTGRhZ
Jya0wtTGoea2xRQsNGLVPY9eCwVjkRuW+LTsowSyDEwHt0dANQi3PaE071jUObVwyFu8PxZDDnZQ
CSKGUzg1V37Igfl6Ma1ngpw1y4/dzPuAH144Dywo83aoR7EmOIb3EQwhcPNzuaMSSnSVwyFJJqfA
P8G+edsCu698mVDKRoj7Y3VQGwLwYAOMLvFYD22J2YHomiCTm/cBma0Ul7rarA8A5ZbvVj81LG/N
XHmBZwK4iYylrNJTFUuma4j3sadgoum/SAOWXNBi2+3CeWhF7WuibBB6xgmu25EQy+WsG/k0hcvS
Zx8LsEs/Fkc3P8qirzs4LhaqUGwjiXXTlZhXoLIsrkVKQl1TMk/zUAcSyzlmc6fKv8WNvoxwPprh
I6pfSAqINlBoFiu4osOcaNI9lkga01CUyVg8pDwxYzDh/R0fnZQvGiFyoWJcDfSyYe6s603nFeWf
OZLkKhy9xsqROFhKPuq4hS6LjKn4SqnEwpStH+zbVObpH1pVoN4xpox1Yrc4N4hqRT+GnWWD0BwS
By9KOfGq08EmcDGZR5g0VumOj2SQjC9q6OMRq00x5rce7OM2HOkXQCUyB/kXd9eqbyoOWEY4UCR9
1DaJQwWhl7ouyzD8MM1+MEGUzG4Zms446mdQfyBiFe5f+ymxPC0+4OUBu7+uvPrHlYp4DvNyTV6m
vq0wFDOtM8+IrtezlufldC6mrkEtDwfbN+2x2m7XDI00D6VlF1GpiWUm801VxaFzRoo0Vx9gt+AC
VSHEsXEEEJHa+KtNc4QsBEkZn5MF1bkgeSM5ZaMOFD9OJlc/yNrlAU6HRF7M3qjqi0Z1GlhehaFi
hGM/HjcDSoBvt7rxXDjNkH3AV89WPpWL11+adIL0X1ObUrGN03OLgeKGsXPyuBW8ozi8cvFQpJX9
eR6dZj2SxLRNt1szrB8cc0hxS1SGqe7HQi02DAiHVJRikCyxKZZsLeC7rKQJdNniHMaiT6n9ICIh
hYKnjlUAWMsltZ1qYY/OjE/pNO1YGXTA5g3PAVitxirHp2V2YhXAiFhcH/Vd2bPor8IJxWq27mMr
xrWB+td6P9Lc5b64RkeLkv5wO/gaKKQM2Jbgv2KNTXtu6x5BSEfH8GWKSyjy7r6G+b1K2AtH6gLs
S1tvpqjeM1pw3kQHfFsQ1B2KpdvIzSb0qIlG/pZ5Kmc5e77X5+LSG3XXECCZlh+3FtDOzUL3ezv3
rlOiCzeAORPratuXbCypeNxS1tY5thXaD20q+8Cbajn6Djf3rkBa6AZOZWJpyCi0bjYHcBPVoEMY
kyqh6EDVssVNY2uKwWdCqMAVMxmTWVX2U9TimaBNhtVPXcB4sB3WjtlSG2S0vcxB2U+IjsY5sMlG
856rMl30O7LF8vRmSib7G8o1r2XgbYyELmBEwinVJX0FUqEbv6ajLFJcdCafxllffXE04EThPHtY
uFwSmkFyg7kFJmyqPZIHI+JTvtlqDHGlr9+n1dG/OqJ8THhnuK5uElvAGkObaQJ/eLRhR06+3ujm
Y7wpYwr2XjeCPgZQ4lbLdQt7X1Jot0at0TV3PDz7fIanVyfMTBWgJtlonZ+5pXOouhnDTry57mXE
yKQBlS65N7qokpeMHqxPl7OYTosc0uR2SDCX8bxUaxWItoFPkhML7pzpzKznBo/F+KTWGky9ozr5
wwH7ISIqP01/VFpPeDpvvR1HlZmOj7jhxy3EKMbzSmFBjVSrlKJ4GOLc47yukiZIuxG2jGolcVR5
XNUg4YWYT7VeO3PE2mEPYV/OpFOR5QC62JlpzJ3iZXOTIJ5M+dh1JhYXrh9/qbV0U9CxnPurvSw0
2SHLk1Rita48Q8UQCVfRg9P2XFxxU++q8SvtT/22gUCkYZBp9BLYhBqah6Syp/iot3bKUFOYBfYQ
S1QAWdqs5nCdal6UNdqq4ORnI22IYUitY9xKu4LxZdv5mS8IobKZcuOM/CxWt92yLem9dGerR9Qn
NP1YbIb4i9aTuVzWtiSvTuqtFs6lrIzQGVfGk9WAO0hm+gijEb5pdQP1yfxacPYAL6KhIDiMa6n6
u0XbqC+bVibdSQ5FD+WzE05z4JVvnLABKVIlU2AC6s781E7Lr4monJfSc+vlYNgTnhBDQjCFODiw
sjNNGxLgBqvzBcdE4j60bZ33URsXrEZum6fzKesmO/lMSMxOzlvq9H6cKqO7YR2nG+OkBrmKbuUV
F3ORLdo2BoUqwIi75FGhEmH5XqKm5ZpLXtSrqWh23C+tzMozKTJZHBrMGx7SrqPOSFtASVA3+oap
Nj6K5Zp6OHxuugwWDGJo1E3HZphsyowh00g3xvx0yEyzeuKRR8+SIYhFcSVLh6NY1skmEs1W3giD
4+ZhtjbbCaXTYqYQMUcJdmJMC8mizzE9GNP9OoK7s8J405vveVwmDaVj1Z7jWhDMW+Y00k+6XlhP
ndkZzSmVyMVCji2xOKV1WtU+Q5ZE7bAIErHkuHAlKyC3JdiqXH3TQXZzGsnS5ILaFBzF2ubcQq1j
416qyQXFh76p85VZa1qYIZcPF7FlVD1j0v1I5M5Km4ySJHCrImB1164bf3WYiTF/Vuw/mDohEUU7
aj0Naq3qfqw9xdy5ycqpOVpp7XDqJ50SfE7TZG2oaWTSAtohyczHWTU1kes4li+HbpDBXMR4aqp6
VNOlULs41qpk/1yuGKQDW4vN+y3HxE3nHoFf0LleS5wb1PzSpzodoZr0jrAOyQpiy9fdLB/8Qkg8
rvlgjsexWTMIECn6wEWI5K+l6KFKdVOHw9QxiWcY93y6UJctoUYaCfVL1DklZmzpogOxWcGMQ+lw
0LryXk8PyVK7GBaJmP0q8qGAYZhBWb5hDR4fFw4WdogR3fre1YvQEoB6pv4BVkJ1k41JfaLrTfDe
1ImGcSRJiF89S8GZWqnD/ars1wgW++I+eyOKv4OrWqYXg87BIaS/D3PbXrehDodBxP0x09qkDLH7
qOc5AbF6Zr4UX6vW7u0gNwT4yRQx7BAJ0XG67ZOsdEM7n5zZzzzl5FGW8FzgDKvTr5PTdlbgir73
iKXl3zELgy9dOW6K2AQH+neiazO8b9VsM09u1w908dKnnjzzP3PNLoAHUi/V/mLFrTpT2I/pXdIC
Dzn0FiigQaTDSW5Oafqbre2YoC1ttoN0lmF9jKk09INhAKsJkiqtmsASnTCOGB8m0MaUc841VbXh
Xp2643KabZi9IDM8Ogg9QLo6sI0F7AhkI2e4Nyvbawm2B3VIHbLxUKw08Z4kyi5SkEkhYb3IOrJw
fW8w4uqBmqi41tLVpmsKvOjkUdUZt+aG35dauvKyB0xqo3GABTSvvpEZy1OnZ7QPTJkM27Fhi3Fe
mPnUPYx9QB8+AyZvDM1k7cz7tiCCds0nzIS6FnvZiVfG+2KiBg3xR/EiJRQv6uwZhUU/HasrSPkY
4uJLCl7U94wyaSk4K+eSelsPq6lrEhlghNPjkGJbNBeZ9pmDoVx5LFOM9U4QlOAa1D09IbPUZ3k3
NDAogzxDnxQ0RCQvkRy8FNhMqn9dyOfWgomK57LnlC9gUJtSBrQgsuvepALhg1N8gwVqlPaThz0t
hOm/eFHdGqz+ltMO442lx3NzVK1p31NrEUQiU7HcxI6t+lA2kyijtC73HjBaStthFZkXJ1AJ2GYf
0V/Wsy0W7hRgI6zF/2LuPHblRtas+y4950XQBjnoHjCZ/nhJx2hCyJJB7xnk0/fK+huNUqp+HdxZ
Dy5wUVVSOjL4mb3Xxn2aLW1+JMEvKM5uEwiG5kE1Mn5WcfwI+NXwdxd737GbJWmlWRxPn9OVacOu
Zf2/RCN7gfY+rYOi/hi0oxHcAUsKFFi/TDJ5R4XN09Kf37qg4qFFrUX1ULEBjqp0TOhykmLCUdjI
GPczudXescuq2DrKxcF5ZywVj5bWJDzjoNfL0WkUbV1RhdA9H/18dLs09MpePGsa22U7zFRA2wkL
9rprstycQ+iI8RcQY5yDuqS5YgGB/D4yCI/7wLPG8w4soq3xwFUlRjwszNDOhqtscc+XLL+mRuXF
G49kNFCvbaNB62hsH1G5rua30mREvynEsk6PcROrdFu5lSYEulDuXua1nR1XPV86xn4oTpR9cLjd
XC4BrlvfeJBK63ajaw2PArwQOoIg5WLdNGYabOaKUUJE4MZsE4rrdC+rlypofzYfOdR9y9FQuySI
7EfktemuQynHIwpb4HA3jCvSd1Q2gDys2lC3GmO9SdmY+u1RdvTG91Uh8mdd59kXe8oBCVhtliYH
C/DEtCmk8Nrj1CtcqGk/p68sqnCi2jAQQ+qL5eNaFQlbBlpwfaLtGVnn1WO8rXRtE4A69OkJFh40
aQUAzNxULcFfoQR2mYaJyLJb/DoxEeCdbG5E2dHFx+3UOCeX58bbwPpUhU06O18Dxn/JtsygWN46
NiOSndWohPh42EzMktd8ZXTHrFKfg0A762MDI27cyQqzyqZnPP86lzLrzlyYM+ex4U3yze678tVc
UtaTFbeoc68Mchw28bCM89FM6voWIG3pP3eDlSH78NLuVFSkilMctpjpg6lnMOiRfA01D6Vose9x
PluR7uvixyQ9iUHK8bOfdPl1tW+afI3vXL2wkK3q2f46VVp0iNtN/w6HOENg3prl70EJ836Ih8gh
i4N0fUQH6HR75kjwxaQfU7zpYha35ir8BbwGlJGNLQ37sWLyA+1vToIfKOJGi0SoMhMHcNlsCqdJ
Fg9p4+Iu14yPeWZTPFP3rmNAG1VN565cCU8pZJryPFuCGB6fubRzaPCJ4IfWcEf4YVixh+zB+zos
lCx/ILtZj34xml+ZFCJqKWIfI5pYzcig71rCrO6r12XNc4vuaVHxw5o21lsGaTSNPFSN0FzGHobk
GJcDbn4cIys1l9H3p1T0jooar//J4HuWjziHdbdz/dnonmweTt62QyxS7bpV+pozMraLiAlF4JzE
uFogqb3R15vA8Mv01q5wL0dQNxIjMhSdTshvPR/dmOdXJGu/QWU+rFRxmtb9Q78w3Tj5Q6vLU5O2
4nawa/Vhthsas95fMtqeOlg2Axj4fWd1fh5J5VNpLm5hMElsJh1HTpLTTdLdpA8JpmgrbKBOdiFD
DXkL/lW1J5bVHg5eW1TzXRN0srsTZNO4IebsidbGbPPhC0xFgK+LP3f7OkUvXjTC+Fx6Tg5GGrnB
nkqRkLs8b5pbFKpLcIwRp2ZUDAaAtmDKijoinbhrufWHyblMMKS/YdS3uvsW0bW8F1WOF2cgXy7l
T+nFe2Gi2UClsOuSwYsq2/bAJ84aIBO+1W9j3FbTqS0M1/iQxbZYT4NljuqgitwLjjKbYBsnYI4Z
SKjeN25UP3X5zp1n/OIxJ9p6nipq1BW3OJeUlfiAbBeQWWaCohBrVG1BdDWCsrDumzYVR4rLgQHr
anX3M6WTeZhLS6JlNwMK8oBpaP+57RHT3M2FPRcnDbXyFWqN/Iow2Eo3aTWkYg90wPwYk136OMVY
MzaiEz39Q5dnyxm/51Dt+8R2gZDyYA9b0aDnWlrAMBuzrMblxqXke1mFxwNqTuzMinq39lk4eysf
k7PNySOHUdpbsLb+i6z0RS0fM5SKSrrDhSFmv2xzdhVf67xMv4p6TD7HU9YvBx+qPrIcr1TfmfqN
R2ceTbnreCZwfQbtmodpkI0fcA4lMAkBl6jNzM/DFDi1fOQUSQmHNE5IhnVatztamSlf2lys33MF
9v7YNy7EgiSHO77jpm68faIYmkfmNNj60Ob5LM91cBmIMiue01tTW1O9TflUZEFOnfjB3NWJX2Wb
1d5n1rlLfEMr6ZTwYMzR3OVVXvlPDTIlm65P6ukHMIqA2DeVkDZlzg622YzL0X5Y2xWgRo7zf4qo
6HpnB/u0uO3ziZUgG+P8Sx2kKJDcJa0i0FQS/u7sX6a15ENQs9XlDfcy7io2q1W9h2Ku35C9jBa+
R00tqta2/SiXsWEABkeUgrQJ8DFk8dJ3YcUPV9yl0pvr3coK+/OkMWA8YChSoDrklMszteYYeTyU
tp1TKQg/jOVmN7QhQnkHN53K743VIxI2HFDE35d6GNEDzeWShWuXTGKDuooBwAJggkx2cFzBbcqE
6xFCvdewUkMesgnYmrw4basW+FN47w7AD1TEM4xHBpAdHm4lF/NzD8O32Qo7Kw5BRgrISY0DagBb
JRZsiMIZreiSu1X81C6xGgTApWWzA47qrecMMFzKjURabYy2qZsPqma3Bhuhdr7PPGYX6vRxynec
Mqx01iJ2Yb8YID0jhcZRfKjgRaq7FUtgxs0eNAeliPe7qToboZNuGfODUszrYFMWpWiiwRv6j31V
cWNfQmzajUob39/WQ2bBhlfQJzZjqhsY+9A3kEn6djnuDcX3EJrxNOOhRVwtt4Io5ZNRJsBclfAq
4D2s9COXPhMEbilQqwq0ljLKapbmmxj3a/Y6dyvAJbdM7PgTW7v6Ho3J4Ibp2A35eZwaAJAl6m+1
L8D33GMy8+JwTTwLTOaQdOOWfwDcEo/xNx/jUxCmq3YOOTydlxlC1BqCmsmBcxo6jmnPLA4/JtIC
Nx86kKckZVMdMjuwj0YxgxjCZmpD9+nt5E4RJpvtpqUf5r3DIgWOamxW5Aj4OPO4B8F/MBgHuHSM
Jz2BiCI2wt70Xo46Zh7ViGDYWYibZ9ZoZCyXENBHNdvjMVq9jlneZOoWDIqrFB1JV9aPeCNNIDPG
Oskv2vT6jy2n42tn5iOU5KUmxM5Ug30L4bfuAbnq9XlJW988oSJOcxYRk51dQuiFsbUbmfZHn3uo
jIYGCOrBhd3xjbEE3xUJBJe7asgvMQmWauZ9WRb+vk/Z521E0RXBfkD9TNtVq0QCMYn1c1/K+lvc
uzNbWFadcmPHMj7MqJLhztAMwvbyZZdF9uw756ltVva3BvM1kN8G1NFG9qm350AYnTNVLa68fnK9
H3RMJJEP/lK7dCbF7J+wayE8ieuMLZ2cupoZdpYgoNHmmG3ZRfmXMapl3hcNheoGzSdnqSID7QQM
zu5uBYrvCyHdTFJK2WbZpUUMMEfznzyWJVy1jayhxh1h+Kc3QkJqu3FV0P3QuUNwEsm1RnGiwisY
b2De3+Uc1uOuKuEUHcqJeQ+TOJavUbrOc3WfSoG6qeZzenvIdZ6z84l62LN5UN0NS0fmioSHWT+z
JLd5P7LQ7oeis2O1i70B0YPtlLDwFUzkITRs5t2bDm6UiDx6WztUcNjIofAKm96LOdG2HTXfeKnd
+NTrRiTbHtjaZ1VNjYsIfdbTO56mfxCA4HEmMQvoAhJJx75yiyS5oLczx2BLvky975m9RMPkjidh
qAm3YZ18TwTk/O1qyn7HgMTc6RroDfUakGmPbM50Xq3TSD7eIa+7YlNNQ/qp4Z6l0E+SN1MU7tbp
66AMS7jzn/4sX7m8uV9EPEArXKx5FnAMhCzelfSjKJfCm9ix7GrMomFhESaVShmwDJqIX+kLVi8V
4OU6YOX3jvBE/iY7kc5Fn0nEFTtl/v/Va7PaWn0nr9fd5Fr9/egibIsHGCxhVZCAvfN4cIHdztiZ
Z/s+9uc46jxv8falnG17hyUC4IOySq8/dE0lXPTxPqsAunGEdXOfg7ayKcbVmedd8tjP5fwxk9a8
3pkqA41OXTvnFPsNsmdtxmPM/sMj6buUwNm2TtFM3S6dYh+sDssiFjIsddxtF+uyuQMKlr4o17k4
uttVHbUxISontnb+pLBy25tqHb7biKA2DICrF6Sz4wOLkW4r/EwniGEmF8VKP0ivChGkDg3dHF81
P5KnHqli1vZLmsWeH4mB3V2I9yH7suqVTLCQotyoXhlS4yPvHdeAm+TW+fdyrVC1m4stHkaQYOzP
EeFNT2kCEGpvOoi1OKHj+rOrffzJfT0bn9G7oEkXSQoP0W8c4gQENzYDcDuPgdVPbfuWeRAw3tPp
/6Ybu/zsJORaF5zExQT5q9rIznPhGXQ05IksIpyDBCXMIlnRePmd09kGm9NBvWrTV9ScQcBcU0iK
aQSNdWeqe8Orae6GJXnvff3T5eiSa23jSPrLTf7r+0oZrljMGPUO7Upzx9NMPAdpNuwdWC4fiFnq
9y2XQ8gogpj7aYztZ9eb442N1he2XUpYizWX9jsqu2sNL+527g2+JGinQkAi+fVNDVbTjgAvl51R
NMmpC+rx0lK02THlVAxnutOji1DnPfPC5db79Vhwcf6B3QW9zGPx2pDsyQF7ocP2q28AYKuupzrN
ne4OCT4qFOzRrNxosz+QQKROrTO98NdU94UPDivxpNh1hhk8uLnot2uXUyz9+dD6p3cHDeRChseH
L66vIBMNdc7a1NxxxN7PRNOQ/5SX7W1jFeO0+fNr/WbKpNwDaUtoLZhBLo9rwEDKbjq1x4RT2xic
r2PfOglm3YVwNhKqv1sLxVqrIKwrp1luK/KWIr9oJEvteN3++a38/rEllzruUMSWAhzVlaVoyIZm
dkSqd6RiDU85PT5zKRUEpE2s2fc/v9bvzwXCJdlGCtSdeJWvz2ammCOijHTd2bKhg5eoSkmvsVki
ktPhc/Lk6evoMxoYqQbeee3fJJwI+4PLN46eEqP/dbptr/2YNRXXPLy09Gku2RT41lTaod8X/dZ0
JUEXf/60v7EQLnQORt8WTi3MEuL6NjPHdPWtxoxZXy9Ov5eN4UwbcjQuG04Mu9ESoNHfJHhW9xMG
4elEPySOle9Qh6Bgaaet2VSe9UzoCePLnMc/FwkbAnsbUxtGxMnQBSpn6PoTYrPCeM9zcv2VwWk1
2VUAi0cZzjVy5Rkccs1F06b09Aiiv9LfEKFb4W38yHFfndvEnd9av0WLWS4cYaVMKwawAVMOMqgb
SkDhhqM9MSUmS+R2HA37s5ZJdvPnb/mf3uSl0MDVyP9QhF+dZajIy5I1+H6sa2nuICmPyydRGxIu
4qDN/oRFbhzeY+VcxNB/P8r4argioVGj9rZ8PBq/vioiJ9ERnFPvm3psj0yEGioxx32iJou3Kwv1
W9uLp0O3sFQJ52phMTdLOzmwrH7PFMjp9NubkfgCgDxQMHKoyytLRr1kRtmDk9yjIpLtRYxj1vdx
3eY/S9toli2JuxWymgylzuMI4PKZqGnln0YmM8n9MmEO2Odj4orPiT/SxWgXyccjg48UgCMSJ67Q
ZHLOOcoQ8602qkJ/bFPVwhel+NDbpukhwro+E+bInQVFVL8wbbglDaiBgFsV/gzlGBDT3SriZNqM
QayyrdRzApgvnw0r4Y/B1n8eVaKXQ987xfpJmkhxofE6NlsVoBLmIciDau8Y2Iuiy3LqFVik/2Oo
ATES9SSBiSWMQ3haVsNibGFllZ+tMjH3SJRj70TwHIpIDDOx2BCD0CaYnaFKUFHZ/T1y2s5leckD
a88+okyx0C2jxzYgGfvtaBtT/KlnZbr3mHoS77eU9Tdti6naoQTpfDSiTfsx6MhH2bStMf6EZyjD
Zg3m4hv3Jn10Gdhj+cqQ3GqJQ1Dmx0WrDDhqXtndC5EVyTGhKC2PzuhOT3bdeJz2cVyTASdj/d3m
+uVGIhfV3dj5OH707SqYjzO7GztiR9i/Xo6EIGxR+6UbN5vNLqyd1C9Czy/sn2ZhQdWv1bD8qFC0
fbALoM3f89xHGmykLRGbl9inPMNlOycJYZtmxgiYi+VmYdpD3Hg/ay+UPj6/LaKHokUGE487R5bQ
nctOM7Rh9E5tiABjxF/tKwG9NS9zcmXtuiUHE8u5zWHFN46XwM+SvUcbsG4EaPE3XzOAC2U5WUwJ
vCb+zDG01pdnYWpk+1pLd2tlCCAOCfle1jNGRtyfFrF8J8fs1FFO4MK3qKtI10UgyXoVOHPjHwqI
MyVnqN//0NnE1qc0E6rzFke9ESJDYuqLfGggrpPbPN3pBPJRaNBV1Ae6PVmd07FJzjP8uvbEcBNh
oa9kqsPaTtXXIauyBtvnDIfLNFVZbvLOrJkdT6tcN+w/+RnSynWQdU5LZUUsj5IHSyFEplt2izwy
7Dnrt0bpLs3G9vryg0B26sJa1ursT7mDlLv13B9rZjFhxSXgN5u5jpd7Mu5YsdWoN/17hpPoEEhC
f9C17L7QU3lghVuDHVhW9l+dfCX5imcTBSREeUCfwDkJfHHIu2Q9l05gZy5cequC4xfOKan126yz
1ckzczPfVsOE6Mkoq4+Bly3HiiXudzb67dHLfcVSzspzZ9fYMCuOlc0vCESiQPmGZ8FvIqC9sJAz
gKp+yJ7GvlGWG3AWThWizMHtG4QSeBWpaPC5nyajBdOp4rG7TYZGPwmzkHE4lY15g7AOXPEyyLa6
YRwEs0+uUsZPs7WmwTmb+syN0BVwkfrdar1VpmBO0SvMXCFjCr7uCvEY/h4zETrqqA301su1ZnUA
Laxj4xjnD0ZRpMth0QwMkBNl1oDUhv4ROwWacbjC8cC34a4KnUeQcAoRrUgmTQxTt2rUQtSiLZXN
fM+oHlFQt68OowcZ1qvrPqlJe93G9pP6vF6czKGwSmVHMmdzH7Y6n19mlrH1yfcnQsSQZb+WY71W
m2UxqjWqmiwhUzrzi1cmBQJye706yWZlGl5CMfAyuDpBuuWuoNGCkQvfw6zUW5FjPoDE0Ko3DGXY
GeIgmds9spfmOclQZwHOkpqTj10O+GN0PlnIX+8TS6RUwiQ+zl4Io8MyheRWF9sV3cVuzXTZbmWZ
t7idiCCMd1WaqRXNm5Utj4NTEnEdF57zUDUJI+zKSSGsxp4LGl5Ul+X8im51cxmiE7sFGATGMEOP
bw3McLGdylU2R9MZ1tfZS/tX1+65UhVEJe+lQBzNsh/BSBYxGMUhZg1E6xIpw/q0XpolIcDZJvot
ZsDE3jdwScTL7XojG4ksMhVu+81LCXJjEayALiBglo9zrjl+qnSIP5clm9LNCCaG48cPkJsNs4ve
f8nWTyt0pTLUTmd9gChTZRtvwpl9hNZ00RYHeEc2q9vVULLZ4TAUsAxyJ4VjVGFqCVmcGfLr50yz
q+Ic1zp9ckkt/97Nq/lYiLpND14FBZEDyxiJwNax6b6YDK2b0O8gtZzwwht43LyExxFrjRczr1AO
TaiqSMSD1hKJhTl6Upi6eemg5k9R51cohDmm2PU5cOFgLZAAvT60lUh2RoBsZLOuQqnDMkDHDBHV
mmJnNHZJxc9slai+CcvVbGsfvDTRRd4OWD0o5LS36h+4j3rkCKR3wmNv2UgjdiC9D2GY3GInOS0d
XnicbiMuHcLD9WUyWLfffFZggkGaRdQ2ueOuPEyeHTsfm963NarXcTIftLX63qfY49Lb4MPkoQZO
h4kB8ZhtKF3W31GWxcmTlWGswI07EZtH9dBzkGObCQMkRXwjAwMlYMgEixUsXO6CHvlFxFc7fraX
3IiLMIeFL3eKU4I/M5sBHLLEKLad1Pj0hLZIl8yCluTVSRmFOqfweD+Z8xKUR4aheHEYgg7fclQy
FTr4NhaPviidrRyBq0RIQdIOAY6ZVZDS25eB/CJnm1ZIiXamTFHeLz4wIlSG+UVtH5RsJoCFP+Wc
yt9Q4GaKL9EmsmwmsfMrIspKEWeox2eZCqDE5hroQ8xPuk2B0H/JKcdXJPFl/UMmPhKrjjuz3DQJ
6hfk40SERC0+z4rDKWfAMJMYJ9i18+xCE0+mx2bCZDeG89zqs/QdjzWcuU7zwTA6IrwGWox+YwJV
urOKKnE+gUyNWZoZupW7Yay9DwMZE8nOczLOscKze/68CIpPcl3mnsdPsN5Ml2TRXVmY1RFKs0My
HQjNfTdUCdrC2vUIRITntxE+4vNdvDr417TysV352kKAamRDBh61GZb1EWNVA/it75wimpR2gETn
5WLtDXK/iIgHZvddd0nrE/LRWA5Zf7nsuM57RqWrkB9MgqG5DoKk+WCWmUViIbKzT1OzFCsVo+ts
SuvSdgO9TsmgWBr2kGU2aFQ/zCOqcCUeuN1xpXAHJXahzwgFl+mGIXn7BcgQSSimFpN7b7DNI/FE
LebdipyJo2c1Gx1VlanSG0I3xy70ijX+7E6J+6PlOHHDiRDB+lwtk/WAMYmxOUbUIffORmVXOsqa
lghSX4FbjPKSw/oGRkFDnCQ7pWbL80A5W2s2nfiOm371US1NmkQFDq1bg+XnrdkslXseG4r5R6dO
DMwXKUDFk1/xI0WXhoUlPrHe5cYW6Hp2hOS6ILzFSnBILhxUEFntvxqJTgWHEwvosALS4R9SYoVx
Yy5qNSg3ALNsFwONZRVKhuDBXRrTR0SmZa7+Rs+k6pKz6mng6TZoni1VNQm0FOhxP0ZpPeLBxoZv
RpnFWnmLWq0xokkXFIqJwDjw2rDAd3fFVLcmjy3DsKPecoZbsL5GeSqZEn1ZxUj6iT226lvs8Vtv
cDqMw01tIlI8t4SfePfgZ7zpZ+/G07TNEVNPxyrDS2JkynH3VFQ9pz76Ij2GC5v3cktpE7yZqVMd
YIsLP+RvcfCb9ABIHlSf+gx2J6sSW0lrWG4zw8Bp5LjZkNwoQm6zp8KbU7HzOL2m4+wXSfpRYoy7
WNMaO9mqPBPlvVrZ5t+WEDuLHRr9ZH41p6SBXd6Tb1shQQXDIgtSDvasRurkqQBRjEi7nWxzZJTu
9cvO88o4Q+CliZKcx9TEAocQzqTqb9EIIKc25gcYmR2DA/I+HnEwIiaWMMfmjT2zEbhJZoZQL07q
1I9oz/Adryl7V8pLVb6KJVFB/848xL0eNXkke9EseyxOsb1DD/i1aU4MS9UC/eQ+NkmzCWvMbue6
761bN09WedN41EfnlWVkfsekJjb3AGUyeexY6oHEksjwwoBHsR0B5gmmG/ybqPCwRHXmeWpMZAdL
0fNPRNczXjTy3r1DIFisO8/2e4LkLcZsYZ2kIj1YPeG9gcKJEHprT3nQaEt1tyVqfXnKHeZvp8zM
rfjGXVGIRP2MNiFcnRnMn2LpayGUs40kZDPKb5bO82Tf4CWndoGIurwlayay+7qrUCTpflnPzaQC
78xl5Nh31oAvR7mZ8G4SZiLU5MNc5RFqDR7YuEu9T5yXqF54SLjzA7V+qjfobzD6d3Cd9n8enlzw
5r/MMTzGwOLCH4BMx67mevq3FEOFYEYLyMOIMEHlBY0KEe5ATUmEpHi2W1A2m5YKcYLjkdoG/ra/
OvpYjcWZgJ0Z80oruumdEfVltvT3AQvzQcuWjkfoF+/Lu4a3rMCJ2slKl32waPZ/uNaJtq14DFZE
3r9oHAbPk3DXR4EhdQ4bZS/vTL+uhyqXN8DInlLNZFBpOVdDlYZaSIAJXwBPoURGrpuciBMVL0Fg
9je+N05vLpXEO8PY34dZNMNobEg580hJu8aqVAmhwxZjhz1auvoOZsXnBr/hHLKsFlGj9HsM4etv
GdAJexOwJz58EQBhV57/YC2GgoCGkTzPfHrubaU2FEvZ05wO485r6co2QTW/gsUZb2kJ37O5/9PL
8wPDQuNoYEJ69R2PPluXpGMbItSMvmqsDYgcveN0n2bSc5/5ppOfxVAj7apVf2PYxs8/X/7Xr39Z
FXH9ozbni2AufLk7/uayZ2y7dB3erj23Y+2HGM64y2hZjuizhi3QEcQdfj1d5IKo/mm/2vfWQ7/f
f7jj4TgDUGJlSVP66zvo2moB0GtQG42WhGHQIdjMOuSsZdDd1XoaPriaiFiUaGKHcrSK/L5OXobC
vkP8r99htv32dUDQc5kJuOAA2Q4Fl3//t6/DJxK3QR7g7FO6p/rkenDhzmIep3kDO7Fdzy3wqeop
bZ3uexkk4h4qy9Dv/vyb/DVV/uXOty6AI+gHLGU9DqarrwS0S1WbJtryZQaYzFh16r6KriFep3Pb
eXpCwmIRZcQQ0L3464afFv2j2hXgnoZbMrXM4pZ4bct4INeq7n/OQ1NgI1aeTM6O0O2495bgEnEU
DDBkpgY7SBw35PQmIkWi5KQeZYLRLeM2JyfK3hiDWYjzSpIYGvU2redd4wgvPpDFI8pPWDac+hVt
uW/d+dmYaKaB8ZgcmA83oDM8AFeHQo4zscMes7vdWAdOgQkdz2KoDacSM5Zjt35hCb+Y23G0yu+Y
T8UQzh2SQyKHTPMjo3lygBy4K8U5L3XsvjNB/40yJE2WzCBoXBu6jivtq29cILxdZD7jSgMIHWlU
Mru49tfIbS31nCEKuXGLWp/GuqzDmp7wHg69u8+byx59XNSmFk19+PNVYP52GbATYxfnw8wkFJXH
3NW9OawN0WiQ7HZB70OKmnGpGaehykySzEnetrDMTrgq0V62m8QO1mo7Sur5u44pL4LaCsrosybb
ojuiglvEHiWP2YbOxKjuO+7s/tnHeJ8cFrKC0u1cGe2bJCAChajW7mszuj5p14tsX4y+K7KTzlAN
FyB2211SijU+kLNLstvYWjBktVUh1IC0gfqljBc6moRh9bZQcYPMcMwnecbiQdA7MzvXeZztTDe7
woFL+8EnI7A90iwNgtVOnTo7rPKzEQ5G5t/kEBSdSHKLvFjt2hWIg1vdUZ+McfXWmJJgjWVwRuYz
IEC6XZ0x9AsDbHQMdiYGphtzGFz0F6Y1ZA8L7ZU80bS3isnismZbHqzdeO9ZXcXcu2q7JydrBGUg
Up3lmKksC54HHY+RMAqn3ttoNbxPCT8Uoei1/YXkWR+188CKdEs6kJMimyWWe1etrF5QVfdoeVOr
XtddgdRM3c1DR4YW8ZP+R2dyFneTN8n61HNjVZsaDIkXZVS06a6MDWbB0iUvmSnEGOBCzvA2IGyQ
sHqkHUx37pQFNfFhHUUKhMluy6+wxhH+xCXf9a4/fmmKxCHhA2jLSZsJQtoxzfodAeuZt6H34COk
Y+qhZpqXAhhFQPJbEJemse0B0qv7KQOSc6oFuXd7F3ERUJASO+9n3VR6gT8pVqjOcFoH4D4syQz7
JumCy9TF7A1eK/GKPXJXf3lo8l4QaG/I/pVBAu0bMhhUcX1upfo+6YPWezLHujghbDJRm/tekVIP
qnGPAKo2d7GZJ+m+MrTpnnER8qEVmDl1BxIhfsUsDz09yH2nA+oAz6rszPiHkw54qIplRjw2w308
9YWW/YkcPWRNhlfNz2Xej8SuiUmM/2b1AiKRbs29xOZcYlfsK1kBrPRGpGpN4HOB10t00D2uHfkw
VBjrkUXmJaXnf6NlH/7fM+HvsPnraunyejy6L1gwfg8CYn99XtFCjeNk8Xp2adgfIB9/gwSEFBX1
ydfU7eavf3456/phzesB2fYDIieQMEBx/fX1pBE0BZgZHHTSxWwjO32fJsGuw0P5lpWwacBiTcV5
DKaaGMfZMcMhsPSetbv/ZnnJl1yKirGOR/r8KrmOoE5n/qaKZxVHAaq5DSVKfZM3U0UYKOrigSb/
5c+f4XoDf/kIfALL8lkYmr64OlWZKsTpSPrnLtGAY3AomDuJlyry5MqmILFAqgmG1zcjVob9n1/a
uuxE//5gR5tzCbgC4MZzHZrb1aa2rkc0kiM5sJUCdoaUMW8xAcwVrrNYuGNwV1kTHqTcwEnGzDNB
9mHM2fqqh9YdI2vwYQ5Tx8GG6pkMYe6zR+vAaAQ/BACv9ZtXeFxr3so4DZcorffGqYjh2Pnu2CH5
bU3jtlEyALzD1HQK//zp7Gt81iXG5UKjRyBGIUdV+evFkaCihieUtPt5EaxO4oTcGH8swc5hnuRc
drpZnSUzrXJvJRfacEaZY0eYeOxxKwaVLxunFnhEwG0ELAe9rnyu+sIZ4AkpdP809ViKZUosJA7m
BQZFOepPidWq5IjIh42PIhayYLQiDjhSTXkvmSjewmjgW4Zo0TLuoYHmNOyf//ro/1a22B9Tw4B0
fyMauMNmM/zX/zeF7P9kthgN0f+eSL9ni80/vv+ofk0W4w/8T9a18y/KKopoJEUCUGJAVTX/6If/
/A9T/ItbwKTppvkiesnhRvmfrGsv+JdAfYaYyaF5pO3lD/VAHtP//A/XJVkMfRslOv26f1GE/htZ
19el/uUN0GLaIJpxZwLq+vVq9QeTUSXul0170RoxRGFt72HLePS6XEeOBQWoXEis5r7Sd3HT2+88
Kq7Pob9eX9rM/RGKkpV2OSv+3mqQojMayJUpIIfszq6k9bHIZR856WodCD/FfZ61A9UAVfB7qHC+
w1/Ooctrw5bzyXRCJOpeC72QBbRBnzfuRnYgvlA4NLcKQ17kw8k5/e16+Icn1D+/FEJU3zcRzF33
MhS4qUkkJU7k2WmjMtdgHdqmBe6IePnPL3V9ul4+VfCXtIqBhSDP7tdvFPx53tms2JCpA0maR1Km
HXKc3mkRLx3538/wv14FS9gFwYlu7DrLANxcksUN6RfN6gWHgVhEFKCiORF0gauxXCAwDRQ3Kvrz
h/vHl+V6ZRdhOkjILv/+b5cLZbZXZBmO7tZA+oqBp6sIbAO7h4Drvzk7jx25kWUNPxEBerMtklVt
5XVkNsSMRkPvPZ/+ftlzcE+TRRTRs9KiAUVlMk1kxG8Qz6LB4QYjpNvbUfe+HkqwrBYF0CIQsHVU
B+vRsaGc6qK6MruUpCe37uMC2cu0vb8damc/AN0BMUs+o1jEXIcqYuwn7Yx5Ra0zeZxtnUaJjVzH
O7WJSQn6SMhWghoAmlyrH2/H3hkmsYEAygCnHdPY3MvkgZMTJgnoEuRh7knFgQV0OELxHLHv/kUo
HUgZGq54MWxl1W0JPdA+sXgNy4p2Z4ZgfObZnL/SlDrSs9w54chyWC4EMyilbZI1aGFOC72DUfHy
8ZFkV5AnBRH0DDG8/YJKB291O3I65ySDTH5Ckzg/WLS78/q/X6BvMoJMx0mssnODRkj9K2sq6jt2
1n3Ep+ZIJ3hne1A0QVxBMSnk8ihcrx5LKpREUiMD9Q9V+uIEfexayJbfw6udvlaRInuSGeYHZYO9
Jaup1CgpGQC63goBl9NMAUBleCVKK6caRxM3tzWDzHKUHlLoUJe+cYxz1cfNQdluN/ILhlkc4ujo
roertJC6eevobmfyJFLAqd5P5qT8WbWD+ZxTkfgA5NyBQFbpCFe9fQWzV0TV0mKlbN8As57UPamo
7pp9+g1TRuOyZKnhQfMx3376YKNEFYmKjA5MbbN8oIwloVzRobT6rryzVLu5p71DA0Ipo4NteQVH
5lhHWdyh/mNQqrKszQJq6dekikyssIGU4NRoP1pGArJqVgP0rLKnLIhVmtO1+VnLS3pZifWXBETm
4BRUtkn0y+/gkAfHSZ5DirL+slTGBxxH+B2RBkaFB+XXwSocvKdBpi0VNfAkMsDpOMnPBM+cs9TL
v29/3u2TUvwAppK6kE05lZfl+gdAR0SpABMnt6XbiWuRkT6CuYtodiNcDskp+hcfGeAmLzH8l6AI
bAZcFQtKKgblQSRd6rMMecJDpiL2Q1k6okjsHIjAefG0sMTEInq8HtoySI1sBLnuotAAbMYabPWk
K/P42Rz75j7IDfOuxmz8t1WN2ftmQJTu9tTuHIeYkZGiaChXUNHbxDdp8kdKhhwHrL3AG1T42XTX
mgcDPsTBybs7VEDB+POCwOacXQ+1qrqhkBEzdcE2y+8relhnSrmY0jcOujOhrgKggsOF4iMINeCg
/u2Rit2ySZJwecIkjBuOV+E2b0C3WwrLGSBUS2fMYxen57qdy4NBrpcq3RJRjeCKEzk0T/qtb49s
zmMVzRr6BxmAKg3K0jddri0vg88KvNVMDxpi6+/333iaaQLe562rbnNZTUJpaEQu07f7tAFQNoZ3
aRTnLggy+WBXrL/fSyhbQ4IaPo+lgLTeHEcyviQyenWdL6PlDpYvDc9YDP+RVnpwbgdZeUShpISq
14cIdEb6wWm4vk3/G52LjfaDyVmwNWqSekVuY/HwBnbccRLN2ilVzfahlzEkpNuo+I3Rah9ur5m9
oDxK2J8aMHZte4UrfSihbpY0SFbh4pAVY+Yj2pD4Dlocf1uoiH+0ln48+KTri/RlpFxhHAZUbWVa
reKTv0qrgyRLbBQPGl+qjQW3+tK4i6sZ9ZF6sShmodcIGlLtz+FSaQeTvLN6HXggFvkZ72MytHXo
PgCQnGPc6ecdha8Opb6nroJ1Ig+W4lPtlu9vz+/eUDl6KNvTbOMU2hy0FrXaRFVR5AUkiowX/IkH
C/U7Gv+m+ZSVWQ3wSUMOo0o79WA17w6V1gP+byLx3Sr9g2TOrSDi087WmDyi+QS/uusmgXe3wG9O
R1O7aer/81lpoenMKnvI2j5w5UE1aW3ojV9VGtpGOQxDIGUL5EDaVV9Ly6xtF8EjpJ0X3Yl+R4Xt
fEiwL7nXsB2DKz1a2cHX3iQY//wkHhmGJizWqdduTuRUoqsEKKsBRDp+ZX/ZZwdxKy9MDMRvkIuC
2q6aT0moQWaXGwQHxlE7w6w+cn/eOcRwCpQ1k2YvpRR7cwlZMWAeOBitj49ASuR5eUjHENsSs4wP
Ntf6FvhnyCKZIrPSkXDf3neSU8jROCSdn4eW86wjFnQZgqr7fntd7y0uiksga6gW6fjEr/eRwi0X
zWbZ+U6j5AhGONkZySTlq9ybPUphRfK2BPi/w+JeMzmnbPE91wG7IKqtWK47f2qy4oxY+4TWlgYf
QUNZ8O1j4xblziHNh2ez+Vi1FhZz0vOxYB3UfiVbxd0CvQP95B5pq7mrz7fj7S0OUxFVcZuSGAtk
PbRWiPuXAPL9uhnGc28Z3V0lxNfoax15l+4dR1QHaV/ANsRIejOL+iRTyIgi3DFLAb80luJLScfs
faaHqpCIQ+8DsWQ0UabgiCG9MRH75wtCSOPcxfFW4dG4HuZSAT6ZTYSz7Ny071tnQZMiRi51tobu
DMqu/4JGYfBrjtG4i7LFwawnpAItdSVCdxFEjvcowbRuPoE3fTQzla6wLkXBva6grG5m1mwf7KSd
dIAyKqVPkXxwZ2y+S6C2Qa06cHEASuHAbE9P0G8UxDfR0YTYEn1pytQW1JUZSk4xOXe3l8XOeUoR
FywQiouIJ/K91hOWGclMSyXg8IpSZJkiehj+UGNC7sUSWvpgPWF4nKi8O39UjWR6bd937cnWE/vi
ZEXzNTEW7T8Hv2n9UhIfkesT6KwKdod/nc1DRa+qGkHltPIDG3UpK+rtU5RY3YMcIHEAlk0SLZAc
8J+a2R9RnHE+mLIlfb/9K65XMT+CCjI1Fh3nxS18aNArbQRjQXnFsNCMrlNYo8C5LmrbSw91Wdp3
S4YyqjI3xcFW3Yusc+Rxk4PfUbYFwTFNDS3RYN1RD2lp2ku51CGrSee4QYfnlx03xc/AaoG3qrXT
HG2h64MCJqlsQ5w2Dey41E3yElmBspQFyvzQ6yxPz1Q6fZOSvLfmcj7IW3ZD0TbTONpJ0PTNd6a5
UJZdQCjEb7o/G6lBXbVtQCOyGc037zOGBatB46NS490eDBPEIXQKI7R70kh9DEyKjrEcIsqj5Uh8
qgFtrYbeVmpL0aNeKAf1JLGL/vdq+mdFUy2jKQVHUOFls95lkPxqq1OzysdFoEBsc0C6ZIlMFUSo
XN4pWfr2vAwuMAUzcjLKHoibrAMOM+JNto7EfILN1x3ukqjztZOBmymak49xqIBbvr1frpN8wT6G
q0mZld6Os0lCA5Rh6PUCaRio7KDtmETPGGhZ1MhaRPsQ2wGVlKYHW2VTVHmZWGG5yGVDXFjQYom9
yvKHskpseGAlGsldcNEyI32etDY8TwYNesnorQfMHzMFRS6MZpOyS9+ZXTT+dXvoO+sYTACPDJ30
m1L6Zsu0tlo4bdiVfqMPyp+zMuQXWDH5GZWp5uvtUDsLiUMaRCirSRzcm1CLrIhl2uB8AKv1d6s6
xQOal9MJ4SHkkNpkqQ8+694Mc4lznVKmI1nZEr3bDPOt2cZrgfrrYGCa1QU5FM70S2BIwXySM334
WZPhVH5MAebSGmbQeVoYWJl/e+g7s0y2BGH8HxyXLKbm1aem9z5ImRHXiH4oGGNkTkMraNIV5LFq
Cnu3g+2sZkFsZ/OI3gHfdR1ssVEMpadf++ncGc99niNPZo7GHVKRH52gCv1BiuWDu/g6qQYP9tJ7
0ti1pKHrmIaBYnaME6wPeED5MA4GyAnksH7dHtnuB7XohAjbSC63LfgMG/PA0nuJi82xzLsKd8UL
zyJZu9RVWP1tSYt535pj+DgxzsjXBlN9r8TyeLCQdy45lCgcCrNccgrLeT3YBIne2JihWKBSpIEL
0lIk+ePWXSzSMlD8/O2UTHCyLosdJQfB93YRrWbWM5qZAom9Dl5oZoPgqUXerQUtIszx4A4o10yw
+yblYkYlEI7bs76znrjJTYf9A4ja2FZ9km6wShSaKDBZOd5DHUYkdmSNP7Iq+EtuB8FOHCT17TuG
PEIIX1BzFs2T9TCzAZZQjhKWXyEYe5+njv2uG5fiU6Ub9vfb49uZUdYSYTSxXQAjrkNpVatUEuwk
mlFF6lY12mdFkEuPSmxDADTL4iB1EPtvc6HqJIZsddoHIAY2y4dvZSW2jbiFmkQVfFz2J4/S2cL9
CN+5zizHp0ZpSu67Lpj8ZZ6tg5rW3g9AUQWWhsbLlD7/esDGgA7aZPADEIwtfjbYZTypcG7RBOjz
pwrA3MnASOnUF1b5PWnUb2+fbpYSbXe6VCAMNl826bME7DK2gGBzMVIM7Do6tQCA3GFQpwfunfxy
O+D1O4HDQvSoBawAlsvW8trKkQAxjMxB5jy17nAiSwDBTQoAyulLkeDvMkQ9RuoL1gmTlCf/mZEg
x2XQwT1WsocD+9urk/Ll5FIR+uEGFCiP9eTL2I30jt45XlyP3XODy5U324F+vj3mvSjo5MKgQVBI
vuqXBBhqzumIppRmQbSBtoc3ytAc9aeudg61GpNGGKhwHmDytjhaMkZgfiqi5ahU4nUz/WrywLoo
DdQIfGPDg0tGbMTVxlEBp/EoZ5NSubkC5cOj5Hjj7vEaJyx+jOyOr/bcWu5Yx29r8jFjlHqBXoP4
IfOWudHWX8nBzpPy26x6dRAu86mS4r47aUlY4G5Q6nNycNpdTySfyQB0pDiQxtkX63BGA8YfYKLm
NbP5p5QHg2+Mc3VuBotGSD5KBxN5dQCoGhk2JxCNEBhfqrjgXqUjSjqH2mJNKo5kUeTFhVm/S5Ki
ey+PxvAsQ/16AIqD3kbQRsvd0DSSfrQlRQ6/+ZRAALhNuMophZriznn1C6yqrIxYaH0OHLKtGyoB
xijZZMsfp6ZdADnpjfYNJDbM+hLTF+QuuPbgZ1VQ1DwtbRALuL1hdtaW6L6JuguiLVd1/rFCi1bJ
cqjoiJ4O3oy082fwVd3vCJCvezvWzvTzmKJeAsZJ5iDYLi60APupx1aWohbVi0rPsz+lEo+Ns14U
5rNTxnr9ZIUV+i9OHNDmGGSV8trtH7Gz5MjGOYC5AVh8L+SDV18AYZpW6mr6YFkZzw9oC6MsIIcd
asFwyYDAmwfn3s4Eo6LK6avRpqKfsnnVgUBCIYGj2FPnObkva0w7Knl2fLZydzC06zSRiralwiIS
bSqu9s3qwsBXaUIhHK7RivMTZDX8sUyHx3nQizMMmeiEyULhL8uItvgAtxoZ3fbgI+/MLzcrh4ij
6DrXvFgEr+Z3wKwQix8Nbr6l1PdloCDXHaBujuZz5Y/oRL/9COEoFlkFBWBePZt4SRBTvFz4nhSg
0gdV7lA9CNrlawGN//dYsqgOBriziim54UgLjges5BYqWFVW1y4lrOKcNxawhKh+VqRaemjtQkI7
tMhHP0Ue8TMolGl0gyC0rYPvvPcLWL8gMm1un6s69LRAmYmNSPYGJ9fPMsa+VJyazLxUqIXiBmhY
zeesUoPLUJaFi79Nfn97D4lzcnOK0cahAoSIGOXpLU9OGOcM2IwqXhPhGfkuDbXoAcx7aqB4bdSN
C4DErk/4MBn3cjxV1cEX2NlScIyA3iEYCIRg+xrSs6QBD9gs3jgiFJ3g93wqFcQIsEYYD96UOzmU
zvhEzkpfW5Qs1st5Cgfo35Wto2WPj6qXVovmjyz9JztqglOYpNaPFtkkz44k+y7NnEwnl1KMd3Nj
QWg3uuhAtPB66kme4RcwesRMgf6vf89MXQ/x4Nrw0OVEGT42Jww89AaFuiV7KLAtRJq5GS7Uoo+m
4npjc09zgiEBC3IeNtw6sjPZWZbzAPQkVZt/yXminMHllD8UIIkaFJIy/fP2KrvO5ai8cYBwOdHW
YXevA6borhiTM2Ew0+rxHX5BwwPWjfoBJHZvWLowuqJwDdhoO6x4pneOv5DhcZCgrBLW6iWpI93D
XVxHfp8D62D3Xq9eYJU4S9ERpa9Dj2w9LClqRY8uNLHnTHOvgGbta1obn1ha1fn2DO6G0qAnCP4u
T3ZtHWrMelvCGdj0uOEV1+5tzgnMWBAlsN5+DDMqgQxjgZAZm5vVsYRNLClRYHjI3TxNfRKeYy3T
/AFWnFvF6IncHtneNtDpEFCNoL4kv/R3X90ysiqNi6nwbFRx3PgC7hfdAoDTbqe2yadqQTsxV7Tg
Upro5NyOvLteRMlHsMA5EzY55EK7ttCGkTmN8a0dKtxSJwQWnouuze7oxxx1e3bjgQ+QmVpFvGvW
31CxUdoKqfN5SP6Md5Y55l+c0ODBmAXFvRlXRySm68uF3UAc9JJtluiLnvGrmUVJBS+GlHgjwjhQ
Q4Tj3Gw0T+PCXRM6qXmSepTl7MZJ7zuOiYMluzdc4P9IByJpCHRULOlX4bupyrU0Y3rVakYSJzC0
y6zjvqZ1uH8sU3jUgBfn9/oqIyNl56tEZJdsAXbVPKZ6ODSml8Jzfs5okn+WWlMjMewCT2s76xya
4VHSvRsUzjA1d0rPEN3Xg8QQlKq3XZoewFH9AW1gXBTh0/kV0s53szRA2qk69WBm9z4sHUNOOIvn
5FX1TpkSzanHwvBa5Lobt8eK5twCetFPSjSYf8MFzQdE8OIU9E1cIHPYWNGXt+8d0IUqxwTPSxhf
63F30TwuXaQanhx0kKUnbYBOjWFhJS2dR5Py6Lm1c/4pqAmAl7dYUlc1hzST0T6ESuKNLdp4fTTH
ZzxyWj+0+l9vHhklAbr0LFvNAWO3HlkC7RQ3qcXyeKg9IY3yB6S12I/jJHeT2jzq1u9sElRrNXpi
FHfAWmzOhDLFwGBB+MOTe416lUbZweo1xatTrHBahLcPko6XXbfeJVwf1PFp8iJVCzZ0PTwY6zYC
NuTuTTGrvxD0sn+R3eUf83GQ32HAp//MkRL/EEVJeB9X+P5huQ7TTc7j8YksWabPUAiXgsD+RhKP
p+5bZ590iIIeIBAkYulBr38ewnlRbkpx6E8zdmj4w0JzRgjHzXEYdyeEdg5yhuvMBGwL64qEiGSI
VHgdz9EkpBOKKPBMNTPv2CiVq87ZeP/2UYk0n2IBBzLgv3WUthwmaBhz4MXJiLBrW6IvmVtfcstp
7/FkOFjB12cS15koxFB8pkJ6dSbRaiRzbIUBVTu4KoB11wlKFPzDYjpHhpX7WlQcYUZ3JlJn04ie
IKV9pFXWQ6xyM6jgSof+uNjjfdWqpFx1t3i3J3JnaDrgFpIFjZMHiZF1lHJwFnCiLS/iLJoeutCy
TrqJvTGO2PClR7l+XErn6Iy/PnuoL4DcsWSDnWNsi6/JFE3098wYRJ0BjEXOezccrf5z3nXdQaf6
BT+82Z7cXjwGAOgDwdi++8ss04JwQlNrGmbEAPtyMs5qqlo4xxhy4qLFDOl7ytUPSS87HyUtyt8H
RRJ5FVSpb/hBze8dhFtBDwC4nBDZwEKlgIqvSlHxQzXgv6I7ptEnrKXpYOfuzRI5O+gfWkpkqpub
sKtnIemnR76RGEbsmVAm/D6jC3bG4PCoG7l3jNHGAYNtw4gGO7PJ3SSbfiBmHbGPlVP5uzKH5v04
Ln3mDjTyLpiTGGe51wEmTrba/JL7osReHS1WxHhhz3Yd95Uz6v3XOcRTqQYF5N9eqNewRHY5ywYA
KtVyFGA2B1mlg9/Jgy7ye7n4bKQYlcQZNqNzX6UXVFMnd8TY/CIVE75MSTI8ZcgA4SlEI/f2D7m6
YDhDQfLwUVSON0Cx6x0jQGB4fy/QIUcrug+LtEX8GLmZDyl6iJ9wpMzPbw9IOiQQznTj0aBfBwy6
opT6SdJdauv6nRq12kPVq5NnZUV5Xw1Rerkd72rdwWsDjm9TQaGSQAdsHc+ql143cAxz9ViY0XJ4
eOQJ8mkZ7eng9Ll6qtDJA7chTEeBkNOXXoci6ZSSwSiw4B2x8jq11KX+xjHWQBagw5sOowjkUaXR
K0qnPQgt/uvVuSCaiHifADpAZ958qRe+SqYlHkNtXtWwOayuv6h9qdzret9/uj2XV4kl/zldLSp+
QtCENGg9QK1LEMJpIFJg8AhqY+EZq8xFhvYI8iWjjbwfBizlp0hFiwJnziPQ+PWmEfEBnQnEqUDS
bm7jSApqrTMTiBxQdTxD7cNHZ0FDUzO69hN6VRoylXkbtOdYGZUv6I3Pz6lV1XdhGozu7anYm3BR
3KIuKDo120O/Al6hWCGcllB1cExAE8Ur2qJ9++4UPjwGRRGNg2xbYpXraFADq9RdUPrDObKVwrVz
CX0GbahYX5b0b0bFUxeWBRVzUA7rDzxD+0AwttddzKtUhL7D4qlH3fsgytUtzWcU7Wh6AwyOZbuO
ooy00LIRq2ouHBrsmrXc50XZ/53GdSK5wOD1DzPw5gMC8c5JJ2DXtLpgVvCs3xw8CQRYRZ/xs4uV
zvzeqkWOZJJZyedFr5XE77TmqCizH5HmPimdaMxuspFGrQducdg49bAIxyj4DXM0QlbERx3tF8zD
37omNVnG3QMMDoWgK843poqYpxbEU3tVQlnM7u5pHhoHB/j1KUcfFOkTaleIC5CHr78eDebcqVoH
nHCnF75uTcV9zwbBs3niug2o4pWG3Z7KXD/ice3sf0JDMGftCNeQbRNxDnWY+zkQZUNNUXbtsD/G
B1D1m9bKvRkU7ilUsDlaDC2975fCdrOukb/k8mQeHLfXK5gf4kDWw9EDtPaLJMer4xaZjDCiFA7N
awnT92pjJz6eaPO7seoz4KizhNd4KbfGAUxyLywZg8M61njdb7kMVrjAxF44DrpaCc590CR3ujza
PpLV8qPRpWjCVsORvsj1BUpyS9JuUYMD1bAtLXYDSCMz4aSTlCH1g7pG5kbpLJSD5qNM+nrD0N9h
g/KGJychP1ovrTYOMWUIHA7VvjM8q9ImBLYGmLxFgQmeMOS7vWF243EiQI3hxUBSsomXacrI99Vd
fWoUP5Ry7RPsheypZwUj093OB6/JF3ju+ppmgDyrDYKRcpniVnm1borMkFNTDgnYOiNGl2FhQvYK
e/uv0Q7M2lPxTEXzUgrM3DM1BG1Pcx4X7+RpKL8rJPLTCRn9Sj9pU6GEfjlVFqYCcdeOp6kv+fJO
lI2IAQMo+tbGpvI3hs4hfkdLF9RALS1MYNLZwc9uhrrcnZC9TT/ZsYIDECXGPDoZydIXGEgM1Vtb
o7hliIQIBCpLCBjqety9OZq8jZCISG25PylyknkzEsB+r6hHQIO95crDVlTcyS5pQK9DBVaF+6JK
KMSn2IRJ3J1TVfsN2+zNhXAGRRlIULsQaqA/tY4UjnMYBTWGliPc5VOA6fgp0ufAbYLkTwsy2cHp
/rIat4uHMPhDKdyZKNmu4zla61QGFpwoYMjxj1lDKP2Um438a8yQq3R7NNU+dwrARGT106I5Ifmv
fqmV2WxPSxfr37HEC2meRk2NhF7XBx+MuK8xp6YECES1yeoFZTQE8cPcqIdTBLD/AxnWcO6inOfS
7Z23d5KhVvRPnYl222bnKdWMN5XV6ZiB4lN2khKn/6BRT5pPXDvGszSY6FRPqTx9/zdxkbER2gy0
ZDYJjl0lUQNUgASHkgcZVKJgBFZIriRjZVRaReijg39Ei9s7ZriT6cqQegho8PrDaVNblOZIUJy0
6nOrd/Upjsv44oRdd+oxeDm4nXZuaDrGXBLQdA2uXvH3V6cMkB/8nXgJuXOMI3Qm96Qc6FRfFMlx
vlAUqXj/Fw7KDNX48fb07owUagKxKdFRWtpyHbsyWsphgcReT/CY2kiZ3L7PJ6+sjfE9ir9HIKbr
LJxHoiHg1rwGRC1rPVLEBDERacjppErv/aiJo8842QUHx/bOkQINgjBsOzKf7ZNVy/qqUphQlzM7
d5dJojOitAvXRNYd1F939sUqlJjgV5+u0CsWJ34RrmH0aEurVfZ9oYRgCtW8+pcVOrmHPfZysBt3
BkgFgnRc5Md4GW4WDGY1aBuTr7tD1hd3zaRXgGDt+ilQ5V+3F8jOB4O/TUmG3JE++7bpMxXlUIQ9
iVPUZvLnQbLNn2iTH6Vnu+N5FWUzi1lett00p7o7RVYBineyzo5eNypOYWb98/aIdmM54EOQFyeL
MDdzpyPfO2ZqpbvcyDWg6Nr51Jdq8RCXwRH1aC/UiyS0eA2KEsN6ccSlY6YB4DxXq3T4Tg0khthM
0zu1z6P726PaWYcqJSEaKVzWdHs3MzhgIz+qUcBTYm6AFiEPcZZsJJKRCAwvaVIrn+YpN37cDrq3
OEhqaeCQGpGNbLIEnu820vwx5YV4sPHILrKvEhzir7ej7A6NR5ItXp+iP7aeRV0PkQGK2c12bQ7F
SddbXbB+e4yk5KqvvjtOLPmB3tj/YpPRmQexyqlM8O3Voza9iXuH0GZo1B9hU/yuMMT5ZNbpwR7b
WybgvEmjSTNZmJtlkuUwaeSKwqEZqsP7dhkTTEAmaD9N3lsHV81+LFYjHSoYTVugdSXEHzJn1Fzs
sToP6EUH63v5MmWBdhBpb3GQQoLHhWCDZMlm+qJZGRFh5mRU2mTCBB55UqsLjoCLYl1vcixVdPup
6dAqBv2yXhykekgkSL3maiPsKBSHlwcrcxZEIJzsIWPbfbq9GI/ibRajpo6lnSQzV0vSfZ+nvvYR
lVzwOCMnaXCT9/9FOAhZ+AaKr7VNIWGtoBCL9ZzLgwKX7TaZ829DPHfnOrKs56yzy+p0O+LuZxPC
m0iN0rjbIrhMyZn1CnM/N6by+1RghBC5AT5b8r9YHhQERXZI6ZUK6PrD4ZnQ0vJg0ecmCp2qPQxu
EcrqQSawNxqaWJwaBp0e0IjrKE2BPu8kdyz3RcD521y9Wxq5Psj0904oJgstWzTidSTR11FKvHzy
uFM1F8RQ/GQFFOC6LG68YsZHRwrsx9EJ/r79ma5D0mGmuAp2FU14MCHrkGmkLEUFEJeHaV56VYbJ
F4P7s4wH6AQWmPDOrKaDZtY14k4nKLV2UUIBpb2VZW1zbBYiuE3QQqwM6XdTv5MoIEFA9+MPDvUr
t7CX2LWTITghylyfykE13aJMjuSDrxNm0V+HrUDhASetbZddkdtqBDJOoc4u8g+apMXfAA73j2VX
N/f1UNrvad1Oz+U4HxVXrvc/uBBYG4IPyuN4C/Kj4NlmEUfOixcHD3/DhrNnSZ5udN8L7vbz7c+8
Hw6EGCcxX3n7MkCVQ8U1W6wsbGpOmhM7LkbkqbdM+UghITq6HvbimYqortDz5dTZvHw6I6ExunDe
pEMPpwpsjmdGaYQWbJx+TftcOqjxXu9PKpL4DQL7NnX867X1Mo7xopER1aBnFrZ4bWm54xVSoL45
OSIKsgACLco9u+3dJQ2qd/AdwZk4bfyOB9x4QS44ceVlpNgS17YHQe7IbHVnaEI1gRxTg9TAJbge
GphGp4N/zUqRwvExU7PId4ZWOzh6ru9zOq484DBj4KGDSuwmSm2ZeZcRpc9nYLZWEZ1i3WzfI+2V
vvmpQxpE0xH8Oqk6E7oONVohljM5u19N8H8h+cPqMkL731mq0lX0oncnIzziQe8sSNYjL2ByI5Ec
ba6JAnd7vSq4jiK9/4HGuf1Al734Jkko39tBnh6sFDGGdTpBJgH7g4om8EVQAusxoiUvZfkyo/pl
z+MHPRnxgeyAZaIDE7pZXY0u8gH5wxRG+Sc7Ut+mAymagVAaeSBz1wvAzBYtk2G2KTuzBS4fz9Cf
thnINcZgfe4v5Rz2Bzf99dIhmGBt8kGRy9juvXxcJpmiO/TjGpWuOp71p2aZzQtvWOVy+xi7pj+A
lqEtRq0BrgX9yM0+LyRLxWh1zr1oxGIjxpgPVzs18x1cIR7DbkqfjAnFoykyYCFL05M+2M2H27/h
ej/CK6GOhPw78wtmc/1pwdBIpragfIP+7QT4Xan8MF6igwN7N4qORwYJKQ/MrVIAjRDWaGbn3qj2
3V1MFgxCgcrO7bFc7wrGAnWFti4OKOSG67FoXTNJaUHNWWupfmvxMtyr3RA+xOY45yccZtuDD7g3
LAGXYW/wQEEOfh0w1FvEicEWeEutNZ86JTWfh8pu724P6zqpoVEt28C3BBCREtE6ylzS94W1UXjW
LD1nlMq+5ZM838VGiQXsYv/snMg52AR7M/k6pPhJr+o3eWKhpbsQssbM7S6akDjIlhJ/PHnKT50S
Hg3xatPxJKIezIMIPCKUoM1G0FIpTctuycEMt/KlGOoUy9RK83UlkPzbs7kXilsGKgxVAURpNosE
j/Wl7ZKBRSJFGGQ0FS0gDZgDP7DzbofaCPZzcIlmAWj2l/Uh2EXraZw4GUvUenOvbYbZcfVxCr/T
kpzeI0U3oFGH7R+tRhw05hz/k7pytD/kOFGRE0/l5KlbIvXrgk3KUzYnCOymWe4i7TUA89WL/A/U
Rfj9eV5+m3OtvVPMZv44BHF5kbSh0PFQjQ7adrszJ9y1KHshM7JtSRQVUucTO8mL88l8GmWr942B
R5fdttLB+rta8mLixNtEGJghdbn5SP1kadPIoxxL6/mnMdrFH2OQz5ci6SLQ63WbDK6exUcSd3tR
wYPwKALSI6pg68+F0e5cmtqEhZ+kzL6zTBU8BEM6BYgWnPNOkoHLq0eOZXuzalP8RTpaAGS3CIwF
o/CgNqUM2UkEx4BTGV6oj39qI/axt5fjbiQEPYW+MdpV29LDuLSzFYIX8DrAcdgsGbWbxmPgRTRX
3noS8/2AuHB9wm+ji7+5VSI7HHXE6TOvG3P7YtFh8gajG3wJ/8iz5uTBf24P7fomFQFB07BohJrn
lqkpTdxtKkAWT5nwADspeukI99TsoW+k8gmb7/ZRmvAMV5K0/CvGa9635KQ8uEt31g83KHxdqqg8
wba5rZODvysLbHvQWrC8Jtbw2BFFaAPFjXdO4NQnM9eLg6A7X5VjjKoEi4exb3uSbd7BUcRw2+NV
FPtBEoxfFsVqaV2Am7g9y7uhqHdzdlLBMraqTXXB43IeCYU5V3hp2yw8o4Hbv2uNJnv7WYNQGVUq
ACA8q7cPeVQGB10rJEINtXMqg8U+S3U9uWXRHBVDrpJbkfc4vEQERR7s2fYSzxMkurUgRW+Gd5Yc
pgZkXkd2sz7uf8MOnPwBM9O7RsA0UI86ehDtTSrQeHYKapO8fsTfX121NbkQ9sBhBjUR79Ghl1Bo
rXCaVqqgPyj7XNUHGCmvWCHsQ7kC3Po61GIlEYazfebF2UBbcjJaD7vk+oR/Tn2fG0PllkFT3Cm4
vl5ur5zdyDgk6uBYBdt3cx7Ec74MDRKW3hRoSIr1eTZ/hs1sXsoite5TTYvOTmphOzbpavrjduy9
XUnL8v9jbyZY65l8XOszLw3V6iG3jNovK7U4I3JEp1jBvDuJkqPa1+6AoQKKM8mgWr5ZVLYyzR3O
SjxZpk57XAoM6cgOgVC2WoQNZ/8H/mbKQz+ZR4C+veUEWkCoClGiBz++/sbOXBS2FMeZJ3cL5my8
f78mshm6HI9HONHdUDwKhYocwIEtyo6SV1ZUcpFBKlA+LrlsfS4Ha3SXXg4OSmx7kSBK8HKA/s7V
tfmETNqkQ59LPTB3mMa3i+SPE4DNZLKag0ty78NBWCWX5wVI8rFJ2dg6ek4PEeu1JAyfCr2RLvY8
BWd9cKKnEZu/9lR3VvWOFziOa7dX6n5sShaIoCAxvk1NC7VSElPm0EOQtLif86SpT06Wf6prfoVW
wVY2oTp4qVrVX25H3rs/qTRROeUFSGF9ewqZ8YgY4mhw3i6S4qlOop3rRm7vbcz93L6Z5uhkxfa3
Af/G5oSPHe5TFPkOxr+3U1m6MMyYeqp6m6xvDuJU1G1Sr9MT575XqePpehG5dVb8odih5tFpOtKw
EyfPqrQhqgpC3AZ4PbO+pVpUsZpjHD0TM4YLOult/xF1IfugoLd3x/CqEUrRQjRki+MfiwHFoibP
PH1Qm8rVu3j0pzYN7wwjbb4lXWX/YTtYhZ8aO59dLP5k6WBur150jJOzl5obuxVmyebs7/q0jtAb
xbuL+85VQU+BDOsTb5Qp4SSFfiQ6sLdlKS4in8FitmgYrs+hpLblOHbIhezZWbCYMJNzNSPObweE
v71494bG8U5hiHqwQS1zE6oBIhWXGhmQE6snp7RNxASC9i4zi9kf20U/+JjXQyP3gW4qNG5EhiJ+
z6sb29QbZcGRMcVpffwUNm3/0MnknBnItzfndhzlVILFgUCcrVhbJvS8HL1NvTyp+ssImNVjqodz
3gz6wfq47mIwc1ShUGcAcAZCRCzhV6Ny2kKnIpyTvErx9ENtU5zkdLrYGIS34/J5ZkL+ajW992IL
S8rYNPqPQ1mYJxW9jnM+juXX21/1+jDg9/BQBwksaA/btCyTJUvvlpTDUIqzL52jlfCCFEXyzJGa
1SnIq/Zr2ONxerCaduOKQi6eEritbMGUvRrmTTckqYco3a9JkmIfWIT11BvUw3l3z17eG9rn22Pd
W1FwhyklvcgObg8+jHQ1YVOfevqoZNATxxRTwVF+njXsM/5FKPHOtEANgPn/P9LOrDduZMnCv4gA
9+WVxarSYlm2LLfdfiHat7u570xuv36+9GAuVCyiCHle/CLAWZmMjIzlxDkrH7uMIuI/5TO3gP5O
lpss3JjGRrek3VN/ur6XCEjwXMvgC5D1Ol3ouri3hMlSo6lX/pAxfd4T7gaoAqt3QDT3+hlbp8i+
JF6M4sFVEalNbKGXecNtKa3n2G2rAw9qeXL7eLm/fYhbOwPcwcSTxHDra+WIuUwMVxnZWW4nPxgx
KGt/aYrIn5Kk+4IgeLmDO71+pCTlKTy58LoSt6/rjKY+R4pTOWlga01zGhyle27cVv/8/l1R8iZE
J2aVjFqXHmDi5dAipGHQSCXZ8RUk3j5ZwxT+bL1xIQgQe13DrW1xxSRHIoBQhEYuFywTsy/jvqaK
WWXac9aH6Rnm7mHnQm+ZxdtVVttiVh1Mq8Yqk9Gi+s3U9iEsk/bQTSjSvPsEpaIIyTg+i2GX9VJd
Wag89UlAG+3vMCz1U8EQHJIXTKPN4a5c7Mb5EXxTkaPkYCEJs3pjQwig3AqqEabymw6Yoj19gtjS
Or57U6wi58FIk+lW6JdfCcWXwkSxPAlEUQ8tGNewOjRtnf6YYmX6CLPnXkti44PhLsgoJGmmzMwv
F4Roz2VFIw1EN7UHBsKIe+PY8ed0lwRkaynWYBZLan9dR39Tm0VZzwfLw6IN0HjoTnM5ZhI2s9fE
2npgwYKh4AopDanZGs+0dCb85pGHtHPhMfKqZOIr1W2z9MNEcp3kUhgGLYIgnjz1HI2FfoCPJD+X
oiwPhOfi39ufdWvrOElQC7LISvnh8pRNRttHS2kTKNiV5Flb8vAJ/SooitRoDzK28aQy9CWvBL1K
nObKTjt0ruxiqRPGd+1cSmY0p8JS9J5WfUs6U2vhscq85e69G6RX8gsgJ1XdrorvsU4fz1UzJrHa
xDvqk2iRmsa7WShz7+Sn8qwukwiiNNoJGkyohE9rMgVeCKdWsyQJimnModFvhiNBMdIsFSQCngaT
7+2tXV98Jm4BIVFppBRHmHL57ZidBkbWQ5+/LG38DU7y4sgooXK+vcq1hTDejBfzpGuWMKvLVUQ2
IQjMzQumfjSCAgVcmLo6FHXQetmp929tSJO4CXYk/czKx4wlVHOlpkQB0boCKo7Z7ZFif7CzoesE
+xflmpyFAYB3VaCtM0Qa4blSDnGuVs0TAxWh9ecI/Sb6onFeuB+jzrV4+XKr6wMlV/CqViHSEHkA
Q0tPOXrgmq8YWf/Zi8foNRsSO4RNs0K6vUhgshBDHP6Z2cry0RAFoMzYq72vTa0nlNsBE0dU2lzn
U7qU8esillr3VfgR0JpKrfjZCV3xYXQVNQqqCoyu3+QxjGGoZTuM0lRNVx3hBLAIykMFxfdRERZq
njkWfTd0eTsfpnqELoSmXVr7UdWK6KHIcoH0UoUq5cHLJzX35yVsvMcKifGUHDBJmYpQGlc8DkQ7
8Xd0uAtx9PQ+0o9N69UTFNtq+MmYMq2+mx0BbKvU8tZ5VmPb/bEgTLg3HLLxgYAZkKMSMEqq35Ud
ECvQuR3iKSjhDPustl56si2Iwdp5is+ZZ2m+Eynl566Z3fdfYT4BNRdJxy3Zuy6NnSF7Z/JKbwyY
xUdbp/fEqTO6+Z9ySZHvKLN5xzttuAzKHGhjoVQMsmHtMlDBCjurZ72wLWaQcFV+KFQR3Xt6M5/t
nBnsnSt27YQlBRtzfgyrMLO17jPldQ8fU0H+0qVNeK4ZsoZtdtEPYdJaDzQVzQcjEelOSLm1KD6Y
15U+EIydq+85ZAZ50zRNAWwP5VHPhHN0OkTHNFsoH2w9qj4nCM0ddq75tTf+JXT7f4uuPqWqt8BY
wKjQHLfDQ9Us7iPNwvHQ9nn0cnupzf0BN5A1SXSx1pPcfZa341Bjr2gGzz81bUTGxE2U8pToswL0
EFMqK+fd836UqmAcAHRA04De4SqHMyFhqqY4n4LMYu6O7ugcTHDUM/iTepRfLff9DwHroQQAqIKx
iis1QLF4qJiVU5A6c3MgGO2PJgyhh9FJndPtA91wADZmiv4y26OltwoVwlDphkrgeTqabI8LHCHH
NjSY8knTVNPuICtSzjDLlk+VMYY7a288QpIxCMw+DogBp1UFJNOnVDTeMhKRjF86pK2ep8ZMX29v
cONRJQZEcxUxB8rL6+EA4lqtRM52DERsSPZJkZwJwOogS+ZmJ2vcME5JEkjw40h+9vVn85IsmysP
7+mWlfnQZsNC0VYtHwqLxmxep90fSjHkO4tu7M8FGwAWDj8q6e4u/eisKgv9lmQMbG/y/LjM1QDS
++4udcZux6Ndu1CKb2jfMSgOwpjG6+VSttWFmjfC0YBFJj8UsIoHk5nPF2qsRZASQO3U/TbX+wUZ
oQnAYKY87zcVshkQTj22RKzmbLkPRT4lT3Ee1UxnTlHxs/FEsbPgtUGyQeCZ2KKsgq0Bmp0bN+Ok
QbKstajWROgVPSbd1O+8RBurMIUJ5o01ZBq+cpdxvGSG3igiwGDzOwlXeUAwqtxxyhuHR9ACESed
R8B8aybrZTA6ofGqBkNsjAY5zzicwzHKvimtSB4XrQ13ajTX1k8VE6Zuqgsk5EzQXn6txdWzxrMX
EfRWl3yK2j58UNqZ7MsaNcrwwvkESUy7c5Zbu6QhBskiaAQqKCvrTxJFEElYAkBY4f6EMTk/ROk0
3cUzrOTpMO3x72x8O+ZL/7veunBYWSOx3ERR1qtM9Vw7g3KM9wkgru80IGQuNGER6Jir8lPnNXac
18WALlcxHRGnbx5aE4Ohtr5Hk7mxIVpQZP4U1SRDwuqrzSL1gGeVmDwgsIcmNbRzFpM0vtcJE1zS
KgB3SUWDy7WyDStVWldjQ1OY55/0tO2PqVlB8B3vsd/+mrS5TA1JnOSYFP4eyrf14AgUZUOCsOAU
iCSuBjjSSzn8sCRwLMMQQk66wMp8JyAzH85k63p8KOfEgnqrTNXyUBSzyHy7Ewhc9ItidYfM66uv
4zjP/1HcLnltSr370U+e0fhaA13d3UxR3vDzUTf2SMmurYAcnpaHVM1F/GadxdOajJ0+rQirXLV9
NjvVevWKYtH9ZGy8eOcLXd9eupDUgOigUwpy1g2zYSjGzIiSPkgiSmp+PBXV14yqZcTsowvPetsy
v+eNO9f3mpmDmJy8GoIlEgGLd+zSMDxcblfEdR8MzAZ+m8JFafxysBbtWAsx9+dEjPbJlIrHp3Zk
ZN6eQ+NfxWlr21+y2PR2fNi1O+FyU1Pg11DKIGW9/DlTHOXdSAMI/vkueewoZhznKM8PxpD1j1ni
RDsPztZ6IHRphQII5lldvahmCpmmlvZEX4WlHwrIhI9ewyB+DL7VF+jE7TwK17edLgQzI3xgnPUV
9Xo30PXKKwLLxEmaYDFarmCZ7YXLW6vwEMDXRk0WsPXq3UaSVdMc0KvBUKbeuUKU+ETHsA3e61MA
4xPv0DhipoL09fJbDUurVRGCv0GkuwmUcGH4WHdZC6VkGe/geLY+E4PpNKd4UWUgeblUOjNwkHsN
8T96c2iAF+MPygjtsXGU6UDwZb+bAZqN0eqEz1d6siuys1otDGbSiIxrc3IPLcT1qa+XFax7hp3/
5/3nSDAiw3BDspmsNtcptaCtDL3Y3JnxI+FReKRAmD0Nylzu6Y5teBmJkqEii0OjdLdaq6UDwEsU
kb6pQr1TJs/xQz2u/BpegvtmtqaDTqJ+vL3B6xSHHpU8TsiUyN3WNAqh1kxer8oXYWoEsFKG/Yts
FIcc8usvMxxv93U4OKduHrTvt1feugge35AygFRMWXu3ierzQi2I3KMRau2Pki6G52Z0f95e5/ql
4B5gnXQzweIDD7q0Tzd3HJGMrAMHaxoU9Hn9vHZrJHzraecwN5eiYyWHb8DGr3tW+TSqsLUmeBAv
+t7nqfOSL054ag2h742Abt06mhFcb8mBjpu83BXNsXlU5hDeOy66n0I5eKrTnMjBbR/tbBz+vH2I
G2YCUQNAXRnAAtiVf3+TbSxTlqAULDPh0tJQiQW3KxKvbvxhWbS7WVYi4Tbx/MFY9lj4Ng7VZfhU
Y7N4FwboL5c28mhGcYP6ggEjFWqV+fyoRdF0qD3xbskyOOHeLrVKPn4Ft0WbEVREC5j/xcjh80mA
iBh6r3ynMV36k1NP59tnu3HvWdUD+QMYUTY/LjcIElRp1BkHOqlRcppMewZaVFFAEbz3daeOj26m
7YqdbH1Rib4h+4dT+qrEiG5MuPRVOwV25xbPVpyL+yEKTfDXSfVRmybl735u+0DvnO4BbuvqxRiz
fjlwbbOXZFjiz3po/x3FZnjg+e/+RYOUmmhuzYHnRkLduVibPxa4HTGyzK3XyXUYjUuV1zxnesxY
xpxAcJ63YFMr0FFBK8loI1EuR7AQys7rtuGlkFCl8UCETlNl7ZSdsJrge9Kg0sxUWM6jNvoYjku7
g4O4NgH+e8ovEuonK6IrGx/tHqIxxxmDbmzCrwxcLQw+lmoz+rzwySdtmV3tXjCNFe1s79qNAByS
vDbIvxBirYFYgx0OZpRQ+K0hP/MNa3B93RTdPel97ntFuVf33VwPSDyRCdx9WPulrdu9GtrThB9J
Z6VkYtYZ6kBpR/vZUmgq+Fln2Du369p9SFo3EBiSSgHaw9XRqkrTwt8keFV7awxAgdmnAqETP9Fb
7e72Rb62UpZi/NIj3WbOc41oNiKjaWwP949U23DQ9CJ5qgqem3lpwtQ3xPQcZl5+Z7Tzt//fwqto
rwqFnpol16PoHfPU60v2T6aU7jOazd2xHpgEtXqmhFU122PF3/yeDrLNlFHAaq6RxYSwzewlMmZ2
nebRYdzSz6u0OhTtpJ/iZHm3dg/5q6S5JTPCZZGNXdpPZGrCDGt8ZYFA/UPSGuODp0HLNaPDFcAJ
lX+pwNycq6FefHNp/7p9ztITX6bPPIIWmyVJ4BG0V+9DpOeNoH1LHmibQACihKEh3yjc6uOshuOd
ko/tHfX58kkFhnNEmG2P5/faG/EDKLQDiJNFzbXisDk2ilaMTh/g1ZnOdNz5WY/LPZ+3cWVkxklN
kkL7NZLDGEfLrodGBI0N5CGcw/A4h6I+hKn3bjkQsngpZ0jjQCKX1kjfhD/WmilEoGYI3Iaamfnl
CMdlPRfqIVZ2ua22tkY9HXg4FUzYi1cx9lC2U23VqgisLCrvXAUvF/fV8lSDct1JJ39N+aythcwV
z8r2JIHwpa2ahuwit7oAL8nMNzEEGAA/mxXnJw0nb/FRbrZOaGTP5XnWYUs4xvA3Pbsitgr6YALm
KNAmmjhSBKu+ZHNof3CqJI0hdrDmPSLxLcPyAE1KFgPS3HXLm64YhaG8FzBGA1jVF7Sy09xodp65
jYoGkQ5AGsAtpKUsdXkk0+BGXqNxJGpVd6e2q9DwUyi21m1a0+SNv6SpPp95N6ZDFqsu8vNL/8DQ
W7vzbTbMgBEt2jqUj+SQ1soMmpkZZgGHG/CWJU/8fMHuKkvMgAMj5935B8vw4KEZwkgPUzWXe471
ZKiLNBqDKU7EveMOFBGHgbKbFe4xDW88QHJ0jwtFqCpJVC+XsvN0qmC/QYfQzq0vS1qkAVIpfcBI
ZhKUaZbek8WqQacue/azdaAQ/0FHwSsAxcpqk8Jm+jipXLofSaQ+uLnxs0A86I+h3b1WG5ZKxgNk
lFFW4MHrllVj1nWpJiFc2CUjuaLP6ldgBMkOj8LmfgBtyvQU7pt1xc9qcjMmUxwC+MCWh3QZx2Oc
AzCoCmVPjm3zowGGZxCSm3FlH43jlQVueAgsOy6+iqUrH/LQM140JAj8oUZaq0y0yS968/1FIkAu
DnERLU56IOvH24rCqWlcPhpAsS5gLGoMrKZKj2JAm+32y7l58+H5k70xSvdk4pemCUe06HqLTlzb
A7hStSI6F2VaHacs/tJXVvZpsPT+g570RTDYS+YLz63Ognx65+ZvRNqQVGCgzIKipbmO0cxZt/Ml
pePpNX1CO3wwULmynUd3RrNnQs7soITwYd3e/ZbNMs/BnBsdICbKVy/BzECk0C3B5klj/NyelBdj
rtJPt1fZslnmVchRUCGhcCz//iZHd1IjscwWDT+jj6xjGA6Vv8xZ83HSq72J/O2liIUAszFUti4F
o/dGtUjFXhw6gH/kS0cTTdXy6VsKya+5Yztbn0w2jsFISb7vdQQvomoKqX0PQZnrTeTrHkNeiRiq
4+xOIFYmQ3+iQrLHi721RROwiKQ1IUFeZypmoVnCrqoxgMZkwh5FV6EXZOsf0df4He8puWHYI2gf
3vPLLzdmVMiqvgd92JruY9601QmNU/fUQMZzfr+RvF1qZSQCWHrSOgLH1nnpuR46cQI4NR4VXbF2
0qGtE5SDY7JhLBkIpeN7Y4/GBINAptOhBh1BNDxb3kM5U7Op5ngP3L+31Mq7zEqYDGKuhkAh5vuG
KCDi4CKEvRRB9GSnLbFljhKQTvoBRQSDzpfbYnJg6GGMHIJYTYcYxu4+SV4ayMKtr8akE7FGFWNx
iEfEe7jEzV3SnKCDrJKErMuLUW800G7SgTfqwvraiz45xEOhHuFOff+MI5AXysK0vYhbyNQvNzm7
mamncFYTD2rOgSC1vrPaLGUCTnd2zGTLOZLR0HHB+mmxrZbixXFLSx+GgDkzUzuWWM0QMKTxbj4W
qQPFaw65Lbgh6EsutxRnCZVu0yX2NO3ks6kwMDl3VvpQO2bUwRj8WzER5XzshCQKqj5pSG/s33Xi
DlKfiFttG91JtYV5akoE5MJJ6DtnuGUZvC8UqhA2oxkq//5mKSvPU1GO7I1B3zS91/LIfHAjU9jw
2S9N8H4XAoCOohHwCe71al80jaNSX0IRVOpcHjM0XF+xQkHib6U7+9qyDUnsied34SVaw8LbECGh
COLSwAuH7r4kV/yiKO+XlJCWAS6Dj0UURKv/8vR6ozLc1AFCEC1dfmbUy30sorKCjdUUfkrv5HT7
ADd3JSmdZCWBtVcHmKd134gUb0U5ofqn0FqG26LeDXeijk2jIJUjrQYqR8v/clstkKcqmmti8gG0
v2/UVvww961CgqVFg7HzSm+tJjlmuMIkVkR5l6vBO7eAWo7x9owFnVO7QNTNHkTlJ1Wd/Uak83at
1c40+L3UIUt/QUCqj3Y4IqgyGQ9Rvktttr0rQxJjUfChCXG5q1BLHY3RIwywyqNAXcL2HhWVr/FQ
KTuQX/mbV9UCoinJ9UUqQIa7zt2WprXLhK9Vo6j1TZmgX3AqPZMM9Mlx6HvVLyclPyxT/u22NW7V
Kch0GEqiSEqtwlrtMbI9JStGMqohGfNHNY0R1rTm6pyKAXpzoVjnvDCnT009JN+hlwofWz1NlgOs
+dmxiqvubKeR8UMNRWF/yO24/EcYw/zv7R8pnfPV6UDmSNFPUvCuY8BGlHWqebxHpLLh2S5VRkMq
46ubK9Hf3pDuib5sLcdKGreTKX9mmi4/u1Uytts4vEm9WfXH0uzFvd3NMNrrQA9Qgtub+94yMzra
aJ84vBRXrB99qSXwohJTGNkM4Vppp99MqUdQ9e7vJH0ItcqWKDPYJOuXW4sqEJrtrA04O728q2y3
uSsZCYD0CZqG2x9tc1eIRlAQ5+lGRflyKbxSTKOQU7SbNBJHFLrab1BCD/YhqdG1+Q13x4uE6yHY
ZHMrB6SqSSfCTuUCmfG8+E5fRJ8HsDB/zKpTf729sy378ADCAOIAHEBJ63Jnw+DE0CJRCB5kqz7S
ERTnq9bAHzyIATNvyH/cXnDrKCnrgOsmmiZ/XS9oNr1rJKmATM5U7qNchza8HOIFp9CHO95163mS
Qw9SVkF6o5WFMJFUDMgYCwgOu646LfMQPtogkeu723vaWAd9AbgN6ZQALV2r5CkKc+qOEgPCnDQ0
z/pY/NScsdqp5OytIk/2TWgEt4BTzSYnVw3m8JJldq8EzCYMzvvNj6aPTN50YESY++U6VIdAIRKG
BYsee8zemPnD3E1/2TRiTrfPbcP4YOrGFEhMSQzXQNzRHkFMmUj+Rq6bI12WzF8MuxruzCot4Vyf
9yavtk4QlDRPu0RdGmsy/iwsTa9u+U4NUUvhE29ovjE4TrITQcgLuvLxEtgPFzlROqPnKxvXu6ZI
h1rtg75tGZHTQbsTKKlBVRfaeWlLQIeV0p5vH+bGxZIVYCgG4DT08IqXn22BcnMxeg5The7jbkyn
7KVjPR9cvPkb9s7Z4J0o89FbWRWdRU4NA7XsPqj1zEIVvMi+GbRDd+KIra/Fc07dgiqQrJFebqhW
9EFXopIeVaMq34Fvjqk/UoAObp/bVkGPNhw+HIIGCnprMQPL6zOz090eAu1EqIHjVeJjVMXMUfaF
pw+HyJxm9a5pu2h8Gtuy/4LK+/wztW1Fg0gxQ8nk9g/a2rdEw9CGpIdxhd7TprZawrgUQWims79E
mn7XCV19f/IPMQJVTCTlJXhv5U1aQNwRTIn4YXNqgho92Oc4mibfZUPHJDZiBGCW8OftrW1deEm1
SSDPeeP+Lz/pzEBdp6GHG8SWGjM21+cIWaF69ax5kX1gan3eOcutmyhtlHcbSTjwPpcLZlOU5Z2h
dIHWKY72pEeOk/nqkCrVwYRqKHvxUsXN/dHQp52tbl1H4l+pC82lJCu7XDm2FNdUlIGHNdczX3EU
B+5npAlq1Kd2LHh7KZ4dPqip8f5cLpUjeW1mo9UHVW/2986Y24fQigfo1vpuB2WxuRRYNzpsRAz0
BC+Xaqn4ElLiZMyOtzSuFAMdKU97MGJtr5uwZSvMTjAaRYWDedzVMzTAeNsPUBkw3dxZZzHM6SGu
neTkdGH/h8L6O8/eBlcTvDNy7IXsGRjJuqVHKDTC+MqQQYHHOxSDcD2/n6bHeiqXyB+LbvpaLub8
H0NpnMinJxq/2EZWljuPx9YRv/0ZK5OlLtaZETX2YOBYYPZnYhEuY+uQW3H0G08GwTopEyESL/DK
w8axMTT2wPAIZG7ikJilBngx7U5NO5nH2zf/V+Fm/SZyviAsqGDTQ1wZ6eCabTcpE16trRz7mI7a
fDIStwnAoTOfbLvjB8tIqw9xCTqpa6wZ1xeKqT+1TDeC5CeOOJPyVa9laFn3Pcnk+4NF5kYpnoAd
Yp5g3U/R1DGFXY4EOZ6V7JDp+viBz6R+v30OvwBe63OQKEf4eCnIo5V7eYPgzEoGrSoEb6cRzw92
Xk2aX9U5md/Q5Nl3tU+qv8aZQeM7o8o1qr8ihl7KBDb7F4qrunFUZ6u719RIiSGMdHAuLXoWvQ+Z
ev+jLaHy8VUjTr70CV2GIKxLWkSpSJlLTZIE0Uuo2ue/wB4agz+EpbEc7NTuej/J5+ab25G3Htsq
W17bOW/Dnbjhl7u92jzxOI0rCQxeUy7rUFuWsK8Jxsja/p9qSZ0nU53n6Vzius513RVKUGRON5x7
K09eMz3p7pEDmQkyTCM7oZ6c/pXUhlYctGRyjR0b3bp55FzkrgyUQGywug5lDQeBRvkdaGjrJIdm
DN27FoXUHx2ztTu33OUzX50EE9HQDYDRp05yaQYl4VKYujNBdhICHJuK6Ji5o31YkhaRAC2HoY5u
zYepHPcamBu75JmQ3BQU7HT0iS9XdrqKYCBnSMeLrSnI3Sw90bctqa25e1QRGy78Yin5U95kLKNt
ltRqKA+W5uj47Zgaj6PuNqfRa6o7d5j3eMPl3VkdKkRbYCspQNC6X2+txKnPhtZwhUsjuTOcqUE4
Bz3oZu71Y8To/mOk4NmUMQGUaMy/kc6wPPhz6HJRC15PjQ1h5nhxT8tECE87xZ7912Qb+RFJlQIy
qN05zY3YBi5xrJUggxEMT5rYm9N1GVegqQPBfa137fdJhVLMbsL6i9p65cM4Jd7nLi2yvSssL8HV
Gb9ZdeW/HDdtaCjxTYdFU56tMrJeGPZyH7wxde7UuM38ZZmdoIDW33eM2Tm6abj3REoTXf8G/D1Y
ApJuMJGri9qFXqwUBeiQoRtGHx4S/TFkwGhnq1vnC9iXKVgSHW7pynqNSlRNM7OKGFPlG29i/ixR
3a+N2Tsfl3GmXSWY6NxxDFvXEzJZrAdLJnBcvZOM0MUNuAHujFXXp3EqQgjMQb6MxbgHYtrc4Jul
VsGcbUBFWadygyYRcqSHMk4FjSfmtglispC7YrbfPzVEc4euFfEGdUlqJpdWm2vREqkWbduFslaA
XPF8YPD5N8qQsniGxiQRB0D41bdz7QqCT8EpempVPqgzTNy9hbgaug/xTty4+cEA8fxvS/+KU33g
nKDekUiwoY2qY99MRItWapheoBmTm+0st+VTKSr8d7mVfWgLYJC+p5FkwyoSlEhta/7iCggaJS94
VHbdl9sRy+b+aPvBw0MaTnxy+cHq0KsXuou4magaT9MoDJ/c0f1UR+pvVHQZSmQ8UMI10RBYPU3a
vLjKLJtkWoduYTzPVdC4qXt0KmNvbnprV8BCARBIvdxrmb8Wwn1Nkc4TDpg/RLNEPxA9sT6MpRa+
3j7ALW9FHUhWO6U+9rql6U5R74hRdq/U1H1lTjr/A6aZascuNjcEYI7ZAgB6V5onvaowfNHz9vEF
lRP6J40/Zm19NxJq7LioLRPUJVWGTDnlzM6lRUTouEyaSwRR5yI6wUmv3OVtmr0uhmhP8JiFO2DL
za2RwVMJZ9qQ+3y5XjOqkxouEZP0KBn/OWjgXVHpySY/7KD5uv2xNuIyCmiYBdNB0Imt1yKRzpqs
JjxX3biYTkmcKB/zylFq3x5jD/yAVTxNTml0IDo1L7i9+NZG3y6+8o12qtT1hHJNEBWZ+2p0YkSx
XtSP4Qjb/e2ltr4hLoi6OG8WYsrG5ZkudYrSkUKRSYoqPZHqPudWqwaqPi9PiR7vYZC27oBUNudN
k2S9a5V43WpimHJHYKqmyhgZqKuT0ql7sJLNVeS8GoVJOFfXb2cfDsTQo9IHIoq1e2idUPvJdumu
tp5NZiLIE0DPU55YPZtxCHMSqmhkzQs4WyQt5mOaU7DuW0s/GZmB5kkMX/ft77W5NYI8Wa+TxAur
O5DphZ7CotUHpFbZue4R6WAcYs8Bb61CpVXieyU3rrpaJYR2w7CTnIbJVNSPjoLwztyHxfH2XrbM
nPla5FuoU8NKtrK9aWHu1Rq4Yym8pd+StJwgza/nyHcye092anNHUoxNjinL6sOlneMnnVzYVFOc
2rVOqVUVTJW4e1NdW7eJKgrwBAPyOCoql6tAuKWlsVCZylH6/kFMpgw3rOJcF1lx7zhVFNw+wa2a
NaPDIFcobcp9rY4QRJUK4oL5vqWyAX8mi3fOlcT+YCpLfBxD4PnGUlunZkkVv8/sEh0/Mzwv+rzH
LLb1LSmDUDpHUAZmgVUo7uWR27dy54aZp4esz/r7eanGT8Uwi++3N725FM0N8MXUXUi0Lg9Znesw
LOxhDMy8Up7oV2aHsHGTFzcF7X97qS2roWdIAEluJQVkLpcqk3B2vZFhsnhqvVPkddnXkTb0+fYq
WxsCCECNk+I0JiLfojcJnJbnsaFNjBzVoa74MLRZvgLV7UFRvN+YHaMPBSyCaSNwcOuOVNWOMUg7
CLVSuw/91ELdnjG54TWfx3mnbbPhHpmggvKd5xoxVHvlHrusk/0pyd0VW/bJSLvSn/N6PEFL1gaV
cNxDHjZ7zI0bzzaSqExj6HSxIThZXcAhFEnuav0I2YGS/tBT17ir2kEcjK7N/p0NCP/0LvnshcLY
acpufEOpdwUPCXh3qWp/+Q1r8A7jqDKPNyiJfqJ9/nc3tNadmkY/bxvLlUmSMkkFPUndgW7Kmo3d
Rnu9TpIYmeY47w5zR7e+ogT4cnuVK0f2axVcCw8bUxfrubA4a0rLKXNWGcT4YAOn+VgionKCSPsl
HpR3U77L5RAJMCRmH9tcJTNRboztUCd1UMWue1ZU0QbKYKaI2mrvhgtLoJ8cZwQHI4nIVkvps+Fg
9X0dNN4kHkyvWIJuTotH6K32QvGrMpQk5ZPUB/TuJEHGyieqfVQ4RVQ3dNBIloDzjog5lukpYRro
HALw9ZmMa+5riu7+6E3vJs+TyyMKy1AdfRPu4aVJFvBpVUnn1UEBw9CRvnvzUhdypJIoLGjLhtZX
y0+6bThX90AuSl+EvECCHNcjYrXaordWRE0glaAOHdPGp0pB79RIwuj0G0tJfkcQRpINQdrwG7dp
L7jSzjLqwFmc5dylOr7FJlSuW2feeQc2d/VmqZVbiWZH8cxQqwNAsfXLZCjzP2JR8k+NaUNNc3tb
V35TnqBHTsX1ZoplPVfCPHgjaYDqoB5C+HiQTur+ZCRSoD4/T8mnSUu7z8k85HuV6A3H4lHhYpiD
f4EGrt66Bl/ejhF7nLQKVoKZBzaJqv43PhrssFRkYAbgAVqd5GhNEZk1RlkOfXk2oCkO3MTV/H6M
vOPtg9z6aLAhuwwvU9++4rkee4Tf4tysodVKiqPbpP9OwouDYvD2mlpbK/HiSCSJ5G9adwzhX/YU
1Mgq+OMX986dktRvUk/9MKRW/d53BuuA08GhKEK14mp6P+LjKaNDQcSqkxGl61E9uwvUuPCU5/e3
z2/LEGmB8YhLpnBALJf3i0+TUMqeyiCqbNH43Zyr6ZPujON9FNno7tZzDmsRfAn/vH9dHgGGuNge
aC1pqG/u9ZSHKrLJiJlaQjMPVd0rh3TS53tXhAYkCXF8rpvs3Zw/nOvbReUnfrMoyn1GwtEiS9uN
yZGBVNNPu2nxNa3Xz6Xr7gEStt4G2AmY+SZckVnJ5XolD7fVqU0Z6EpZHqnPI4hGNeVxmlxbUpQX
/pirDiGnGx2MydaP7z1jYCVE0AS2kDVDf3W5vJNYrV23I9cQpq/7PFqMYOwZbBmivP+iZmNz7+hc
mtuLyjO8KNdLugL55MJ9AgB5nVV6+mjSlIEfgX8N2gOMeU9kub6+9M273QyrMApIIAZzOK70cn+i
Qp8Nq6arnE/WH90wzf5khcWXonXqnWvyKwlYbYtSJRk5DZ9fcfXlWqll58rCzkBJLn2CEEfnpn6p
VNmf+VRWTACipXxouiLqD2LSuicUB3h7M6bbdJ6uKPnTDrO48F0TaOzOW3Lt02my0juQs/Wcw/oz
o0nfFJlpcwyKkX5Jqc4dVIRovt7+rvKhXR8AvpyOOSEcBeKVLVu26PPYJc5JKZT4WaJYfuQM3qvI
6u/62Ls72JOtTbEbBnlspoKvct5ltluzocQZuHZvnlqGvBsYs117j1vwKpeQE4f4WkmURWF4XTKo
uypuwnBumBjyKO10dC29tviZt5p4sGMzedHLbvLnpK927skvDP76QIEfMFfKLCIA21XgCOORShEO
63XTOLqfoqn66JEkvvYK8zeIXNbmqzOHCnzng9M9hcITsKJ7XQAZR/UtLV37sesj91EdSvI7w2vG
+7qJTfSN0+glr7Uk0IoGyfbbVrB1XJCgyDMDSoYQ4uU1cEIo7wwzaRm77UvHV7xM/dwsev5gIFL6
0XN69UNpzcb3WVO8nVRzywAhqQK9BvpW44G8XHqG/GpyB6NhTtT8V0yR99FbGgZ52uKP1s7CPVjn
1nKy1kJblSAGcurL5Ywy8UK1TbpgRsbp71KxpjuBTAhkD4bri8Lcq/Js+E1yCN4K6hAyMlw5s6Sk
f94PShtMgz58jPtW8ymjmve1u9tL3tgaNRX4oT3yARoiq1KEasa9mqEkFHRWOywntxHolddlaz9S
uTVeuyhJdor61w8hkRN7Y6CSoUqq+5eHWXZh7naV3gbqKMT3VJgQibvF9KHVxviU0tf6M3amKj9V
+pi8zGUmTu82Wxn1sjjFTgnUvVzf65aQekL3P5Rdx7Kcuhb9IqpIIkyh08k52BOVo4QQoIAA6evf
6jt6PnZd1x37uGkaIe299gp2Z5jv3xXSQJqSd/wCZn+sJWScn6MugJMylX+D3v/wWDEOOh/AZ49x
nIy/XhnaPZLMm7M7VUXlThcru09jxq9AH5AP/36Tv+OEcAiBCRO4/We6PTqmX69lJiQgmx7SiwCK
Ity4hEUYX0JXA1MMRl96LOTP4xrnrVgp1chhre12RTJfqcbkTP5nC/nz1zlXr0B9gZVmH74O0sZi
DDQmu0MNEJ+GwPLGgVHYDh14SP9+639a0SkOJugogDEDr//1zieXQJ8Pv42dixHecwzwZppxOhPw
P5PZD3ub8r/1wH+75IftqBIZcqvgtrkzosxAbK1otzWMFFHbhchfL5ZsfyHx/mkp/f9Nnr/R/1Wv
uiy8iCJqQKAPYccKg7HU7MM16bO/8RL+eHOoHM/aDQgDPkI1a2STjuY9PFP7JXvraieveQErXZBs
1NZGsi7u//sDBHwBiBst4znF99d7U7xQcejgJzqXGrkZg0IQWEVhoupTnHvVJP+z7AaLE4ySMxYL
/RJwm18vuFje4Q6N2YFYYzDe69d2G+CXVmj1t6nEH54bSJAIx8QMFbTzj72+14PLCnTEOxarL9Mo
ww0oqRRCJj/v//1X/NOVkDuKUuYf/eRHsMRaNQW2oL8pqAotjBz1bl0R2gD72b+NTv+wo8OKHB0j
7gcTvo9WCrlPUgsO5bAzWeZsC8BCXxkHLSA8gCJ7WcHJ6pUv63g55mN/LRzIb/9+r/8Aax/qJ3Cg
z+bueHyQ2X54gqEql3LUePXw4YBN+Pp9WYDu6WjKjyaLkV/OiwrnWoLAlbmojyjb8798hz+8JsAX
geQgqxxYzsfhIBOx3+YOWff5sMpDIfL1btU16NLbvhtgmfbvd3zexD7eME5QjAPhIYut9cMNw/3c
brTHDcMog1/JqeAvi7PdX65yPop/vwpOLMxVMV78aJkpXQKHapht73JELX9a4r5o6mzQN3Wp1FWP
BIJHnO8K9V/426bzpyV19kqs/wlkgib811fSb5Xnq4nRnbOEnPJq1ntwAEb4lYn1ZDsbYcyWpLst
ZNOhrDb5+u8/758eJnxWMarEWA82Ah8anFT0kqociIRIsnBZ2vJd44c7wFD2ZxzBIO7fr/anV/U8
tsbJCJj6t4oEnJ6cjx02hYBlszWTHe1lOvbdbUC4wF+W6e+PFIN4SJvPZmXgi3xUXk1VbcSiS7ur
V+ofeEFoOyDTogGfkBxhPK52rKOQZFF8kX+/y99FuiifzwBniakhPBI+SjI0ZdZxpuyuhG3P0vSc
dPvURca0MTVKNrFP81MZVrKXlamqPaKh5cGipekP/cTzJp61Ec08O+RgjDDOP0Su94clX+cvf/mm
57fn13WP0wBt9D/aoOQ3IXhVMDF1K6xDzcb8VRpwFoHFgIy5eRvhfFXN16F4xKh/V7N85U28FeTU
ZeZvXLbf8Th8jTPL87wEYf34ATqNkXY1gXAJ8yvYXe1coOIqccNDel6KgoaiYar/z1TWs1zyrF4B
4njexj5sLFDUTh2jSOvqkA8j9lHYlqSRMLWMjyDuwxiyno0Xx3//wX9/Ac5rAkRLEKVgDvLxRrd+
KTPp0Hg75IG0mEyydoOv550VkvwFS/hHPPbrswWFDi4a+F3BmQIq/evO4vxZ7DvAiIpGc45cIU2H
0FgKUV+TKL5ezjBGJEekaGp00is4Mu0yFtvXYKIl29eZyMCVCaS6qZwxQxuVbvm0pgZpFFHlq1f4
Jyt/YHPE5saOsb2bFln9rT38fXfCszlv+uf3N4EA9ddbAP12olJgUTqBQj1fi7KFniv6Ce2abJ1a
huf//HgQO4utCaoFbBsffYQQNY2PL3uzK0XOCphSqvohrDl5NmTFz/bvF/v95uDbiHWHhYBhJPCe
X28OZMaUpwVwUlZ2dcOQUt6ShQ3w5K3rvfS8/M91EubGZxHMWScWg+r46/WQjVEkFqxi0FIlf7e5
VvtZzeJ+XGEh/l9vDdXBWQEBhzmgFx9VyTB8Zxq6Rr1LVz0caZXwq9InYPaUvb+C6OBv/eY/3iK/
rnVI7eA2hdiP87TiY5WQzT4D4QZsUU8JokV9asJbKlznjj3+w/WYZfSrhdsr26FGouxe+ikf2gkg
QGjLgtb0ZYI/1QsOg25qehgE0iuUycn3SWmjG4hc9JtDtPx9t03oG3nHQnULh1/0tXph68UQCZhq
oZhPt9b0hY6bOe1qDsO0mryWNmPvBIHXzzoxI21IMRC1H5jcWBOcIK+GD25qQcdQ30bEhz7FYow+
zQteC9gXrNUrt3DoaEzH7EVFMhl23ejMAxNR/AM0arhCq5oKiOj9iJIQ4+jkLXW5e4WNWXEpbZ/+
8AvCKXZFHrqvqCCM2icbskMaJZGeexd4NQCIF7p84Iu0r8i8CYBsI2qHVllIbK6GPqleAiRl7Ha0
PCbNgHWqnoLjK78vaZbP0LdbEeQuZfFI7ukAW+q2xsGOqMA145eyqrfXbOZkbqNML++RGToL7ZPp
PMCPAj5hDN4xaNuRG9nvHBhMA5pm2j9IOBtNTZ5Qd7vCEShu3AgvtiZZgMcdJrS+zy4S6JJGuLnN
bUFzLxoHjvJVcFAj3LstRHvGMAD5y/r+uI2fZzfo788I2RlA/aj0WiFEAvMUTKOtMOoS4UTyGtoA
UbbG4x/+crGPFfD5YhBYQpmDC2IYfP4y/9cBzzNDxIsjCdJIY9lu0pWHirq/0Ut+w1EAouMwBDoG
j+l/eIy/XgbD2FxDHRa3iRh5tB8rtuEQnuieMCRFNiattyfKiLsqFm3hxCqrfG1kFUeiTcZE/41O
eZ4V4Yr//1LjG+HWAeugFz8zbT7UpvDDS7vNlwgaGPEMnksnowVjI1IbOFIXHXlbGQJnc5ufJXaJ
hpyMrWQMJwggxXLSo95mFA5phOB1NRv1uiGDHQbPcuUY37Nx5bu0Nn3ZWOWMOFGY5gM4UXOctoBW
Z/qgiOiz/WTTgTd062iy74cC8QoWtP59wqm7N4tl+GvJz1tOLW1TrdXEDmDHhaVFcqAfG0eW8uca
d3o81tnSyb2I6uQBO0U57iXid+5MarfPA2V5aHRHSXfUE5vfSafUfYVQuS9LHuEV59TiR19ZYbeW
F1P+BQ4vYBJ22rpbKiEib5jNEvdsFgjbaKqiT/3EitsS9lVxUzjD1jYhDH6YQBn666iuYevWyzEp
9rlOpyvB+bZc57Gr3iejc9/Egxku4L+wsHbi4+YPsam2T5gxzRcrlfSn14rdT+hcqiaCiOQWDzLv
d1EnItQHZDS8qc2cyL1z1ZS1LC3FDWTIWF2Y2/jnXonyEn70qB1gVgy8foAtdoVaV4oJuwAb96pm
uj946Ctu5rEKvmVyGMEXRvwFdpbKX29CzLhgTDy81h1hkJEOSJlRMgKFX7PcO8gFNvFUQIqR7Jae
aJT+XGDaa0rTqx1dBn7PUF0vj9SM9vOS0yDBRc7iF0yUxqrZaLp+GmuGNMYx3cbvcWxDcZpgiBva
Phqq961jJkJQq2V9i8E7eQcg6J8WOVe3vELuZ+ujuf4WpA9Pm1EIlYAWsfg0T4kY2jjK65d4gwh+
bwsOeZwfA7zbckNT2MB2mYJT/sro3PqSsjuXjDxttxkqmQYTQSZACcm2rhkKX9vXaajs9yWSsd/j
2Fe3oDcB5c66hFwPQaf9rnZ6yBqjtQFiQKI42tV2EgczRPAoMtCYZQfMssrv4yz9DwD9JT5apy6b
L2RFoEkOMnE/UbaOZs+rLbxMAv5XOH8Kzdt6xOSm7UazRterN0S3Ja+EgD1RWTzAkaR7cs6n5Ir0
+PUa4PNn9ZSxHZw1x6IbjniZ2KPJlorIZjRhFjgY5+Wa5G6oLwnLp7Vduq3Y9mfJFW/WWchxP2pg
vi0f/ZJdYFA1viP+FPMqXZbRkYsZhvHjYPnXbhvp7bRWWiLpRsXvZEznshmyjD24NQQDI4A03+Gt
cIjsXYm9zyMiUySG++zHYmQ5N7mrOngIQbp6m/IKi3roF/nEoPNNj3UMA6Z+oRW5LhMKXh7zuYov
kL6Qk1aIviOiYWM5pi1BpOj1eVb1eYi2FC/t1ovHkZ5RnK0P2zNFOhdtOlScqhlovy5tvYH2A69M
ZHb0mAohDmWCZuq2QMnNTnTp1B3E6MUXNa6lQboXYi7acziROSBVyi1NZrCoLnOR9fcsyhlCsDKn
yjfbs/Q4rB3KdMKGrA3VYN1dP6YEAREIdNWtFWaScFsFvt2g+E6qXTQv2yNaelPtIMetZriUqu2p
BLiNyEQUCcuui/3wtSq6HDuBGTlw9orycGXz1cjLIeTiW0RByrmQgk1+j1wXHsMrc5W8TZgo6x3F
bxWaatsYQoF8tD4i6PIsMsq7/hY21+BJpBypWZdjqQrVHQVVE28mFurhZmEF+wkYvCz34I777BAh
DoEcS+njL9uKAWIDC4+V7EzSZ9/RzKESmrzIjsFhmNCiMC/uYcEx0FYrOoMGUq4lWMWpkECycjLH
l1E01QzvYMjWVgQIQm7Og1GFf63qR8XT8m6BRuvzOZShOwWl1uJ+XSonD3qq+XAYpY4ffE/C2as6
He/KleNhAEzmSN7oZMB6TqW6ECkZvsRnP5UWUZTuIV+Gih8RWzpul37ZRtdE05C8hsHM2JjTjV8u
sJIkAMPT6R2YUL7AWWhcX3sPr+xmDeU8I+wLicCryfCeTJA9IDY97ytYLCXIX9qSuSQ7EFhDtZcO
tJNGdmTDxe1Y/TSbIwZDbj2+4n2MlwYhIpG8WFMafxN50OoyuCF5QIhB5jA5norLHnZu6qiktBV+
pMk80qJA7RibtAgPqxHsKkKBirqC4rEwC5Pmi5IpieFTFFsch3b40m3LlDY8yv1PQ7God+sGy5lL
GP/YCQzznHQHwuv6VGxLgHUHskhNY0EioYdeele36Kj9zo3QKexmMhf20MeC5pColcPXgcsp7Mma
maXhTIhDGlxXNXUyz2/55Oc7yROPM9KYKNn1jsbqckoUTkqkQSRfElNT+Jsn9TS1HUkDuzY2xF9y
JD4rFAVJdInqlMBUBMs9yCMy1iak7unO5XCh8xOBcbxQOUJ+5+zVGI3dr8Plv4Npy9Im0rlkF9p1
Pm2mbJHjPdWW8ospLKm+gXZ6li8BFXd3Pbm+4I3NwIJHtOEozvQKntz1IRnqpsgG6vYeSk04uSyJ
zNAQzBVUozJ40xSL734gfS6d4BvbBYsO2lp/Ojuv8J0sp+E1lkLQpteTurNRX35x+YA/EwUjEKVv
xt8pASZ+i7irOD0xx83SdpFQDwrDrXkPj9VyO8Crc00PAeR4eFhI5d2xZEX3qtUMcvRUrKlokRlu
DlIxj7B0lvK4WaoNy8JYst6oRIcFPJEtWa8VIjEekdNgeesm5tJm7ANMOBKm6GMUJQ7ZhvE8fYbA
Ou/3i44pnMVVnCNXIjbmNtFTXB7XznTmUpEhLd7gCYACrhSOvFkRR3OLqMTyvQLJMdqlRMIlqUzh
vNmMnWQ3IkAS3wCddOsN4bkrm4BPBR1tQtB6PaeRbLYpzZDQzjos152bKkwaKxUL9OwINcTJaWJP
Wzak213pvEDWEo2Le2yV1YVN3Rq1I672HfmUbC81gxWFzWQmD7lI8QrqDiG/xx533R1iQLJ1Q5Wh
38BrhZIUlVvMn8pe2Wyviky9iaSUQyPyJbmuiyXUTTok2SsHrgDyRtRHJ4wRomrn0iXPjti99XV5
FnI22ifxD2guCAIIN4fDf63oTm8ShVKcUU5PW7V2cSs04aZVZCViB8eC5Dv6/egRIdkMUfY6yfpd
T7PKHWBeMj5mE2GIpPSpV+BldDo0KUTan2Hah5OitznouImElT6Oh3Hi7cREtV5l2JnEVbXACh/v
sx1FA+O08jIMUH80ftUGL7ijRrdDMYebfLQp3VWOSd90APJxkpa5AZ4BMSn4x4tT/Ogg73Ug/mtM
YDEJRlIsc9Vy6tIoKQ/JNKZvZLSKHTG6wkugtzh+ACrZ9fsyGav6mvcI3WtiKtcbmZG+v5AJTqlG
ZR3MMing+KfYmmTec4dNAOlTJj5QlhpzFHLVb2W8YUaB1oHdkxX9U6s5fDAaUsOODRWKBxY9x0jS
AcewukRBnU1NCvhtOMotjoqd7gcTw3E8w7s7chw0B1EsEW+Ks00FkluABqNXmgpk52mIsnO0Gpjy
wGEfo24C1UOLiAb7TGuC38eWWfZuGaxssDi5r9rY8Qol5Eg+9zaddSsR/4LNCMt6alA1kGuDKSe2
mNgiAzDFFCQCOFFq3/TpbG/GTfZLo4cygAVWWKnaymDdtkWQJDvkDMBBQ0kNijKePaQyuDJbGrUq
99WKrhix9Qz1qyhclTB0BjmIKwiOL8SRFisoZcjZUxUKLwQuNj34yC/ZhHBSdHBRaIxFtHeTIhrI
HqpIK/FcjVsNkByuX2VDyLIt0IkpecBWWKLhKLPe7ifw1kiDhFB13sfRXqJOrxFgYUI02KPsuvwy
ZJvADQCWTo4D6Ye8zSa4KDchw37TQv+2JW02uuWeBL6Cs4j5/Q8NeqhE9d+V12bSOSKuxmoscerB
6umeYgP/5MiMo0NgRYamD0W4xp6AEjqbDKoRRJ6mP8ae0wczjPrdhiEarrN+8REc1Mi2X3kGNxio
CTLairrsX+LFIzZ9oWtaYFBR1VeCefKAZ5FkrUHJfwC9Py333bhsr0x48Dh60KGStsSDWhueDmBT
pTijkaZt0msY+eQJcKRq7KCYAnS8o2uRS9RXKtoJEznf1tYUPwsSSH1F1MxfOUQAeO5u2d4HAXvR
JsxsuuWimH5OeQ0wK1ny8iKZ8iVtKwSv329Z4kfgfFpeb31swRbsuXrOJ4a6cmECT3mdEYrTFhoh
443J0mFux03Rq1TDca1doWXMdt3GB9kuTPOnBca4GoRKAx5FV3eOXynuVrpLu2KdUDEM85OZNhL2
mG3n0yUM5skPXnboRbsZlthtkaysPPkExefOdsW8Nqavo5cwpmZqCWDC6ZgOyh2K1A1VQ8YCik38
BbCwIUbpb5dhck0ol03gratVt8PqzL/i+KNfeCRgkmQ25aI9PnNF/BzJZwjj9ezSm3II0u6zei5+
bEDekQwZlEQDjYq0sb3oxG6tBYC2HukyCsf2gD8JGeKfvidRSL85zbCYYyHO2veSVBaoe+d/eNrx
SybmQsGXAhYn7QIo7M1EuexR1oUBL1o8RtgYrctf4JFT/SwTT7qGJ3PFd2LZbHm9Dvn8MLqCf4I/
WAF7/iW2fQO81obLgNy2H+m8zBcVqq4ayZKx/JbEfbzi/O0AJThTuadUrR07zTGIe6eKZitew3gb
fw5ruop9j+KsB/45Zu/bKJcvrhRT1MLoIlbAXoYa2Auil7bTWVylGqJCrhuy5ItuXeXKh8gQIO/w
QM4JFil608ZqnMsSdRU2l8mkR4xXQBUcNcvKBv5y3U9VLPYrH4hkMNlR8/cZ2ThfnbC8R9/UI4AA
TBzXo38ROIpgaoF8sW09tziiK1fMlljpUKeFRRfNls/m1rA0xSNB3FnfMN6hG84GxBccYr2Q91gt
iToVtYAfUdZNJbJ3sOWMe7PF5KcuCnQTS3eepUHbj3ZbdGDPYpXhyw+jXV+hQGBdy1RXP0WbAljC
6RaddEZJ1UBpZXBCL040UY/pYpPRFcGlFgX+qx50hhzwbXHfo5HpW6k79m3oJ/q2+a777FA2A6eG
4fCLTro8tHRk4cWbKkFZnUeQTsq88k0GZwrWphKJ0SU6s65JOpbeGI8OB27x4CDu/Zaw44Jk3Ufj
p/nRVx3AIKus6NFDa5yNBuCz20Ucx0QLw2r1XJUIt2xyBD88wHwSP5bYovWLivLpp1brpCCS6UrT
LojtGZsAd7wHmGRlT9TR/gK9gPtJwpw9crxHPzY1gaMmgZhM6PRjwLY1zwrTlDou1obCPrVqYrSe
sBTKffWi0ReipgfK8CVJQGndAYMqxV6rAjU4GOoWUxUSzD3gGy9RYM9iacG0HM0DQQPaXWZ1AAVd
pEP2yfBivHdpunype9Uv19rLasXMay1JE+uCqevO8Grco+uGz/BWr9Ous7qeLnqMDb53gPmv3ApH
pRMbUME0MAA7+6lhzqRa2D5Vdo8qZrgNm1oeaL+Ir9A1r1eweqO8zWeevXRzX/tmHEegxw5DwpvS
holdBCRno5ByXW8b60byNgwwZMFGWmDnWX2x3PlaAvpP8mg0J+zI6jDnA4+aIqXY2Decbaph8RTF
7QDHnoeQ4PCGlnYGMAkwmJxzEZIJKKlg42NSGOcvgWrkTwE1s4UEA33zHlw63TUM+HsA3Ci3i2UA
YNrKLrZ4MepUPDgQlDMEjmtoeoTxY9LyKqrl3s/ZNrTGSRhfpWBx3UmTaX9idd1Xt/nQbT8lEklf
JjihObyX56Ka+766YHRYBaq3WK8PeCeADCH+xd1aJkYDN+JiHVpZwzGs7XuTvcB9CfOLGbkE5wlM
NCbXoHPOlxwoBm3wTKr86A0Lek+7sZRoq5NtbaI1qG8rREcvYzxMegcPOiZ2lBN4oFvjclQKGNP+
pCsMqrxewnfZY3u9iadkxXsKyfF8RFW8XJKAQuXktYxOhY+Zw2iocPQwrHU9Hi1KmS/1tnUp/NxD
elA008NuyLV4QD5ldJeXKn+ybOi6xumifIBadvikuzXq9mNfEtXYKMVHbh4Z1G1BlhFd4ppTwAGb
xyli0EISBHpvtt/xmZ6ZrXYG234c/fwZ9a14467CIVnSSDHsAhUmWZ0R7gR8JDjoKzO8Jn0v0HiV
PlawHkRcerH2WiA4lHTfaLYQ28ywtYv3etmYxEwmtfCUrZNpayALSF9QrxSPuUQmdutktV2ySSV1
o0oSXcjFz/nVWoChvbjBdSfpU/7CUEePeLkBGbxhLuMMDgZFPgV0L3xPAHLjjBDAqU5zWdG67ceY
Z0cwbyTSSBKgT2pK6iPY2O4T0Vt5Y7aoxyitT+ML8MXFhDmSwYrvh7q/TjC1mpt06bv7KE1wlhu3
WLEf55F+YWmBP9OLwRaItFzIjSrEig1NjBrqifolQe0ox37eFwu1b0GOIFIahf2hgZWgeVGwvfwm
8JC/zRiO8xaTCfqe96m4szMqhjasOsuAPlB6dMEAxOOdGt1+IfEctymx/eXqXTUeerTpEshGmq67
FCOd4YFC5Ysvlm9KnMcS0V1YQUY6UOvjpfU9j2gzeGYfsJL0P4dTcpFyhKNhRJnpo+xrXTed0xyg
7awRuO1X8Iz3wyay92ERvT7QLK4+n6dNIP0lqrpdy2LJDqAqm9cq1R2KViQq8JZh8v8jdKDaQ1/c
9TOGB6ZHFS4JfYjGzel2gnXNM+zJgeRuMorTC0cxzTnCbEl/LY0CzFSapLzJEHMWXySRwzGC2jno
dk2TMW9YnVv+WDnsxPhDMt6soIebtp+IunOAWxR8mhbRXQFdGZ9BQbd+xwMmUGryqNAIJHyg7uSQ
v7XLLLrnM26C1L6KYA3UPl6n2z4GtIreB4lAxx7D+6/YrvwrnBXhbtnDB2qH8OcY1AUrz4QbtaZ5
4+Ghdsv7ovoSl4AyT3TFaOIg8wDgOVAgk3VfAM2AmDB7CJ4Y3+a9B+YyIPLoWsySzOhWi3oCnDbD
dhlD5IW2se8nNMrluR2M12q4AxEGCPwCuLK7yLOuBr7c01W1wbtludpchn2W9OV6Z2ZhXmsSxFvK
C4B0Yc2y77BLXCXSxwZzm65Bd0d4XvpnhdTGuGEDT76mbgLrECelugVRj7MWxr+k2zEUqN3lCLbR
oex8Hu/kAknDvi7GT0FUwyNAbwNgwMb1O/TkKOMYFtPQRKwb2W3dI7AUc/K4xpipiITfdVTQslHd
lmDpMZd4bGZ5cI2dYYW/q/tJJ7vCeyTnzVMPNSQSQxK959gYsJjT1c7tJgikFL3m9Zc0Huf1AGP7
tD6OUUW3C9bZ4sE7W09PmHB7fRFl63KvhYHInkK5AkwIoLVCZ0xR7EZpb0kD75qaN1HOAwTJ8xKG
Pcrzkex1IinZdaEHjW4fV66OdTMAriKHfuA2uq0G7iaD2RvGKz8QGtrxW/zVQk9S22TtGjPWJR6P
ydcu3c9LzPvsYFE/btDkRiJkGE0h68e9oLoYwhHliWIoh+YqMndnf8oMo0m6Rk+Rmmml9quSGO/g
URXY5dCsOi4eV5ekC21i+EZKeEN6nT3nCE4db9GQDwjrluM656dqwCffnnVv2LrGOIreYj6sw4XY
Vg0fexwteroC9knmJ4LHjEJqoiaafqRoCFG4YKCHa8yqBiW/cVNEcGsAU+PkBFzd+ZspHjx/YBh5
jj9rsMHiqcWgGM0WfvAQ05/GwYmvBWpo5VUdZJ68wclnmr9XCc7E2zLKSrSo+NTtFTMUEz8PS4FC
p6V1MSSfpkiB9nWQEtO/E02WBeNim4UqfC+GDGO3ZZ0X/gVVZtQfA05lzAlBiebw6M8Zr8U7bqhI
UUMyDLIAgnRwkImayuQWJkUTqAcAWWQKUHknQyjjk8PQmJwWElz0NJB0QgWRQ05avlG0kb7a5/Oc
pliaHbQ1X3ONafjXPN3SYj6O1q8cqwi+0cqi6JnC8K4qnCzfa7SndL9VW9ZdUQ0v0zviNSyX25lL
2FfjO1Xl1YZfaTt22bIM1zFa8fxYITth3Xs00wEbJxxDpyauMAYA0RtJc99Zxzb5jPlSvX2uiIWj
lYnxmp16ATi9dWGOqqMfkaVxkcwLDkRQNrht4HOxmcuoFhvM/m3ZLyc7rAikmEfZrUeSOituc5cx
fbCYgU6XvPSL2OcsF/Iz3m6q0cvayuwBbObxyeAVQwAv5yrZpY6UJeYUQFVaT/KxeofxSvk46tJs
19YT9Cohxpm6n7cZUnt4F/tPjm38x4AS0FzgK8l+t+U9/QSVoMybfKrkExwUWXrY4hph5NOQuQYi
aVnuxJrn+T6F2c/0mdke+4lwWb2dmMIftR7mb/SCpZjc4JAQyGwAT9YfIVNMXqCkAYxEcEzUyB4E
1NZAjRHdYzzKEOhQifDZ63J6hMg1efYVi0u0Q7bbW827sVUGtV/DNTSbDcYj/GZEe31fwRECJNjc
DqSBbyn/PFtmk3YhZl6aQSn/PqTBA1PxSxzvEpfqbx6u3u+r67fLCJW8xFh6Ki6chXs7WrBiH2V4
L5CM2F9kQmiwAeZwjRHPIvcTW/KrCQE4axNSh9GM8tScXN6t/bUskay4oidAk5gpNTQLTxUM79kA
toUC2vMVO8L2rCZVAiEt5TLutAQ1ehc4xrmPgpvkOY6MBewMf8rQ4nly35ZLBnqBTArQOTh+3edO
ExBu+2kx72AUVY+0H5L+wEZalo8TUpvfNIIXQcXJN/K9npbeA3AhOIOpJ8PY4i3v94bVG1qz/zF3
XsuRI9e6fhXF3GM2vDmxpYtCoQyL3rW5QZBsNpDwCSTs05+veiTtYTV384yuzoRmQt00WQASmSvX
+v9vWbkH2xgGVRGOE11TzztljLs4LmS5H/Qx3Y0IYesLBw8MxwXhlB35v4p0BW90Dh+9leR3RlNP
z3EiO0XY9HGWkF7u2Gvixa+oZsrYs1fS8dqvMinaIprmEqVGNphFS/wa0C4VxSjniiq2RKQBo6hC
aLP5FKKW0srIsUVZRCJe+ocFBUAXcVScn0vXSF+ApPs+O4czHViHmmEzSym+tmpE6+qnaXatGpuY
CFVdXYFYXRTlFGW2B45EHFEhtgV0j3aNJDSY/wRJrkfBhbophVw1VMD828UzaQeKS7/nbwpbW8l4
UXeZ6GJjt+SDekiL2X0Bvz9dq8waGm7L5Oir1E84+CWtV7Qh6kjkVMnQsaQHAajwrUH+8hMVeyQN
A/4mMnjLTH46W0RzSCZij2jA/zGsHHFs4ecsQn7JpWXf68EUF8gzRuaO2RHtnGtN24qVTsHnc5KA
5+H81qEGrrs28zcx4vR0Y/T8p9cbrQ89alTGpjCC7sbpkuWo7HPMizpp3WuQLXWGwJpT90pbcn+O
UjHP1wJV550lpCwPbeDWaRTbQ5aEEjWBimInTnxKOrOWbfyWcvcxSUD2fnD6pDmYk+HIDY3Zs3LT
N3bwnb2+YoWq1DRQ8DP6r1UvKjssaMlFKcQbq2UtdZRtpNdSL4kQFQuo357VHSiYzPVnI1t8ES22
5j95dedboZTVNES84Njis7Iqm9UydYG9l3qtLoaJlkkhhB2S6X5ZVmdmrZGpTg1OaZu2Tc1H6Qzt
K+soNawMqrZc2Z1j2BwtJ8MP24wGwg9Z1i67DI1EQS5LIyZG/JM/tGnr3BuTbQcHo9Lzm6U03Oyj
Fl8/qcYQGuOJczD76OiAT9GuVaHmfvRz8q1N1m7KKXX2Q/bhKD9JtI6jALfh96PoRxL3VjQmXE+6
5QJyu2msLPQKnr5TE24UOTHzNFtJKCBNfyCc/Ul9dxz0h9jz2MAlOIWr9YnRsvP5yGVUIA8QgOu7
GmT+tqRE/9eHgsxqQHEzUJbS0fTk+uLEKOa88cLGQDdg+UJtEzfvt6khqw/wF6dyYNwC0O511MA4
i3gtTrTO6dhUvHaDT+f2plrlMfT/3CvFds4yd9X0qGd+rdF9Z4IgBw5oIQY2i+Ph8fP8SVaYz80S
ow0J0AfM5p7057T3WUw/GOW9qzoy3LDuYKDnJr4dBVt06eVTFoQI9JZ1Mx57q8dGzvHDsUMna50P
xJLvzA3jCEEimCcSxmrydjyzJuveYRYPA1c+C1vP18noV6Ho6484E+/dv2OrQwC8AMds++R5YbGS
jdQE4oOyb++o+3sXBaHvB/fvh//njQiSaREg+sRGzGvm6iePqXFap2gKHpOmyNXXeWNeoMow1q2v
WVeD9IfQaB0vlLEuw1Qia8E6QszYd/qxnkhDerv/CJf780t/7L3IIz2q8o8eirf32J38VoMTxD12
BmfT0NMolL3tbcqggfOeuHNIy2hj8+vp+rM+FeilCUIL4APROy/k21EbGF2uqswgjHWr30oSLatA
tNoZ8FcztLwxvtTMKtsv9OsJHa3mDuXdDFGgqte//iQ/P3heUMhhR4Q1Np/TF7XHsJVYWRGEcpET
0hvRo3eri975/utx3rvNFu3DOIcfAaanUN0s64w49hmH04x/0XjVU9O4GuUqVlUMM/Y6T4bxA9PI
qWnqB7iUycz7g2mdW/32JqP2mGyZU/hRLSfXhVYLBJm0rJloBLdSdi4j05DZGk3SRx1ff35xuas+
vJajNYGO8SeTSkuNjnpVxzxP8+mZohUV5RnWwWd8BkJ98Fa9NxjuV9iwoFqO7rC3l1nZkmY85cRc
spbysdDK6na2CrKp4zSWV79+jO9NFzoR0OWL/7LOnowlrC5rBhkwVpX4W32c5dZYKCj8epT3rght
OCtRAGoO3uLbK5ISCri0vSB0td7H1GO7SMcWf9vk5vDBzXtvXuIXxKqI5dYAwfZ2qCUPOunRmyAM
EG1dTmqOL23kQF+MY8OnaKnseFwFrpc50a8v8b0bCYOTLYueOawEJwuAlund4PUcgpfRLL8WZuKU
6yJQ1vjB+33qyDy+A9jReAm4n5QBTx5Ypxlw92eXWxlb7j4h1FuDiEFEPmY5etWMYHHsnW8tIsjL
0fLTDy7z5x0TGQ2eLY86JkYT7/ik/7Qv94NJsZZacxhDSA5t6OCrjL4nazVmwS7W1V8FwB0vl962
VFt1rvUnvCkJ50XMkstN3BpDYmlkoczyeF3Kxt7/+gm+N0n/PNTJE0xhXGQzxszQ7/VhQ8cR8ti9
sa6E638wR98dCRsQnN+jleu0DZ7mL3HSxnYQ2pqwn03g1pSCF/mtEan7wcb03vPCDP7voU7ePP7e
7ak1BeGQHlk6Zp7Qs4ZUES2lHXSZ8Ufu0tMl2kQbiEOZdZJNkJzr6UJZEa/iB+2jURuNLRakCaHW
HGxIaqd7y5qGjZcsWWTNRffBSnZ6U3+MfHSPcaIAtWGdjJyRHDqyovvI73L/e1nXwT6nDAyJ3fho
j31vKDhwcILojcW/x5v+p5fAhfRezErvsWUO/nck9XaIN+JeDa320Wni9Pkdr8pBXsNrgCeOwd4O
VRR9a4oEMatmTRc6b/9jWyLpK/TEvS384iNr3OnqyXA03sHnCvHhiBQ6uYmGosyT+cFAI3iBbNL1
t06e1FeFj807TOuaz0EB74Mnd7qkHQelFRHhNyE4W+zJNQpnkMqrEWv61DnPTc3JdwO4i4cWN+qG
KIMsuWORJ+yl/5TO03j36/f+nSmLmoilhVMUEc2pyXxIqLG1c6micm7VVuWbur61yqS/LlPfiai2
1ghI6o8u+p05dLSMcguJ1Tz9FJ009MT8DKKAJWXj59g1tSVsvcr9nrQCUcGvL/G9x0rYQibo6Asj
Vn87i2SPMoeYTOGWskQYlO54Wbdpdx0bc7pREgGa1tT6B4/1nanLhWE05+QIo+00jJnYPOjZm6H9
1bG/SeUvFKcsZ9cWWrdrXad4+fVF/nQYOc4jxP507D3uT4z89irRX+ZuO099lGLCwvo3eQ8q6Ie7
se6tS2GSfTWTWNwHFNUuCjlVB/p1ivUEeeeQi6LbDV49Bpv/5EMBwbEJHzlqnrrtW3KPZgorO8ob
tzy42Rysl8XtVsMQD5E/k1CyqW+HdaecC+zlTeQUNSpqwEWR7CFs09ez/iAae282+Ecv6pFyytHw
JIRAOJ/EtUnJdxnT8oBsW20a5Q9XWuo8503iUf+Z5AeT4b0xmehMeMCghIInqRiYivqijYmKsOJk
oU1h8lgmUt5NNvtDvhozh1N+GdveB+GS8d4sxN6kgyDC2g4q+u2kKISX6EneKFwRrXlpDg5qa2SV
6rlQdbCTwzjee+mSn2WqM2+kkYlHh2JcJHNXoxIXpPo6DkpBDhXPUBTXMVJvuqp/xP1/9/a4BHQg
PlAsnC6BBm3Bl1QfaBBeWxjnYlUdUaY9DTIpyKR4ajUdKFdOD7lfT893xwWwDiX56Cs/PdfUKp1E
D2sr0s3C2nlZ7rqIj1V2iHXfXg/1bFBXwWT2wXp0XNH/nDY4vqkwoOmABtogsE7ZYyMi4N60MIIA
bhwehJg6ajuu8/Dri3tnX2ExQBnG+kNu0zte/J+2aXSnFL2DpYvcts6iAOjNHvMA2osu+Y6neQg7
ymohIYMF+LO3Pggn37m1nHTY0ALboMB9erKCTjO3uZEy44vMPWQu2nqf5kBbwskuIlWQrGvZfcRr
eWe2MyjALaKFY+Pyk62UHQ7sacBe1vdoc7w5Z9eeycnnXixoPDgOf30pASkKFJfpAIH9lCyqMDg4
iN9VpFEN3M61Ue6U0+gRXlj/2kRejoOvnW9+/Vzfu7OsI+zU0DEwBJ+sX03ZCb1w2DrdPK0PiCKL
Ves72kvSNNNWr0zqvVz5B1P23UE9hnSdH8nC437+p8nkd2QlAISoyC5m7dC5XXuToneuNzoWURHq
hUo2c+DNH0C43gkTCA+OHbv47aS1TtbNOc48t7BjFdVx2ZEjt/o7NfuYba2gxZ/66xv7TiREvwWm
qs4Zj67YJy/MQN156Kl2sy9hPLZwl50542LdaZRCVwprd2hZpb5R+dJ+/vXIPzWmZEVgYP45cpsg
cp08U71azMSaA2RIZBAob8zyUlLH/I5NY96kjUVPUqtpnRe/iRuM7VOM2czUTP2soBH2A8UcBIvm
WKVrxFC4Cn796d57q2BMY3S30B0C7Xn77B2q8xorN3u4j47Np3f4yrQS94Liur6Kk+GvUuV+3AyG
4zTqA8M4jZzm1Dc8KTnKpD0pb0eBNjBbr98KU5l/fQM4tvGzOWL/aJt48sgpNVldOoohipGibwmF
HyvdM7csbJxpgta5Cswyj/767Tx2PnJ8uFJHgu/b25m2qnaReveRU9bkEIyqvxpFNUdBfNSmoNy6
/fV47726dBGk1QyqP14l6+14fqUv9TBXQ4SLWt9NaW9gsO/UA+ZIAwZyGV+6dZ1/dMh/b9K4ZO/w
4XGOIlvydtRBpMGYYD2Iqt6xQjeQHqo9oa1RDmpHXoH1wZN8Z6VAxcLCz/OkmYN7Ml5DR1mNyvUY
OXOSXzSOaD+1pj1v+6rMv/z6hr47FHRchHjsryyJby/N8GIZeAlDebKc98nsIrPSeoThopbV11+P
dfxdJ6GCDaOTuMjlFWQNfDtWhY1ucbFTRLlM4k3ljq+lLcwdLcKa0EbA/cHcfOfSjvECkMUfSUT7
ZK5QgMfV1+pj1LFeRfGs8i2qCBvlufsRv/oHw+n00oLjbu2wr6B1P36WP20pboqazhXTFKksnXeO
1VF6Flp/Q7Ng9Gmj6jiR6tW1oFpy1jXYcJwuWK70sU++CmDMzxi9bcgHVrsbji1CPMuJ75K47S9J
ZHtnTIVsV2Fz2SVJrj5iYv3IBPz04an+sG5T/vkpYl0MXAduzBnGabt6l3oxTi3HnJwDrdmqTzU6
EALYeUo+B0QA+1oKeCTFUmuvyqoFrhEYAd0Hsf472xdbM1YN6l7HVOHJtASoCgRmcMajG984IAYf
ALVoxqfGsPPdogUd+ShTf+wzkf4HI3NTKYcQ6SGlOgm7fKenM3qaTFGme9/ofmATqy/qEq+5ExnK
LD65HWLDsQv6D4LMd6YrHDkm0A+ePCjLt1MowSRWqcaYIrjc6Xbx3HxFbzwrcuRQRb9+Ed9ZRV1S
sQEN0I474WnJ3lLcXnbCCYxDjMYvscdyi85novo7tZE+L+3Ok+bwwQW+8/qzyBwrwD4HOBaBtxc4
G07f5jWW92aGfKLjE0LBLetst4xTxQoA8uOjvvc/3VNXJ7bk9aaKT4bvtIswooHamPx+jiqMURiq
8Yb2idufNe6H6O73hqJR8Y9dHlr+af+KJkPnmnmgMYbECM6w6IkVWDtUSmSeP4hh3hvKAdIT6CSB
CNRPNvrKaObMd7U5witM0r5s7T50kLukiJzG4oO5cpzvbxYHTnaOS8QKRN2GI3cSMPlYaBR76hwJ
WaaXJiphF5dcnY1//aKOa8+xYwUHfHaHt7PDSMAhJNKao2KAkGBjCsMbQwPdJKjl01+c/lwS0x68
GcUIKnMn9y8fjHlIBTl022zVTvVdE3WYMNeq1+YNqYf5Ux2LZfPrQd95aA4tB3VgqrxzP+3pKVhM
3KwGciXkY6A0THFbzaTxPIW09j8ZyqFiTmdFh3jl7a10McYZaB6PyihFp1SnQ+9kBoK+2YH3h5bk
v16m/5O81td/TITuH//Nn1/qZgb9laqTP/7jQry0dVd/V/99/LF/f9vbH/rHVfNa3an29VVdPDWn
3/nmB/n9/xx//aSe3vwB0wSWoZv+tZ1vXzv8PD8G4ZMev/P/9Yt/e/3xW+7n5vXvv73UfaWOvy0R
dfXbP7+0//b33370dfuvP//+f37x8qnk5x6flHh5qv4W8nl++rHXp079/TfD/N12yBTSpYMaH14R
pvT4+q+v8CpBLT/KLdyjdqSqW5X+/Tfb+D3gqO+zXhH/EQDyunV1/+8v8cbz/ZwZLBLAv/3r0715
Tv/z3P4GVOi6FpXq+MXH0+af3uvjbk+4xx6HFojizmngp+CRJCMm2lWgpzhWboR9E6snwOUrSoBd
tZv1rTfd6XjAg90VytHbQFxxUopiqpSORXfrstlwcKJHgUQgfV/JR6t5dOaHdHzQl8tUXvd0l8i2
AdLBbNq6Mdi5G7d+8b3LZKIn2a1j/JH7/0tT8b4u+d/p7HozK//X2fr/4xz0yHv/73Pw7rV9Fqx9
f8znH5P2+AN/zD7T+p2+jqRVjk1O8Z8fG2T8c/b5v9OV4Lj68TU6jBGG/2v2ub+jaeJYTMUI8Tdd
3P5n9pm/oz+iVE3TYCP4MZn/wuwzWIlO559nIkCDDY6O4Ec2/e0ihe1PcPCAuOBCzz0Taa5FuEGd
M81L6ierNvpPJpsZJi1wJGqevloB5t7UVO2Vj0//XIyUW2MJhzvIhL8v0jn9lGbLsnH6xT5X2GFL
nGiehxiz7mDGxFV6YH2urgNTwdCrO/F9TGz9RoNIsyd1qV06cd7eat0oL42M3S0XY39NFKMuJrdv
HruFVgaQ3LJodHpnbU4eXmwluqgNTO0hU9JeNxhJ98qYkXdCBQE7qE/yBq6VfWe3zbK1tDx7rj2f
XF4qRgqoS7WbmlLdjPO4HCYF8HZSqXkObmWBBbeUG8dN8/O6Gy/I1l0nphElk3dbGKT/FtO4Q53k
Q1Z3Ac3RAYHbYMVPgZ8isq2NaML1urLFnIZLY36LMTJWY0JPJqqMKOLP2tKTlAPVJjMwRVgwnEyr
uHKTh5ETO2yqdpcmznhNralEbEVbsZWejOOnqh3m8wpgH5++V6/+2NhbgZdwZyymtSrKxlzpoGaf
aeCq3wHWwk4z2/f1Uo1f8jjAuZnY2hZF/Rr+wGUGLXi7AKq8ITZDawbv8oEG23Pkub2782ptuMed
A47Sbch/mnoxnqVydEOVd/2jslB5h2NKNJmgsbkK+hQnexmBPKtXJevnqojR9mu+BRjAU/FLnw7p
9mhtvrGsBthxkWjbBoTVumnsKwdw1Nqs1bXXqc/aoKG+l1Y4zuh09MneVyBRUCutRyftL2UPAaFx
g9U86WGS98+eJW7pESBgcOYXSMSaM3/OsJWUS7qx7KyOamc5ALc6SC0NtdIJi6Z9Ts0WsEuf5FFV
Dg+D6adwhiDenKNHpz+2kg0fojNaugdXbr32MKv60usf8bjnByOFaBL73B2MI6iQ3VKGYi6tjT5g
LUgyqIWiikb5zZQ+x6YAQoNlJtPek2cxKfYQgF8XyanWtq0L8UthpzLTOD6re0Ci1ZBftAGgVnwm
2drt/K2fWfYKr5H/YoyavamljS2qSz1/PRhGfz2PuC/cZOv6aAdnb97C6dIwzhVDmDmUWFot0u1h
UyAztxRE4GqhUYWsp500hYS8FLy2rbHXCNNDL1MHw8loYWzNxipR3nSRDlCwcOpvwA8k0TBmh8HE
Yr/0Di+clQ7RaOcHqxHG2VBIlMCavnFaowuVVVl70VjWZVc3l93g2zeTVqhV7smXTmsfvGGsccg5
N5Wpi7BQOPBnUFfcc3uJPE97mpo2P+9ckd22etYDDINS7Nl1aOI8h43pFu6KjhHgTmw8XbwI7dOC
FuqAedve5rPuIS7X6OELVE8prqjJ0i9mUepY3o3xsUeKt4Fm2N/1pnOBhYt7lYL/a6ozr4MwU1nf
s1LsWzsVF24y2Y85SdV1U1wp2lCu/ZmKUuvb6doax5eKgvAqkbr16EwlvOfWF4dAahtLgAVQtvY5
kELfVG2+rPU2vY+Xdu0qUW+rudx5Bm8TghUwIxixm0d7tqowq9uXIs1u4D7016KzIZrYF5hM9jQl
eqw9s1wJYN5rTmt3cSq+VbP35PXy0hmK5tITmJrcoiiOoMVdWojsDEcSLszexbQD2uVRaiVwM98C
aOhpmMMX6W1iQCMv1hC05yIp9dU4Fcv3NsPNWFnFCGLFTajqet0WNhXLXafr8wo0VYxW2tbOODPD
NM8gY2VpwfsECyC0zWrZthgvVynlyM2UBqyGQZyuZzf1tiUp5jBfEjeiefbzMtruqhjRdjZ2NW0T
NJKHmS63hwAkzu1Moe2rgLSXr71UGZcDhsirLhZndpLfxKZskKBjtNtA1bwo8hkbml9ZK3CX6Tc6
vro7Y8BVluCPuPQwPLwGeem8Tjy2s3wJbmCk2aHvj9OzA7PyaW7Q9rdODCSzWLx1kZjrRCaIpTF2
DdIx9q2fFHelJ74pZXhru5YW2DyjeqzVMtw2Zlk8djPobXBo+7TVse0mZnWj4a4X4ZwFkHyyxf2s
TQ5a0qCMVDN9nb3qIS7tej1moK8AtMSXg8xfxhTvaydUSb8HLH9AZ5KUd1uaT00quibsNbN7FH4K
wYdOlKm+ElZibaa88MTKrKS8rRZ8UmE3FtjKulmz9742aV+wnVTnhB+5v86byru3ycU7K1E1/RdP
08xdsDjVtdL6YY9zn65vda2tOzuDOUojPRNDbDK053RBPjJG49Z8aCo2qUFQlKchRD889zjefPAN
eCqNXDaP9Cty7m24A02YNymghA4WZLBTdaw9AUPrbwfTbO80y69uzSbt7ghF/BWlBzcs3B4QQpnE
KxpS4WLTWbTqwJmuQMovF3Bp+7M0L5qtEy/5Q20bj2TFmGJ9WR+CZrLOBLTkJ+5Hygbsyvp1hndC
Di3tvyd807wuRGc9eOTUhlWWmKyQIGuAZLTWdV5tsZ5DUOqq4RYhVCR9pw2tQMdaGwd3WTasgItd
Qqy6BaHGTlzHYY9kb9MHxYM7Q0wV7ehuZkvbQV/bFs43LJrgS72tsod1LpZn3dwMsYeVPxV2tsqD
eL4SRR2f+3mvwiEb97YxPPkDzqZVyUIRmkJrno/h4sGq++C6JN8uVxBF6Y+TehS4+/pJDrG2hgRI
pyMnvnBkv6V8tspGwf4VqGGrLYnzYBs97MpxtC50kL43ej4lmwr3BgKwBduo190MmeE+tLxOJYv/
JO9o/WNGfmYH1xyauyfR9g4Ce7YZQLQy6heaZ5RZ5u9pjl0zBYn+EtW0GxWM7qvrdc9z4S0PhexH
bk7Zbhu9t785s5NGxF4dOyi0+R4a1U0njYODoP8OEJe3EbGk7dDkbjFlQpdLjWcv0x8Di87oIOSq
yxqs1C7JJKt6HU9filjsdLS2Ju+lo1XniQ/pJ/ZYJYMKeoFp64+CZ9yuqtlMDmxC1SuebKKUBfHX
YoII02MB1DuDW/lNdvkTJLX2CsBalDWTc45rsbp1Glot2eDWrhGMm19ki4G70ob6Aae7dTXSumTn
FuCQOncywmac7K0sVPYyVEEMr8gEpplb1sOId4BQoJL+d6ssoIfQxNjdmg3hbF2D6gRUnhoFIFBo
H8mZnvf1uiq3zgjzDM/FroxdFKkaAKoExdEZQIp2N3WQUoIuS650H/pCBNG7iaDcaWsjARWIacjZ
47e+6ZfZ++RYaXCJlxz+sFMDkBSDUT/QO7Crw7qkCffKSWf8+BiaLC2ya+SoOuZLzpu0IR/nfGdp
pEuM+A4ItvAXibmZnPs6UYvc9hlstxVAs3hPIs74nttdt2tKaPACREebCOsAEFDCzBPzLk/nct+2
Tb8HPGZ+kr4B3ohAWGDwroMidISb66tSdv7KB1AS9V5bYMG3A6Q+cAnOkx6uEuF9RrtdE1rzWWtP
ZPhteovEK2/wct5SWyM4MyEorH7Mc1HPzdd2ElrUODh7RFV/HlVBQ5BlFmOJSZ+gGEqAQM9SGWnI
XcaA1lXxoeRFg+2ct7AxiD8t8D/QfSJzHDHNSy/Q7oNWm5e95nlwM/QZnnBGHWvXdBIEVQFDdGU3
S/9pbCXGQpAxZWijrHJWnuj1+yrJTZOBxIBDNCssY12MesyN0/1HQ3V5lKY1PJPG8u5n+MZTqIIk
vwXyUG6xz9NatVpq/LK0klzNrmbx5EtyTQ2Wt2YWEq5Inc/3xQi1w7Wy8or1P9lksFSjTrUouItS
XMWaFCQSnPbJzCZeaI2e199NrVueQDQkK5W4I6YAeT90dQuKJmjHEOf7pYdUAOhGZqD6AHB7qaU7
6KfueemwJ1l0Lby02749A0pR3JscA1iYONSxgdhhafEBxiKxv3J3+j1wH7rFDoWLcEsbNw1QkfO4
679QqHbWqCW1PAx64ewcY1j2PR3Be9RObnU199SuqEBCZ2qSo48hI1SxtAFKu+GdSeUuW/T++tpv
a+0wagCAtNFdNn3n64eYnS8q4xaqcJbKXebYWpRmstLCxuvLz93cOPus8elQ4mNUWFyDdnNeOe/4
KzZUveXQsu3G3PjkjsOS0yc8u9Vl8Fwyf1cmyJ1gGGfaukAP15SEPWdyTqahOMeidNJZepQ9X+H8
tNCBglQiYagdBnfddHdLat2OrX3md6jqlWtcc2D42gffrCnZm1m3Hfox2ItSEOPS+AkA323NiW81
WGNwBkLJA2Ztiz3zIw+VGtVnPuiXeKjgFKv6E2CIABBDpp7c3H4ds/QwoMiG+gzzq1w2gW9dTHLS
VpB3S7iC6XfL4Y3Q9MYN7d7kwBAMTuRl5afJb7zzye4fA8A1Ud5DnQnK+AKSch9yvC8uW8uuWIEK
f4fJH+Qk52LnQk9hPTb8qcqd6UHNeOBjHwtwrWtM4smLiQ5hZFTwVjWi3m7JrHO7r7aiMqqDNIvQ
avPNtFTOXQtPb6PF9bKVBk2c4tT/zEKY70aRf7XdCtsMHAKfixaG9qhX8xI1sAG2PPp6HZuds1Nx
fj9CcUhZ2gThRUB/5pwD/QotXXVbwyGc0KbFIywsE5RQEsBni6Q+ePBS6nhtHIGG/KCMjqQSkS0v
mM/VOqX9Srqqsh7+WhNfS8/hvCO9R0tUsEI8J872dpD1z9lg6KFjKGgFvDqR1UzA7jOw4eakXXre
ENyawcCpqI39C8nByO/VhcjL4soha3OwpHA3Er/vxlV25EBMWI2epOW5xenI6uaLGLf4KnAIMKW6
hBPzksFtIvjBYV1Cqps084BR11zTviJYz7586B3tDoBEG5oSrHdqdF+Ucscdh0rmq8PjwNQCmmlw
Ye3bCfT2jA1pTC5jJJpngzMvV8ZUfF1syDUYh72dgnO44vCi45jriJzFpanRoXnivOw1/A7TF1ua
46YrY24bMDm6GWVJiZrLWDfOTMCDpoYAhNGHzngSqu1ZWM2vmSP9qBoBiy5Wu26GPg4D8koRT88i
IgZC4A/ItXwfYE5dLDdGX91JQ+5lw5IEbzlYW6BIQmkbzcZIbNDj5SrW4rvcfNbMcdjaVB423dSK
5ykhS0SaC0WM99XrhoMiXJcYgrdjy2Zc58Yde0V31Rd9c1Z6NWkKkE1JP9oHkCXL3ournenG9N60
483QqmtZBUCy2hUkoXkH9gupy+iuWsNgwUmqap+SvEbWC8XUQI5107q22Bb07d0AFJ3XbtZ9QufX
X3VgkrCh+Z8Dm1WlqrNtHgOpx8RxkROP75oYF/m8ABy2yu5hLLON1Wbnddl+a6jyRnqNMz/huraQ
N5azqsNzZQBJKzvvXsUO/FKs3RtWGPAYuMovwQ2Y4eJoEAtkt+eIDu7Pq2ED2G0SFnbibmpgpLCU
1Bz1pXkTtMJjLdWMZ45vz7QNzwnmS3PfFHRwNLtlnUN0QRHrhDZhNDQn7LZJkmIUHfQJ5JjjhHQN
p3Mn2/NqSKAJufyfGizyAX33Vd4YSLWSGSBWSfJPiASMg6tfNIhdSYlnD1NsXepdou98wF68eaR4
gqHlSO/O03qhDcCL0HMg222mnCfU22Cn0uquMacnZbkoVMsAzEAF2TdJFoipzSRXmIH3olXtXrow
EJoqDshQaLemK88SGXDcpBlCWFvJLinI6On0sVhnDdHrPMndsWoHl07/Qrd798ou/QudwDoY5nWm
DBnCLTqMVfWpb41sp7m62LhOK84Nv2TaYPpgRbk0Y+qPx3lS7QCGsl2UcbCdlX9D4KFHbg9KbrB6
LLceXaxkcIYRm2Wk5oDZ84KuCAG/pwRlrzgZX2AYulAEZginwLOgKoBArXV/vpLS2kmfl5N4iqYU
faWt00DdYnqH+tp3IcxYdVuqCRdm8ZkqocR6WZYhkn4KF8a5rjU3buVuW0tzv/sxcbKIt3mzfGlH
wgkxcMBYShsIPQmLFWeedqu59mflmMnXIKDrhLfEoWUW582QvtBSIFn1FvcNJpTx2Si58XTeCN3C
CUHaDTf1lB3A1G4AhbXgO50+VBPEYxoXN+lUrBOvqu5tcD/byZ4OKJN8No553Cyz9YQM+ayM1bkR
f/WOaDL6KrwWZS3wITID7YFkpaJhTtsQoztOpQ5O73rr1rfyw5K6N9PA4wrGNorhdEdLCRNBLQuk
o4atNs8SjpxVZMYb4Zb3wg32Ro5FuAZdDpExa5oV9jnO9GYwWw8QVL47VJ/O0xmMgEwB62qAn87x
MWjnfvcV/ORnzVa0YsusNeDkb/Af/i97Z5IcN5Kt663UAq6noXM00whEz2AnUiI1gVEkhb7vMb8r
ext7H5iZr8gQkzTV6D6zO6kqq0zJEYA3x//zN926qBuisLgLrrQpSl1k5LggGX32g3MWfoiMl9hG
Vds4G+6HySpwihvIliifK0NbqeZwDgi9sOLksa2HO43A90Vj4rxhpoG+jSo/OoZ9MJ2ppSZvJp/N
HaIis8X4JtroIdc6fet0xzad2i15II8xpJTVWCoDURD1QGjXQHyb7lG2YPphdWdqqByQzpXcokfc
zPCjmwrzPE3NYwAZwAniibdXECrRa9MacZ5yH9JrsAcNkUjh1Vt9TJeDeK7zVc38L4dLWmmrXq02
WvxznL62yj2KRDfkbJzINnFTPX4eZba2i4QCssmiS3OqE7fFlxYbj7QDwgqwBE/EzhcmLh/TmcVu
jn0KXikZ1jBPQauZbprpyt7CKfYKOFN3sf7Dd1apEiB8ke0pR70z7HIWoci+WJF33giz33RYqR2R
2hQkKA23PQ7yjQwOuP6w97cChtqAjImWwZ1mpNt2wpMkn0RwMHBROfL658A/ufVagwclfeWmwkTQ
5VW1d624k0631sYB0rNFoIae4nGbepE7Gmr1xUgB00gn2vvqtItZifgrR48mhoJe7B9w5F+2bfdE
dPo5PD5vzfUIdxdIO3nZYbupHETubxLH542hIEsxQdUdjGwSjKIjJF6GEkx7k0g40k4TfY3T0qYd
PPUQDLJd5WphfHsRHeCt2TED035ZB3W1yCdlOiKHsLcD9n5rrlMJhXZRX2ldJHYhHQN4BQkE38Fs
OLpt47nGBgZ7taU6DI+ktflrfBKH+5jFzgUEZ7v+y+hLHJeYhDmk2Q32mDtkBauGE1f6XGCt+yIm
vKPiT7bQSvw+GI8TnaI13q2rLsWdNrQwZgNRARbXqH+Z7+1la+nwi6MvVRtNbpX56XfSrw6RJ8C+
+ut29juaDVnB8OrbjKopHKmb8fTHAA7J+n6A2OtmdgXcH1qPQ2KYS5NSYkRStiGTVh4qk5MKEKw6
GGO28vsWdXoOgFBaLASnNA4lwKzOqRfmeMtYk6lwMsLOW2KP10vMXTUybVokNOoM/xXHYaqqQ6x0
E7hJz6bSgc7Bla2PAKQ/c5LNlwKvNCKNqPxWU63WF02nmKskEGIxGhyTsAH97Wg3lUuxRryS0LeN
SMstJvsh6WAqdQ/Slt4dgr5ZwPB3jnXZtcGijRzWdSYDdtaICE00HdatNXBO9y0655xyatdZkYkR
YmkGgZtabXb0VCIxFpxBOLOgVNpEmNCt1BJnIYZzLiOw9x9CKXOqOxtXLSWnkW2VPRj/lJO3kLdn
IsWwGu/qnVPrwTdNNpqLO7S+6YayXXe4au60wfGW3sAQo9p9aTiXn/m45arLbLx4LLvzCXCJlG8i
qZUnLDOx2MSoKHjOMYbiNgkiZrctTny8yEdZG8pZkFjKQxVO5sbEou4ut4bhawz2vEyIq4SljS9l
YALulyGWAz5Y172GGugIJCQ3UUWh2bIRXnhOeJtOjYcjtpNdBbVm4v9al9XC4Z7gSgdx6tjqwdcm
yiWOnFE3nWdlGh+TBqmcOtTl7CceHse+Le5aiwSIXqTeGnSqpqpNGlevPQ2HdmKdsWJ58MvqkuyU
GmtXsKRalmJHgJx1zoRo11gJhaQMqEr+hbKvOGBMJO+1fEzx0ZU+9sROFO3b1FDBmTzjYizgaoJF
9sreySeDFB91+jJE1CNmohJElWbNyFGr+RdWQj2cEDm1aRIslYRV2d96Y6ieOlm3burZ+Tr3zHHV
V8q07qbIIIcVo9Swn9zUT9Vr0knyHbbL9R3OfuMZSvL8kIeT91RpQCdgQJmvmuCIlcGsTrOn3gLI
NkKLrIupvm2EqrDdCH96arEYW4hQ9TZApfohH77iJyoerKHxuBmZzVZLlfaq9g3ftaeBnhyxDxsC
eaKlWTvVofaIMR5Liou47ufFU47xMkmHZd1RF1HjlZp3GXpdv1Ug1B5UH8r+iMs+FYKVPBa8gP2U
0XoFYmgGfLfyhv5kHF9X3PBX/2WwkKvUBr2doo4oos7JDt5EYH01TP5KJ87MTYQfsMUY1Z8yh9/i
YXxI9vn/mI4Bieaf6RjHPGues2e/yt9SMvhDf1EylD8QuqBygSiMiBICxCtKhsEmaMFV5p/NcuR/
czL0P5BQkDquEcqHt4OExvxvRhAqEoSSCIFU+OmK8zuMIP79U0rG7EGAsYOqQRvTkXS9pWQIKTTZ
6gnTkAsRKzqvlGbZdo1RUzcP3EaGuWVkQNHSVm03asROReBmQCYoZraYE0Ym3M6BKzdMAGWFC4V5
VmNUO60iWoehS0KZcmMQuqIuUrOynmLyJ5xlzb0nOZMawVZ9ItPUBWrBxa4xqmfLGLRhYwgHy5ex
ka5tzREdrUd7bFH6fXdhZAa4xQBNIVsYajTeJgP1mkcoiEePuZwC9lnDXufdRGKb0Rf6bZqKrpyt
VAYuzdMURfTxq+9wU82jofvcKPLaqm91OAXhErlwJZaWZ3gqIGqO2DHBa39BzBsma0KVVNW0xZVt
pAv9KtcN49ksE1gqqlHlewPLnojaPg/JDbFD+x4jw5wLod5gg40UiAo5o53ObUjK4gwOWby3laJo
z5Gja/YG5mqw1Ss2BDZvqSlbdJb+TTLpFPpKOw20shKMqS0Cy89jczKrZcDrvqfFTfhMrQP5j+2Y
H6xp6MYFm2s+Y7dRUa4KJ1+pvVZgpRONRbMslNTMeTdad6nYBXaZuVF2t6UwuT4E/sht15fIbxeO
B8q/aC0M6haFMcY/Y1rwx0EO8QWgqv5DZi1uOWlqAzrZ9IlMNydZrTqObLp7LeyIm+tJP986qZq4
sJaGKwQVdrvKJmKatFjFd7brA1NQ31b1ZZYP69JpHZXvDAnGFkb4rVQL56upNQpFOljZ3mpb08AC
1xH8lqQRI3GhzrUVi+QrEzyhfCDweFjZgii1lfBI2COUWBaO2xCnUp3HQ1ZdYrQ3HUBHbe6vYd61
rsHks0HTC/Vrit0A01+q5Of0PZixL8sSv1qvptz2hf+gmF4buVCG1FvDFN1DiIPZ5NbD3I0jcYeo
mbgzGpMS08fdvRgdga1bYVX3CGhBi6amHY5+LIgf8jMQiwX+vc117DfesY9mn2ysi7GRzGzcV5dk
SCe7NDMBWEIqHmdBMAyhDsJu48vaIbJsSZpeRi6kUlDI2VNgkeut0ZhYolzhDhCImhGkYCtZkFVk
ntuZwMJeLY3mwoi6nMbE0HeVS1BN+BxoU5DvJhIIjo6oUY6xA20tjQRUCskmS3GHGqt0n2Opvatz
Ky3XEjePjIw+H/6AqnSRXEytfhy9XnEbmK9XkOkVA2kwkobFGBpAMFjiKldpqCjZrtDFcJbqEUHV
QabA69FKRzVumtQCsmIXxRHoZV/+rSPqH3mAb46nDw+y/4GMwVmfBM30nw+pXZ08/yv/+a/jwxu2
619/7s9zShh/QPWzMP0g0I7DAHuzvw8q/hEGzxI+PdYgiNqMWZnxF3tQGn8YKqxqi4YtYcyvuav8
Iw4ve1Y3YEmh2Xhq/QZ7EObiK+oqvGYFSwuTcxIuLAWucsJvrvI+14iHEYuUezBY+sMwZ91TydmY
QIfyCof9jT2QipwXxWdpscY7g2ODYHMdlDo/5VQmq2jCSbWeRl9eUIy3dHq7bTYp1TIjx2xXl0qi
E7VSyvnORZYEHEPV9UVmn2EEGRNHlcZE1gGwcfCZcXJoev5PaOp33QjLLAiCUjnwZiH7YIkEIyqm
CFTT4bHvRT64npIbi7RWvJVfyeZbpWghppFR2mzTMdSeQhVRB20svQvWYcclBFMa0tiQkxXA7dV4
5nmBc5WOafi9mQxUPj6u9kQxQQT+GnvxprHt+N43CeNdwijhfE/oEwfzlRFDC83Kf46NKo+27B3j
f1ckxPCZkotb5ezK8M8rEnuOJmA9Pj4/5dlbOu9ff/bfhF7dwHGQFYaQgALy70WpKRDNMV1xZnEd
JeQsMv2b0av9oVs6dPJZ6Qy1d9YC/F09Kn8gjDPw2IGIa8xc399YksiY3yxKS8PEzcGdCsEU+wX6
jfmfv1LAKaNZakB+CVkmeWfDiAjUs2jUnsPinDLiLvI5+yLQOFCd72pd3AWB2Jlmbz5M+LJusqB6
IioU8NhuLw00fTQATZlv9RTzYVlRzTn3ui+0NRHhG9tTr1QyznRZXrJb3BUSDmfeN8FPmdF7ASkB
kqoWoQQEGurzPPmJWxGEubwhY7o14/Ogr7sbsmY5m0CDakhVM3WJvijnFlFJS9CphUONc52XJNHW
rB0bgZQZXeB56zrq0CxUsvnWoy2mYwA4cwzTjA6VAWIdKBzCTXab5BVROtOxgRSqYsON2zhgdCZI
WiNWMIQd0+aZvhotMjWGPDcvJESHo+VjPI23QeqA9TTerq2S28bXnU1taEu8eB/1hlfoVRXsyNQn
BSIvnx2HRtWcSAzgsxRqU5w1ZXtGV+gpCNWn0hbbQlIvR0r6zeqUFZdC9YbSWF+3PgnzfWZ80VWI
eC2ZW2NaiXUy9N8q6K+jP92UcfGsB6I7g7VyE+fW/ZRae5lC3NEj7SkjdCVS9cAdRnGVhd4hzxxi
PCufgBmcxvEVS5xzqBeG23gZjR1Crfri2asUty5+5kq1Dhurfk5VgYOkR5LgVJfHiT+sJmlwg9DZ
XOhGraysVmqLpipdOWjZk0Wy1cLsI+s60JKboLrGBB40KvFA6MKSbuiAX2vi1OSR6Q9NAtxoRBAI
oNNGFY+aqs209mjbLJDFkFA0RaAjqgeAnff6gWgBrDJG8JkwBcHzVLPgWX1zqbX+NqgSky59vNLz
xlraJaYiNOWdJQ4G6mboqT8HrA4XXPwwL4TZthAZtbJStjSV++D7GDKp4QckC8xJL0FxVrC/7IOw
hU2nFDYwv3ilapOGIF1pWAip4aY5HsZ5kf4Iqcd6daoRy1YEiNvnFl3PlrJ4oWrdZiwlfa3W2/aR
D8Q4EBQXmiTLpGzxLSC1ouUwzzPbNRq8WqrZRrdLK4+fRTTevWbX91Yg8pAgCWJLF5pftRtvuApy
LF1qWn+cAtDgjIVet4fR0zfMc7dSSm1JCNKNaegjCyQpf0D3ghObT6arSGHciyib4KeHB3pYXbNw
RDtoCydGkVTA5lsKkV5K7KgC7z6fM/0ceNPZOpq+tbHmOkGAhDwFbG01txZWcC6D6apODOJEbdW7
iKotlQkFZzvtxixcKU4FUTzNn0VlJCQ0oI2zoCnquvPdtxRI3I2rSgElK7yXRKMvhU+Lhw9Ch0mJ
CaeQWJQ3GvAX/thbvLWLrZRWf6mDt27yoSARsy6Tjd6pXyAQrkh2WAxBgCLXVFZKZf00Jv2IKbt/
TsbNgxw96zwosLYE/bZjnwMbttrS9CvX6P01FrWoAyG6avpWiRTaxymoVDuVYjFEUL9nlfRZHfce
jBXWlzM42G/qOy5L9EP69rGEW9sapFsUldwgRc+XGfjQgtxem/9VPBJ+oxNdWTcYiz13Vbhvg+Ay
4DG28Ui0LM1Gpwky+JIJYemdcgEm4BqqOHgkzzRzf9BpcVauWC9+BrVFqBtBZIBaQgyztWkIFrrd
0IMpmSf40YGY6TEX5f4bZvhnUV/CN59I9xkncGqP/u4QkFSBdGKKxmuaf3xW0kLNLEI2TOTHIcu1
jW2Sk4SJHMz4mP4TtB6wxN7l1j99V2IIvrr1fUzTw6D44Tl5htHKkinhvCQCqKHlymY48zEpWaIW
fHR8hSjmHD6DurCh5IogSF18ba1llcut39RIsEHhdeQVy6LtbhSvIyOINHfzu1+oxEJxAz5aJqFl
4m4ILDqew7QtYWMESv1gl/amKbubQYUTMQ7fyGzuwJiHewJVjtAxIGaT/hX6JR75wjn6Vs9t3sjE
ns6eO4XwBYcuy9ymxAZcEsH1CDNX0ImnCVml/UM4QbK1nenKgrjpWmrH7Uz9qXZ6Qw5EprlQrx/r
YdDJQfna+2N01KGWfQ8x312bkfktM6W6yAfv0uxuBIHmezz3AQ+spD+YY3SLmlRe5Vzv5vBsbRVK
BRfyOb3Qgw9qx0mCgXYVrf3Baa9hQ9xbDoCPZd1Dh4GaEEL3sKdV0yids9RqC0JpeB6qxaUq6gON
3Z9+UeLGa3Y0HhxjH2LERdmILzogs7GEdfFYhJDOQvKCl/gf3fpWo24IsXscYYKtnVkko8xyGZ/o
1UX7oqFRG3Qm8Sys0b1C3Caz2IbkZfFS1buRtMIVIZv+0jGC4itMkOaIHXN7KRXRLaYwJcR8FvQM
QSTOSb6Su7zjwun3dvDTmyVAjTlml+WLLiggkXDjOI11F6gDuVbmLCFS63pap7OsqMDSb+fMUqNy
mvQfziw/SkRYXUyIlpY12iS0F5BJZrmSZWXtN99GwlSVwtiXOgTMSutLIn7pwgwzQGvPUK2PYRYx
PTOAW2tRch1PnnZhCxFC+bDdSMvGJSocuW3DplgTdFqRdRvk9U/Hzp2l0nLXNmh1P5hGNICX1XJv
pCltl7TSDpM+PgjHa55iJ/bZU9LyxmmBxtkY2GaJ84jMsXdLSDRXik8YVq+kyGOGnmDiGj3prhwb
IjOacuZeQkE8Eq1QHGDUQXCUpXIBdEEwJKuYfbyCWiLTsMTN0ByWGX71sn2Q9rD0fIeDKEubZAWO
dZESHXUxRLYkzKEks5qmclVd9YMjMENopsWACgKv2oB2XmQa/fkMVJFMCMPYmUJ/L8DQHTIUoUfk
kQes4oUyX7VJaN41gz9cBHH50NDLd4HO+h+91AQXGy3fNP4490sznZC3BIrAtUns6l7D8uJ6tule
c/eS5BVoSIbYBTHiCcW08UHsDlagmPBbzqFJQxOu17rnmpxZTv3QqQPNyCZ9BMtcitF0IRkcCGMA
+9CSXdYQtBAmAyBe70q7/x6lyUEQwIQmot8haIsu2pZAdavx0X/4BZsQngu8WCBBtCGelmigU8pZ
HkComAJtXzR9tugrELA6cmkt5FcWzo0HAjcwL6qvW9z4dBAqjDKZtwmnwkRo6aaPkieYwDRhByu5
Hb3ua+0RxKbHOoRK8jtgywAuZpm/xlqTgBA1W5cw1C6Ekx/z1N6i2rst45g7auKUX4Yex47OvHKC
Q6+xCEmoIplDwpDLMuWcdC0QJfIAU3u4xLqAOPajmscUnYSnliElfSgSojh1kd9K4gF9uoqGNu6g
35OiZ62LpAg3ngivex/SHTAbZDS6QGnofZ2mBplJ0cAIHM10T4I0BJI2d64GH6oxyYMbI1ZWtgy+
6mZF5DRy1kUBgzlatNl4xx3ijkMZu64ChkAjt5r9M0YVe5GoMBazoHSWQ14z//kDD1zQZxybo0ET
JvVAt6zM5jEkUWlHdjjBWf6ZbsMiEBjszdNq35KJ/N0DaVhNSMzi+hs57QFp5TacW8flEnepQRV0
Fe4vxP5deHa/txoLZkfphc9OTza250THspmPkuarGpSCAeJjJsNpRewsLGj/KAGioQzCe+mOShOf
jca01ydiyaecPpWWxF8ciabMafak0EBZyTOX4J89v4/TUGloTT4nLdxK4lK+w4EIYZhNBzURC2qv
YtmTRLdqG4dE0SqIyaiCKUN/aW90lNmcVPirL0qW8KrA4pCzYXApLgHjB3LYKlNdZpl5jv0i++90
UU8IzayMx3SatU8Oyrc4hD1ZjSXw/O9jdx+icm/wu39E+f4HYneWgR8zjR4be3I4h2Bo3PD/GTf4
P/+dPGRP/wLQ47/q1y2nd/+iv0AE9Q9VVbDEwP4DNzsMjf4GEVQH0I/WlIMvD3p1UIv/ByKYytyC
sqWJUld9K0qXzh+2pak4APKXmvhD6L+DIoAdvgL2gPUkwuR5fCALi77WCYZgVDGBRl04oUcggrxp
235bN+aeOLZuwZ1tWL96X5d/it1fa+DfGw77DN40IgOVp38LWTRmadjSwZIxctRgVeQ2qYszq7zi
RFzVeGH/OXWZcO9r7t9Ch3/+vLnxh3srb8uyQFVfQyRxzXcpZYKOUPAffa82R2SS7aWSDKM7EhDI
NSsfm52D3GrtaJO6/fj3nkiuX14vfmz8XJ6AOFJgojfjkw6k2nD7XTMozF2plALQUiabj0c5Nbrg
I+JyAWxMkARQ7anNXVxRSGvIKVyt6DNKmTpft5lJOroSjp94k8wP/MrDYP5BALBEs6C60h2yGt7+
oIocN1svRoidBpeSxhHTKpUEU9pjnmzVMFCXEp+dlT9pzc3HP/IXk7uXoe0ZPkN6hZ74ZKpGDgdt
CsXAjdLCWZlBWhFN0dApwhNhK6RKmQVs4VLKkpZMP2THvMi2dS5gUTtByGHUJq6A6L375MHemWQa
Po4KSxFxPz7Tb9+Jgft4VmL15xIaQSx5BH+Cuge/I1BpNgDYFyihSqhHEdBEER1TcgxRuZHlSFtU
lMGXCaezZsn2rdxOfU7Ap9/RDUabqnPna6OyAh3qlB9qbdEV/Pjh3/uefEcLN2XdxJlFe/vsQ2g3
WeF5kytUatW+tIoNWhtEaV7H7cSiOxXC0q9KbfgkjeKdnUDTiaKgkYr1wUvn4vXKyOmzwV3SJ9dD
f7G2GgQ1JRIKl7j7J6X7LNbklxVisiow8MBQDksd69THtk7xJhbxYHAn7CVxlJVzibaKq7fW5cuP
3+gvS34eiowfKWdDWus02gOhQE12IKCWxKQLykfkbwtH8W8/HuWX18coGggyiYE4HWKj8Pa7wWBT
4jpBQ58n3Kcpa7Wz0DERKg4NWYooLX53457Hw+bWYPUrRMOcbKRCbeuISF3pOmQjw7U09DPZEofn
sPm4CKjqz1b7CTMCwgYD0lqjbgM2JPDn7Q9M43YwSpMBQ1IzF0mRxUtJNPLeKCJCy7EdP7Rm2XxJ
2Qa2pK/rKyGz+JPd+5dcmpeHYNZYIPp8TMkB/XqSSuKoEbMIvuUkpi2x8+UR1reOlAkBeKoW6V60
gvKrTvLFJIdyR7xqBlGDU/Tjzz3vbW+2XRwjsYPC5AoXU17KPL9fQf2GNLUgjGPpknfXA+nV6Qbj
fHDhYkeaBnCLFX9yprz4WP8yJK4jcwtDozQ42RnQ1ECPshxcGgQi1dj2kOAD4SF7GCFnRyg6eyPb
+LMIw7Eh/qVcBWJiDdZ6MCE+86IMH/pScYF0zvWyrA6O6esuPb7PDoZ33g2xIdidmPRH6cSczJS2
NDIT6rLitm1ybZJDfOXrXnqdFOZ93oRE4JUEa34yPX/Z8mn9YKxIvMA8N/XTl2OYoe/hA6vQli/L
AzCHWGDDFro5m+mNEgyPuWCaOHbpIVPHx/fj2TAbyZxOB7YxkkT43Zyn9ryrv5oOpkbKYYaqDR5g
jfimKLUbwm/NZUS7YTekBh8Nc0TUb22z1aG6LT0tT90mMvLNqKCpNE1DruRQa3QIYF5WPYd3nBft
ysSrZeEU6CM/fuJ3H9iiLce+yF8OberNA+NKWoQEwituRDsNTYyozqcckicE/4KoynBXkkad0kin
PIwPH4/9697Pt3KYG5w1knp63rBfvSy8H1sNl37mB7f6FR7niOkzMlNFNj58PNIvh+k8K16NdLJK
rdAJ1b5mVjRN3Z6jzwmW1JnVvoC9uPBVnxROjtubQRb6J+/3vTXAAWdSfHC6YVD59jeWOWyQcmoV
F61hsyor4l6DwbJXvqoGGxIywj0ipc9ind77qK8HPZmFSL6dJrMYNLRRp6pGYW0zL3ucFOPSLCy0
WcQdu3RcLNQUxe+WD7xqDOkVsoq4MCgvK+TVR21bq0YDxaLPMRxxS/aXM1I5sl2cYXySKaH8DyaR
JGoRRFc6klPw7Qse695MSs1SXCPNrJkjEG+82PxhURJ+UpG9c+jw0+YboaooCCFO27oCiUJecfK7
WZo2bkgSmAslveS6YqQbZwRVKuGWbwabfFjTDyTZt1m3r+B+f7bNzIf6yREwlxYahaHFaz4lXkhD
SfMs0BQkMZD9kRLLJfx3mh5ZnKysvLAvRNtBg0qNcZ0Q+e3OXbE9mb/K2tCaYZ9zMd59vMR+cU5V
+PD4tM3db+gtHExvP0QwkqUbYYzsdhKldxBoWHQUV9pIE6/yyDrGladHXBeC+EkPC7SKfrJTsftl
qt6vPn6Y91adaZFbBX7A9f7UXlNLWhPnKAL7eloHa2psH+SmCLfRKKyrIHX8Cy8jE/fjQd9bdWzD
Jtaais31da4MX818s+0Cy8IGyE0jKIgljL6tmY5H0SA4lUoSrjIJKt5WraCZgQHvx6O/lK+ncwJX
bQzkSeqcbztvh7fDiWuUzULw88yk+NCLM1UR5trowaOQBJiLINPqPZ2YijaSN5zzb0ywOJ0efk1R
rLsiMXemXYRoZIrokxn73lZvSdy4WUBshvLk3YTwNgdREDsVSWIpcW4K1wZWQOue3uHtxy/i1wIc
SxBIePRwuOCzL7x9DxpmgnUS41CUqbF87pxEWSZWQlJLl/frsbLNT+bar2eLNu8GcxCDavHVTzag
HgBrjMnhQbEReLgnQVZUqmzYefRgF1qpHh2as0mt+l8//p3z6fj2ezPuXA/wRnFUfyFnvZpuGE+Z
5CF7KjoS/DORRefLjniUT6bVr5OaURy41jqkFib2yYfTSkLkDU+qqO+ldWkXprV0dPJbgsRodl4M
kYOmRgrC7T3Zg21/srn/+i3n0Snyqen0+eL29lu2XZT2ucK7dUTgULCCIgSx7d8SFK/jBxR9FuAx
/32n71SHt0fmwVzVmyenNfC3dDC/0VyzEiD2sDE2JQlj7lSHxvbjz/frFgUyxIbJ3QHAzXo5bF59
Pt3TqjSahxJxay7rZriReMLsnSh40OGDHur40xSs934da5Aij+XB9f6k3sKvHcFx1kIp4IKwUmVu
IboYW1xCcFf4+Ne9P5Q1u3NSCPxyR4G/GmIIxa8LuBW6akrfdJiUxm2xyF//B0NRXHHZZuFjI/p2
jkwDwnM0PJpreb1wdejti9JWovWkQG74eKj3piPoryTMgffHPvZ2qNpHiEVOBhIo6PLrPol/BFiU
u6HZYBAx0rr+eLh3XyKmhcgaNHBs52RnITrPzFOZau5QjGSU0yZ3o6pONo3Zf4aNvHN6c2jwsxTs
vhny9EKtiaIkXwUhZ90rrdvZhb1E3JGuRdPT640HBzHohMVWOHh7qg9vjasvFgHpkC/V6tNA4XdK
LR5nnqgm7DrW/sn9Hie0uMKWm5+etfG69/JuFdhwowbVhqzSp3QEIfphEJUXLv3VbmEWo7ZsAqGk
n5zq761TshWwn9X0GZE/2RI6pGqWncUqHUct2to4Pg8a3W4b0hQmKEjjs8/C6t6bZZQRqFi4GFkc
l29nmfDhrdHC5e2S/7SKI1Nb1Tr+g0oRfPFiZKUfz7L3zi8qdsTr0ISgOJ8MF5pqnAWeMZ8jIx4p
uHXsNVzENog4qiu6ECT+qoGyMUsUZh+P/O4PxQKdwwUXCd7u2x9aBnpryCLSkOkTbJq31bhKezVz
24DMel7sZ+vpvU/JlZzbP+at2BCfXItIfxnU0OPEbMcw3OnK4K3SxKNqj+HjxzPHDsJ/8MmPfG8R
vx70pCzrmyEyesGgOqKRlZ62ch3KLFirFovt4/f5kr10cnxxNSHjhpBoi9jBk7F06CukxIQs4loM
x6Ipd40iYPhUoUOyKDRQgd0G3lg7J1Gd41gozhlKv1u0LmKNuDtfcJvCmdjv8Tnk2F0EKnq/Ceqo
Pg3RttcSb6Mkuel2enireD6kLRmot0T8BYewQDYpG+wuMoznNh5kPWQ5Dp2IGmyK8BVjW7ZWuFP9
8DHITJrzNHU2o4VlFvEG7frjN/HOS6ezp6HfmsOyCXJ6O7O6LtPiaWBOB30au2ah1VdgKvkqKP3p
k+WjvjOr3ow1P8urgzwOU6XwA417D339s9QZW+wRMJgMU7PcDRFqR7K6iKLT8Qv1PF2uMVFAyRvF
yQ7YEsObEq0Qppugw1WHuQ7GeDxn91li6i8xgsqsiptDRFWuZwbahLfPiU1cFRcF97OeFbKn4X0T
QtC9TpW+2daew3NlkwNJ2EqOtdaaG6hx6jqyYEtZvuGqQRtd/QcfCdmCnK2PSVM8Od6En9lOYwrV
rSvVP0ZjUiwFmDMmbViE/P5QnJ+gEdzMiOc52Wk6mYxqrJHOTilb7Xv4QniD1i0eyuQufDzUe9Ph
9VDa29c8UctabclQgHqzA4R5VyZtuNLbUnVtM84wcqj1T8Z8QVJPF/5LnAyN1Tn06OSQqmuvmmig
gKQhaOiWwaSLa5nX2AfYbV9vRjikm8pMHvt46FyIV+FW94RzHiZlcVeoMPpK7Tlqa/VYDcRIwqA2
TGMZYObClG2CWt8TQUZIuJcHYIKEDjqxUrlicJp+yQ17QC6eYvq09Lyil1gKeB0kZZFNGPyUhfUV
epdGERF4co/DGYxcVaSkZmpT3V8OxMnvHQI1J1qDpICVFjgRBOwEb3TuJcY6g2N1kSQakVSYgJoP
MtEHhIp08zu3l3lCsDdGI3IdWPCSYWyqrb2QCO2wi7Li5t7xkhjeYN4a7gDJaFMaofPN0ID7XFJJ
x7tUSzuMExStWheyzTW8o4X9oyOGzFrN/XLMdSwZzk4TUfO9j8ryizJKdd2XGn+sVhMDibdV3Dtj
qF6jYZtwbJ28FQDYhOhTHcZs2Zg69LbUD+onX7ZhsqBH4SmQxcmG/OS69N7cgziBDMhiInDRfTv3
kOR5ttY1YG8tSxyHiHCtYFq7NENxL41GnE0Tz/7xfH93/5s7UHSCqFVmOdOb/Y/dQS+VdAYbZ2e1
2oktV3caeVDSABck3zlDFddCx0sz9JV2uXZGX11VhKItDdDAPcKBbOmHeNuWiT7t+glPQG/Cjuvj
x3zv1eAPZsx0A0gap2m4k10PmoJNtev5ae5ig5IsgcTxuWvQ1UVe3J91kfVJ/f5eFTvzRxSuxkw8
XAjevho63BhWVw0L30+Tb54ZYycIFFHAgo5w6ZwSvX9KMx87CpjisD6xhGlx+aumO81uPt0lXlrG
J7vE3BKBv0fODQ+lv32cVGvw0lY9HC6msPUR1w9NvCgIBcncvMlLJFBeZDRIInXYEHCbovNA18tk
ESRefVeNjf9Tmll61qVcXGFS+fIcLT++UpZV3weGdK6KKQhxd6CA+FGK2roditB4agmMND95s+9U
jv+Xu3PZcVvZ0vSrCD2pKqDlkqgLJaCrAOvqvDq3M+3Te08EZiY3SYkiKV4kUYUGetIP0eMenUHP
eliz/Sb1JPUFlfRWULRkJ6NtYydwcLadRkQwLitWrPWv/0fHj+iyRsSX6ERhz3V6syDylsiULOF6
nOhO+lsUJO3htgdzUz/qaNNv3jyaRkYJCgnq9YiCyBPHHEPngfTTyIsa7bGrb1dDIb9KLs3u3kGT
Koh+7XOAjhIfhsUCGQPFGtJExRhmuOutV9C18wxYORZhWz+C/LDfv4iT9uqcDyMupeLOaBHyaPD2
AxBTTI3rVFivdw4fqKUL0IRtCxhJjNZAa9ObtOrabISg3mzc3+x4dy17V9tNw5vUV+kcQjaKqU9P
dknEify5CG93SJcc+W7zCF7LWcfFd/Pg946I/AygC9tdBmjpUbmz8a7WvTk1BMj7jYLOPD7Tfdmh
BfqFKARx/hbyDgUnGnJcpDlTHvnbaBaMSE9pAxi0VlC5LyNIytr0SgxloMctilq0kbdqtnEr0D09
PQ3CNhSWBPpaApgaAYAGmB55z2mdAIUAgucjS2xqKJm0gbNZa2eiUCWT3cJRJn8CBotwTeFjuzoE
sZG7QcbE7TZ/8VMtHQUWjDcID20nII68EVw34YUHc81Fstq4Zz6yrPtmi4cKC05EWii8HPrO/US3
3XUatWCEIyI12213I6/hA7meLReTNgSzI7+RwCAU2t1J092dU1YriZmjzsmxBshAPojrQe4fjnS9
gQ4d9FWzHcTnK7d7lYDqh4mxuZzE614KfVK3O043UCz3XIi1Ovoc4q8Zz5z5piuKat3FqOV0PvSC
TXBmbkpuLBxjQAJ4k+zFdsGRdPrrXdu3WtoopWRgZO+05l2oN9sX1GuwI1tUc6W73SueyKL+kcwd
+79NYkSeEMDngH+60Axb0AiG4eK2lXi7CYwvzjs32elXaXwmXVj2LIENgkeaeJawDQufOW/3hawB
PfY3rT4YNYrjtMYWEvYlMGZbt1siqYYoQ8teUjdIPcN63t8+LPqh4fZhsa13oPg7ffJKLhdMICXV
WVU1Xo08By7MAokPBnwEKx2M6Ho3mdbXwccoCCGIXsJ1d7o7sceKB51QFxAS8lQ9VDXl7hYWMYkW
Kgcjypjdad3qwZ0KF+zF6V6KhCa8CwhYtqmw5qThGmYgvoNnaoez5lp9tzUiXxpfUQ9KusCO58PN
tgmP2RpFCn9D2dE8rBOlhTjpIrC73uT0IMq2NHEmtKOZW0rmCzPrWJ0o8igKH+36HoVBax8CkZ3+
0aNkDfbCOQScc//xFV2Czmm2RBE+yFx5dudNx9/CP4iB29nxrdfcwAA8C4FSQE0+AhSccstt+q8y
LBgVgTwEW4x5k7v1w7aDSvaMPbRozS5W7iIYL4DsX61m6W7aWzlN6DD83pgVo6Z8Fs97k11oU7cY
eyhSpDCUNqDTHG9aOgycOgt0elLKdriOKHEH2wdirGj2YnfXa0eQDY7aPIvHvT6VN3ow2w4o9uyM
KaPpnzvkZXscoBZUJtTfCRdKng4AwFF7J+i1WYUedIw8B7vz5mICQ1UwnbUCE5bx7eWCOt73wcKP
LtCr6Q+Ddc+DYasDrGpmDXCGNmfORImHhdwXaTtSTIQFi+55J9gkHm9zsIft8JmiI0BTkZuOYr3l
nZnwso2PPwOikjQFclNifg4On9WPkBQBnzZa1S39Wm+jzbG2dkKGYAvHT9xpXEGB+u3QEyLW7CAW
mcxZu4hFmoN5dax23B7VYcBC6ZW6a9heJn0oHcAN+A+Ifj6c3ldlEwraSwTseYACgZQ/c9tcu3Mv
nKNGY+nucAO77zCJVnCZRc7ujNUsQcGBUm3gqjbBqLbaRbyz07ItkMUbSDkXjdZvXWvtvIMf6iqZ
W+g/BQmGbdl3xvZ63ptCEqYNt8Qw0WtKGxNkTeOr9pw6cFDfwUWwWIYw78DE460Jkaa+fcajLHNy
uMCBmffBSHSKqZW5FVmLRRRTiVpPdTLCluElYKLtEP6m2XqxuEw6u/Wg6dsUWWtEIE6viThaxesF
cGifBBnXbK+oKk8JrZdYPhE8q5eiPBRjcxHeXX/YJlEw7QIluGksqVzubdNXnC5uNLEFeXI2i6J6
6JXDFD9z6dimKCts9KwrfVvfjOKgGb+mK+rxdCBeQB8ERcvh8WpD+mvPVuz0aAYBY6+BQK5ra+m4
t6Jk5/R0amWmjMc8Ow89OVGYIvdl9xCu1LaEk3zEV26bQZKAxIbWqw/Vst3zVjcI7MwvV9vVE4lE
DeelQ/kilINTd6cBpEtgfiar3I+ixVDzWoDSsbtNN0RqmtcrqBhKVC2ui6nVRf3Ht2cbqsNX7TNf
UWaPoKjgfaVhlDjx8kekYd3dwVfWHjW89nZiUxw/bnnt1eVKX4WowkZr3AJ4FU5PXZkLQpCSSWsC
luDwanKvrXqaLBBsYOoQnLki4dIaLGfAJba674zCuJGOWm77U7JEQMv3ISxd+9THnR5DiYXCOHUA
TYHQFHBpeQg2SZfZQmenBHWIHJurZfA+6Om/Otulc326p5JTLwhKBMMPFy3GUO5pGzdJohJSoMS5
3/t1wYtzvEvdu+7Cj6d6gkhdY5mSFOrW68BhWvVzN66Yy8KxbzdEEFCQ2Ik6F7l7f5nadWfB0xSR
iPTdat22hhsN2jiP23bQWa93kxZ+0XiTJMGF22qFwwA3BuJmDaKcZdo+4/iVefkMhxQ9bih1U8V5
h+NnnVBf3h5R/7G4AAzTgkvOR2BoPtfHreaiRTAwRc4KJfA7aLzr135MDJlS5T5gu/6MEkg0lU4v
UIkTRIK5wX3MFdIm3SrPkIOmQD2GZ5Cy7F5ytWtin3apX7/p1NfheO4335/urmzn8d0i99Js89Ap
LojtdjqWBY9FHRQR9AH1xcXcRmAFCtbGmS8rMVFZbRppKWYb+VT5y7yNmxKqZ5PPBfsrMqqNsRZt
VqNXfBAVcHkvBUMYWXrqbWBVG4WNGZaqY2PfO1BqbFd17Yx9L90+Ihgj6uFg7yk+EnX0VaIeKpej
1EtRzAga8yFAl8UgAoF6Ea0XGEl42S8aUK5Ney203vr13vaTkwAxhKlbMB8iUnP688viRCJsQmWX
yLmCw5dn2d6G0Wor7jfSsV2ArmDm7FbQHUVauJpoSKM9ObO0TY2xt7vZ+IEvKIzt6XwDYeTpkZQY
c6pasDM82lu9o0qhTkpFWOhz1O15gHTNcgUbQoJOSGiHu2GjnTwS1NRfY1+ovgCgQMS/y+tK/vqg
1Zl1VluKaYLGXRtlukHH2/5m1TcoeyDITVhdsEOuOove2EEe6mYT2v2Js40Wn+xwY585WmUnWeiw
AhfBzWKHFMbi+JD6+BH7fZdAKTxDbSZyV6vRKtL9ScfWk1ckEwAaE0IXoPmGXkQzBmgWuPEKxTke
bYhAbLoQhAa7BVxJ/q8EB+ej2IZY8/QqZ7GwokVn5wP35QFFxWLhQoGOx9rUUUUbIa/XGTeogEFY
KK0PXW32y9qzolHXJ1QKqUx/5Ke4kW6ypDAZruGrnWd7N504CC48KI6ve23K23rwx0xguq6PNgRb
B2tUAt9tbJjaUEKG76jt+tNVZ2kPvW2rN7Hr+uq9S6HcxHY8DfyCfi7YVWYdhQC0Bv6El3oxgVlP
134Q+evWqAEf7+XS9TZoKEBJozurc25IiUMsnqCUFnPn8n+F3bJr91CFgaUGQqGlM4LGpT/SbLs7
XRFTQlYy3kJsb6cXYbKLz1jMsn2KDy7qQoi1d4pBAYp0+j1kLNtgKXUEHAM/urO6dWiJtDl4KlDy
rzgXbaKaDZ5HpL2L+R54CnRHa0MaYkd6inTdtjuAmKc/6ASQuPpOq/vu9BYtm9nD/gpXXCto7Dp2
l3Poewlym+sQha66fQ0WJL6I2pvFbQLrFHzOaXh7uuMyXwu4WYP/gZci1yYbALszJxvUAEkAJHbx
O0C53uU8xZPt7dLNR1KQi5slG3forHRrspn3z+GYMleheDTxbeBfhAWSqrTCh9fDsL5c8GIY7eYJ
8sAz3/l1hvt96bv97YUND/owjjR4CbdI0Pi9JQJqERj0SaOzTgjqR/rQ70N+hNg52iXcXu/WzsI7
szZlAD8qkIX+NRu/eWQkLdRu0MAiqrnrzKF6wgUb+0toEqFImQRwxAxhokpvXWvRJeNDYBWtdvd9
Y2aHY4d48ePpBSudMVHaypuNG+TIHyT5zRlMET7atUHVddfec2u74sGmd6LpKmoj4aD3NoNZOl+C
C9tCyhOT/6CSuXENkTsas6k+v9msgtZtw+rCsYzDf396hGVbSifp12wRyODtXLC26EE3461gu283
ebSj/rUYLusLtDt3M+uym3S702Td/nWHAzlBWxa0wenuy+zhYfcF52Jpd8IUBRiSUNuo/XFGjGKM
2NYOkZFe4+PprkqdK8phoPFkg3CbFT51Q33CGu1OsptWV99SPZk49zvuGGjZN4tpf9lp/bKIe5R0
ECj5CCtmgjRkJ75Aaci98cntXvj62jg9pjIkG5OuExQHmMijvvCid9bzRr9j+4CVFii/brQUnhbU
+EZhu+NfJFSRfLB6WnQN4sDD9ZqnU6vh2RdIwi2GW2/W+cAr63mpze85V+3LzqLeGXWaW/2/4xUD
H/XqnVusCNRAbhf8+rw7GyKKgyzSZhFf79xod9P3G/41AkkbBIAFUUln4U+3/TXwEc3yrmfkJydw
FPQmcIJQbksu+LKTaKtJ4mrJWGt2N2derVkAo2hges0s5Y0LAOZfNnBBAGOxbgMinHej9JNtWw4U
zcjeRhtrNoQUoHW9DhL9UlumqxuUDIJJzw42VzsHwmUoB3fvfR2NJ3JdKO2sdH2UBMnuE/rh2nsr
Cbxpqzv3mgNnnppzbxsN22uC4pBq6Weuv7I9TZID24OvRmZXXB8HQVBCZJumhh45DIiMP13aSMg0
uosp1LbhmZuvzCWm1AXadvAeyGVocleQrqx7CWKf9LJAzQGgyaA+T5a3AQmGAdw5HgxQ9eTm9KYt
/T7ibE0Ck3xgFjk6+L5to7dsthMsbEd3k0lr3Vl+2mx0owl46UxsoawnwA9iYVHa5MjLn9dc6jy5
6vQUhpv4AkTY5ay/1u4Weus1LgvhIeL2otSEaJ7cE3+3omgWO41CJxXNSw+uKWqzp7af/m2ub5+/
fQYBnwvuF2LIR7fCbkUgEWQXy9b2wYPBID/RI5w0x+6tzjxgSnYI7iaJX+oTyD8XQ9VLlG/DEIG4
URhZ8QW8ota000R2D/wmtdBIAg3TetI7c45L1g2uRCozcePJfmV39MEO6bcjq+cFfcpLNr3+OLDa
LmGPzhYlnv65oHNZnFKUX5JQFa80gg7yykWo5qBmTI4HKXFvmnZB+TmgOMYN6Lxu6k4rHG+pz57U
6yHMXLa3Gtg9ZIwQh1yMKB7BPe0uNyMQo5tRE1aMEfd4ZwIxY+8aCFvvlxAIMNjhlm8GWkzgBO64
KRkta4oi9m+nN0WZrwAwpUMSg6PV5M0tf0kTx2Rf4EEpkP/OoRZggD20rpdtBFa3jdAftPXN5hZV
m3Ta3TYW122kxIazAGGuxmYej+ATbN20KMcakwUKx5brnguFlEU28WVEOT7lPDgLhdewuyFSFRNs
BbiATiuArvU09JM7bdnsTmdRbzF0YOiCQNSbf+h7EMUDqlye2dAle4t+ifMTbCTdWcz29NbwDDZ8
zk7i2/VL24Zztg0bAAK/cH2eXhEx4YXbSOqq4G4TyWuKEl9g5vDijtu64NGzUeQ63UvZB2lQgzSB
PoCAKL5eGkna73dTmAnQ2HH4Kmd+uWvHT/VNGE1f0ROvB7LD+BwwuRc2WNwC3iIqiGzf8u/9lr6Z
holNXL/V2uyn7pvY9k8ydlXg4noZxMiIjbGH8Ej6S2KG6QczStw4yvmsxW/vfMeLH/zX/aPTDdXM
rOeHNDD/5b88+YkXixFYji8x7FMifLBCn4eUjfdUC67BZyXPNN1pvRHBLjJ//f0PzoTre9bLr+sa
LF3wOmA94ccXP/sOD6boS5Nw+vv2s3n635z6gv30CC50kQOWCM2yAX3DFLS7b4juAmYXJUkH365B
gI4v3yUk+fKTdfQTfTq0LVW/HfUgLjdRcl66/EInqE3qm9LDz79nsn+iORBcVJWWv9N8w2ueOp8u
LE3iR94FTWZIJLiIB+9/jZH+uWYgywhXmwLtDdAGnDguiOxHNgIdzgfZnT9n4OebAnHVVJ4CeC+g
sXsxdNi5A1sAkSG1qqCWgZBmP/v+fqJz0GXNqs4AVDsgpPNvlGegrr8BwkvMlXPyk04ByfCKc9Du
v9Ex+OT6IOUSP/JB6GIpuCgJ+/20U3AkC/LNtyEmnwQC4EIgBuKHnX54ELQ3HBMxM7iZP5cd5HBW
Xf7uG0r2BBzqZYFp8ODbe284GtArCUKq7Ge/3b7KCHzFP/rsWg5tx33OnErHjMp8zy/9g9ydOv79
iysl/CUQ2hQIS/9UeJn73v/0Ov9VcjqzG//gl/8NftKDP0r/Njr6xy8fnw3rpa/Dv5I+VRpY/pv8
L985ZmiET5SAZN7xy1fdGks82aHhGc/GIWVti3vqz0EeudGfreWpVqehaXqCDDdvSkxhn31RteEb
c+s8+Xk7maiPKDOr2uy9wZOkdsc8hWZNUPneOKvEZBPnTWdbQLyrq/b00XNi87l2HxuxGeXNZa0L
SEbV1oc0APK89nZphs6TtKzk4UQc8os9MJivWtoh2rePj2ZBswy5I1Flfrb9sg382TE+PoDye+fb
f//yuWJ+MU9646sOMIfEY5qOzqN8eP0n5uDMv/kZDvjb34s7AX+1uE4vn/yVW+CtF2NO4sIGI6R4
ZDm+sd1I1twiG1+xRYpE/MDMvzYzF6TTuJvlY/Btw9yrhJUdseyOqNT22wSRDcMtzANHt+JE3PsJ
ymYlY4ZZRNRBVJmP9+IkyCMGdguntdYDFy2qeai14NKv0scdcSOIwwq9CPYpwp6iSA0iOjKlR70k
f0aAvtbAsWeMwkakWoQoIFkIuLTJRgAQwY2TP+cVHQ0MhFKeSq4CEBMiT07yl+/Dq4ZHTEF3N2YE
zCs2lvIkAsGFqAwO2y61ORRfwlmnojPDskPzMW9JnDwqPiinZDsQ4oSEgDycio4+X0e1WzO2zfCI
gZ8kVZ9AHTV+xH3Q584iuWfW7sfdUmSdQfrljtuh6yffPtLNcnQLHY7//5vnODDsELfpcIlFYO2L
U/uVl8swDcJE8ow6R7bv4LB9ZatTY2dw0kInyEe4vwyObsJvb/oiLPhCIoNUdRYuotAw3bydbKwq
JpexrqRGtVNn8Cvn9tIPnwtTIFicqk7BVYLOVpy3k02BgHlWbfbafDQQ+8sb2rerYIe9XxbmoKvA
n/+Fay+Uhnp8kX77jr03kmen9jY0HuWrIENlVZ3f+zQstCqIIKq2+vJsEmOujZdOePR6Egnoqp38
zYzi2sDwFnlTYnNwPeZ/LE0rfdWj6VdzaUpbDm616q3e+jU23T9EteJLG8ma6q1PfZqt3SePzw4+
qfMkHUXwxyrM8kPiPdZKZHNEaoVyKgVz9PYxqd0kkZHPR3be960rmKN/+zC+H3/4NB79j5rYPGbI
hBX3Pw6WqMMFbtEjHwDvm+BFO71VD+/vMY+TmIjW93klZ0+uqu7HCVflB0W53v5u2bxRoli20a1z
C8GXoCd0KtL1dmeGj4YzlxtWYDLehpgM2ZIq8K6wbpZrPJuRnX96ZuMUTMRNanhL+bISmeHTG/38
/A7spLhoCiz9IEw808lHJ6ZAoOGrjnVoLB/9Z3nNRJ1E1XbvQ6d2zbUkGbHjIE7y51v3Kz033hee
3KiCjfsOHEQNfWmrdv/2Q/7xe7OrYOUuPKTZzcL7HCW0vKPX39G0LC8dxWXVW700Atk0AKOt3upV
inI3tI2FplsKNts+unXlh6a0Myh/qz7sfRSqpG0FG+OKF97CPp4SBef62vCj/OOzjSyww1UP9Y3x
ZPhHR0RU51dumbOH6qS8fIKgoHLDhvvsrOW0BSVoSho20uKZFuznVUd8awaG/IrWFSzdnREaT6Zb
6rgK4GPVUd8ZiyNXBepQBQ2TInUCmMrkNTwdifvKu+Te8SwjwGzkw8wcC0EnVHU6HmzDKb5wNBW+
xYMxd45nmnJUBWM2nI1snCGVU9BsEi6EW1g0czCtVG/84+7RLJkOAQ+puoSfHDP2jGXeULY1VJi6
97xM/XUN0sEwCWr/XBvHfujHycvJPOxOCA4o+JCXDq8Sz4hsJ6TL/D+dsk6hTVTgQ9wHxDvctMze
kChQ4fvcOM/PrlkbG1F8OGn7aPSXV59b8avCHy+zdo8UHQkIj1n7/J/7x/9hp6QRyUOcfSOffzrc
GK6RGixQ6Lj/8T//d7QQf5qGKXgHRvDOePSXRr5q0v1Ouo0qEAWxxgdn6Yf1axEZOPxCaj76WU1Z
1WN1b/IoWOTbPfrnkWMgDhrzVb8k3rMh4ST6VDpSi5GP4/V+MtJ1zz4T+GAseEY6S8nPAOdGzkrB
4l0ZCRJ8UiROAMi6gOmqf8IdpXVO/cl2jHoUJXl7+zdK1oeCtb/npV3SsgIbdG0EsV1wa/ZTc/YS
+HGBJRiLyLv/BSNLLukE2ddWsHne8soNQ+lknV3b8wYxAxfIYxXVTFWt0MB0LSeRL3cFz5iBHzGx
GRrrnRnuTMtfF6IVQmtHweCNQr7xGHSSfHNkZZC4FkApaQVbCoY7MkWQTTKLKjIJF6FZ9LAFMrrq
5I6juIjZAINVudnhzhS2O29I2G1dwdxOnCPIouAuqjoJEyP0zTLf7STQ4is9q0loeE9mPkgxE6Kw
p+qQp84jIKRC6lHFA3RKSZgXmWk+RDHgvoJ42NQMyYTJzaqYB2Cs8uwKaHvV2R2GPoVk0vZFGaV6
u+8SXuChNAlNIahbdbwXxDoKUF4o1BS0GxuuPFoBw6862kszLGwwoOkKmuXZcmOkchYX/v/qLV8b
8bqwG1QkDa6d2E6Krgnly9UHfO/6ayJU8gYWwu9Vl+7awa7HpsdzqYArEowTlVtPtib5mSSU3XIV
4Y0b331mTvIxZg8JQRJXdcg3vmcU0O4dBUeEh3EsD1ZFlOIL+Luszq7qRJCU2BiyrVBxNd8JiMNz
vk7ZsqnAHNwhqpJYhReaiuqHD0QsCo8NOJ3z8b/+SS9OdDHZDBJAQcOZ1QwdTwpFZAxVVbfEfVAA
H2ZlvZVbXRs86EJpT6AspGAmNuazfHloKrB39xsnBoFQ3MZZUVfVufi4EPhOybkEAF19Kl6wXFck
DJ59+dmoIqn9CefqiX03hIIgH6w42pqgcKg6J1hkLigT7dG8raxpFa+ae4Ak8qWq6QpmmwCrWfN/
x3mRAGgQl6sAae6zxeQyTdLy8uipiVXhz135EC9Ksw39NUoVChzbP/6XODdlTzPkbuH6oVyzCW9h
Q9Bsn+3uB4bWROHNXzCyVlpllLH6nz7FP24lRGXVX3AhXItqQslhVPC2fitAClKjZ4/Y+QjnwI8j
8q5Ss00V7eIdSeZTRY54QNISzNHhRaIijTu0Dcl9UXFlfzCD5NGlWImLhCqb2lBATA4HruL5NzKX
/hOZTro535+CHQhczwx9uRTgPDb3/CYc+mT9ZMSQILU8bbS+olkayGp7s4JO7/Mc5S0LR0QFVn1o
BGbtkxk+S57fydK6rwxWjuYO7+9Y2vFdBa+MsZUG8eE0qIAOjVeJAZrAoZp6muAGSzalq8CmjEMn
LoDsVPh749h2/EA21yrSvg8c+ykAV7nlnoJk15RMvGRcewqi7lPw3tKSnffgzh/B440A40W+8V7/
/B7+8f9is/b8Dxdr35HxU00Vl9eV6aXSVJSUVSffnOG6dh6LXgHaWtUnA7SEH9vS5YK7r6Bd57Ew
C0I7p6pRvgFMYhnRkwx8R71TRdMp6r+SEW4qecICi9lINrgpFASqz4RbaFTBKb7hIn0qRkCVzC2g
oBhpzfy7s9ifYNmuPg2i5WKUrqnimrvxd8L+QkySD3M/agXb+NbBxZdaVXFlZK3K9wU8rXk3r7eX
ezNcHzhRZCR5c9lcHFMZfLth+/DH3xOvwBgJ0V3ez+uH/YGXiUy1g4hH9WbvzfTJNl3XlDYzwt8K
mt6zRhwxiEChraBxEUeTg+SairTivWDxMWrXJnUi+SjF5tBUlHPcE4EvQOvhUs67ef3euE+e5fgc
RAXVW32AMDZvJZuCloIL+v6P/+PXHvzlH3/PsDl34R//13tyZJYVZI3zfl8/JxSHOoWiACJxCto1
vF3RQMNeVr3hj0gnFg64ikwucYIFyKfaxIjk1VSRFYUFzCn49IjaV5+LMXEYeJScvKVs+6m4YH87
eoMg2ZP38vrN9puzfDQeN7LFUFHCv695Oj7fQpCyqrMxAIH+gDMnlbhQaly95bePqVwfiRoIwfAG
fKa6YI4HsHL2wPzAOGwJgU7VuOzh14htdqog+zvVameMbt/3u/Zv5OEh1WI+gFNV0kBEnZ18thTY
mKFPHUztQ4GHTIn1cmv3hrs2QOHmZ0kYMF3B9TklrGTiREgv8mPmtG/3W6m7fRbUVYcDBsye//H1
pvGWCQ4NK5FGnImaVLVfd8Ro5PoBNBbPDfjwII6/KzkCwZ49y2G+5bNz8GIMOBl/TscZGtDDTzhv
S1555t6GyaO8ZOdm9nwADOY/h42QOX4DI3zEa80bzS74/A+v32ykhVDwkE+HiiJCMVqOs3w6FDyR
RFgUJiy2sdS0iiLvoZEC9ylLT6vArA0Lu0NFDGiEZKFXMMcqnLO83fKkh4oKZAhrizy4KpBgGPtn
aGQT+XWkIkrxDm4syblGB7f66btkHxfWr6mCWenGCMVjoBi6UpEWE4icSLz44/zzhSVC5z7/4+tt
0R1o9dgXDob87lLBrrRnHL5y4jjKrOmtuXZkC6KiXHXfy3XyJEfhUHGtPjsPwPqcZ+M5G/6D/wg/
Z95odheowEY/8PTdz8+QfelHZcYQlcS839cv9X6iPjkUU0AELVBBIs29twpH5fIqEgcDEX+O7Non
J7ScUiMPbVT17/p4f7KHs87WeZdgAEa5kLVC1Kz6yIf4sjBk5A1lW0pFUPrekL0iTVfwEoH8IK6N
E54jxaSCpiLgvd+duDCx/cffXXOZHs4KSuP5Hyvsf/EBNwY9yCBVwdyvII+z/4D9LVD7x33R0j/l
oxZL24Kb9exT5dBt/r6evyBP/0ti7NiyR3TTKoDf4EJ/993Fi70+XGnEUjSo4vtdhM4Qx4Ey++z+
+nHrvmfHrvrcO/E0/FF8eKElHqsyQkIFkcQA4qFCNZMKmPEgNHZylFNFJkM836WglAqcwdB3/SJK
RgXVyfiJt4QcjlKhfDHh4fNkC4hTAS+jIj49MdzFFyHWCry2aQLpoBSBgCMiNzYVLkNS+ASmpK2B
pmX1hgVxFOET6fpuCkmgPyNHr9NbuTPDJG8le/6cN6rnPbuPYVIcrKbihHwi8btDXUVaOAja8w/4
0sL9uGugTM7gL3gp7EVjoLA1lr60OCo8zAEl2sVwoQrHVZhbv/QBpYINceiLV+c/XpkkMDzrn8re
nypeg1kZjWAPxkUWhrisHxUFpUPfz30yKdigoqp04syd/AgLG6SCaW9C0Zzg+s4Fk7JCJucpPKYA
Pak99JX45Je7kKrQ9Ihi9KR20re1n2WExWKLMMNnLR3B8PosLYqKi4EApFRhp4I+/p1JgeTLDs2+
4eZpRBDAzf9O+gh4f/JN8SW7fv4muoIK6pGndd5SdsWpgJgM7RAuPWL3JQ+Vpgq+lltzUxsabkl1
nIqSwVungAVUASD/ZHikKGV3QkWM5Nag3kVaQRVnVkzwbybp1EIdd6+Vd/X6bXfnxE/EtkovF1SA
FHRgBCTTxCeUIMvVEJ25RYSkguPIJRVBQFZOgKoilb0PF70zXZIy/7X2NiIoG4HI3EeaxYklLQaJ
3zDxbMlPQZyp+qI8+At8U2mnImCpol3oWfJmhAXTVFAqPyRUrBcGq2Bn/o3ldfaR90kSw3YpDVxF
rvDIydRU0AYOBb+tyNrkh/Zw3B2CjLqOGhRKpCAj2h0VHBIv1ez3maAjupGeH9beJ9B14i+WunFI
5bZRS0YlnSiYkAn/mR8+JQprVR8+h884YZt/PJCqTN7t+37l3gX6ZljV1PTJHklnUwX/9IckKuJu
VSSXH/74d4CsqXl4JBHvy//4pXv6cL9836h/mTTe990XZd9+IG0sDSafm6/6/UvEKXunlejySQ2/
HNITUeyKAnTf4yvLZAB/sq88Mw0vdvLJ5fn1r/8JAAD//w==</cx:binary>
              </cx:geoCache>
            </cx:geography>
          </cx:layoutPr>
          <cx:valueColors>
            <cx:minColor>
              <a:srgbClr val="742353"/>
            </cx:minColor>
            <cx:maxColor>
              <a:srgbClr val="742353"/>
            </cx:maxColor>
          </cx:valueColors>
        </cx:series>
      </cx:plotAreaRegion>
    </cx:plotArea>
  </cx:chart>
  <cx:spPr>
    <a:noFill/>
    <a:ln>
      <a:noFill/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omments/modernComment_7FFFE97D_B6E0997E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8C71F3D1-1EE4-4272-9250-268C1616B017}" authorId="{73AC988A-A20D-25E2-9BAA-58B49B177E6D}" created="2026-10-28T16:27:10.64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068172670" sldId="2147477885"/>
      <ac:graphicFrameMk id="8" creationId="{E4C50E5B-FB62-11DB-10BB-9D73AB646467}"/>
      <ac:tblMk/>
      <ac:tcMk rowId="1234567890" colId="331103876"/>
      <ac:txMk cp="22" len="26">
        <ac:context len="49" hash="561082776"/>
      </ac:txMk>
    </ac:txMkLst>
    <p188:pos x="6442074" y="767354"/>
    <p188:replyLst>
      <p188:reply id="{D43385F0-353F-417F-95DF-B3AEC6967F33}" authorId="{2248660A-18F7-F8D4-9E1B-99346AFA6D2A}" created="2026-10-28T16:29:19.582">
        <p188:txBody>
          <a:bodyPr/>
          <a:lstStyle/>
          <a:p>
            <a:r>
              <a:rPr lang="en-GB"/>
              <a:t>Yes
</a:t>
            </a:r>
          </a:p>
        </p188:txBody>
      </p188:reply>
      <p188:reply id="{8C6527FE-C6F2-4BC1-AF9F-34C2A01BC70B}" authorId="{2248660A-18F7-F8D4-9E1B-99346AFA6D2A}" created="2026-10-28T16:29:50.776">
        <p188:txBody>
          <a:bodyPr/>
          <a:lstStyle/>
          <a:p>
            <a:r>
              <a:rPr lang="en-GB"/>
              <a:t>Although individual state growth could differ so not sure how strong this is 
</a:t>
            </a:r>
          </a:p>
        </p188:txBody>
      </p188:reply>
    </p188:replyLst>
    <p188:txBody>
      <a:bodyPr/>
      <a:lstStyle/>
      <a:p>
        <a:r>
          <a:rPr lang="en-GB"/>
          <a:t>Do you mean penetration of white space?</a:t>
        </a:r>
      </a:p>
    </p188:txBody>
  </p188:cm>
  <p188:cm id="{4E9482DF-9EBD-4FC0-B410-9C11BA9EF86C}" authorId="{73AC988A-A20D-25E2-9BAA-58B49B177E6D}" created="2026-10-28T16:27:57.480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068172670" sldId="2147477885"/>
      <ac:graphicFrameMk id="8" creationId="{E4C50E5B-FB62-11DB-10BB-9D73AB646467}"/>
      <ac:tblMk/>
      <ac:tcMk rowId="2787094401" colId="331103876"/>
      <ac:txMk cp="49">
        <ac:context len="50" hash="2040493080"/>
      </ac:txMk>
    </ac:txMkLst>
    <p188:pos x="5870574" y="1767479"/>
    <p188:txBody>
      <a:bodyPr/>
      <a:lstStyle/>
      <a:p>
        <a:r>
          <a:rPr lang="en-GB"/>
          <a:t>US spelling</a:t>
        </a:r>
      </a:p>
    </p188:txBody>
  </p188:cm>
</p188:cmLst>
</file>

<file path=ppt/comments/modernComment_7FFFE943_2D1DCD0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BAB5EA13-D205-4849-A1E1-637C47CD5D41}" authorId="{756F8C50-ED5E-C1C7-D0D9-C473FA91E18F}" status="resolved" created="2026-10-28T15:02:48.095" complete="100000">
    <pc:sldMkLst xmlns:pc="http://schemas.microsoft.com/office/powerpoint/2013/main/command">
      <pc:docMk/>
      <pc:sldMk cId="756927751" sldId="2147477827"/>
    </pc:sldMkLst>
    <p188:txBody>
      <a:bodyPr/>
      <a:lstStyle/>
      <a:p>
        <a:r>
          <a:rPr lang="en-US"/>
          <a:t>[@Peter Friedman] how many projects</a:t>
        </a:r>
      </a:p>
    </p188:txBody>
  </p188:cm>
</p188:cmLst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84BFA1-2762-4977-BC3B-1E8CC1D801A9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</dgm:pt>
    <dgm:pt modelId="{1C5FAD50-24FD-41B2-BEF0-98A540177712}">
      <dgm:prSet phldrT="[Text]"/>
      <dgm:spPr/>
      <dgm:t>
        <a:bodyPr/>
        <a:lstStyle/>
        <a:p>
          <a:pPr rtl="0"/>
          <a:r>
            <a:rPr lang="en-US" noProof="0" dirty="0"/>
            <a:t>   </a:t>
          </a:r>
        </a:p>
      </dgm:t>
    </dgm:pt>
    <dgm:pt modelId="{68890910-EE51-47E8-B37E-ABB33D82ACD4}" type="sibTrans" cxnId="{90DA4E13-8B77-4764-81B0-45CE46918941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noFill/>
        </a:ln>
      </dgm:spPr>
      <dgm:t>
        <a:bodyPr/>
        <a:lstStyle/>
        <a:p>
          <a:pPr rtl="0"/>
          <a:endParaRPr lang="en-US" dirty="0"/>
        </a:p>
      </dgm:t>
      <dgm:extLst>
        <a:ext uri="{E40237B7-FDA0-4F09-8148-C483321AD2D9}">
          <dgm14:cNvPr xmlns:dgm14="http://schemas.microsoft.com/office/drawing/2010/diagram" id="0" name="" descr="Arun Kanwar">
            <a:extLst>
              <a:ext uri="{FF2B5EF4-FFF2-40B4-BE49-F238E27FC236}">
                <a16:creationId xmlns:a16="http://schemas.microsoft.com/office/drawing/2014/main" id="{D088297F-587F-08D8-E237-239A22A1C8E5}"/>
              </a:ext>
            </a:extLst>
          </dgm14:cNvPr>
        </a:ext>
      </dgm:extLst>
    </dgm:pt>
    <dgm:pt modelId="{A91F0FA0-650A-4129-B599-ECCC807F3391}" type="parTrans" cxnId="{90DA4E13-8B77-4764-81B0-45CE46918941}">
      <dgm:prSet/>
      <dgm:spPr/>
      <dgm:t>
        <a:bodyPr/>
        <a:lstStyle/>
        <a:p>
          <a:endParaRPr lang="en-GB"/>
        </a:p>
      </dgm:t>
    </dgm:pt>
    <dgm:pt modelId="{1CA4A5CF-45F2-4F7C-A7A9-CB32CC9F9031}" type="pres">
      <dgm:prSet presAssocID="{7084BFA1-2762-4977-BC3B-1E8CC1D801A9}" presName="Name0" presStyleCnt="0">
        <dgm:presLayoutVars>
          <dgm:chMax val="7"/>
          <dgm:chPref val="7"/>
          <dgm:dir/>
        </dgm:presLayoutVars>
      </dgm:prSet>
      <dgm:spPr/>
    </dgm:pt>
    <dgm:pt modelId="{E0D341C2-DD21-4BDA-9171-E3926DFB9180}" type="pres">
      <dgm:prSet presAssocID="{7084BFA1-2762-4977-BC3B-1E8CC1D801A9}" presName="Name1" presStyleCnt="0"/>
      <dgm:spPr/>
    </dgm:pt>
    <dgm:pt modelId="{04001599-C00D-4652-87C1-029EC8FDD3C5}" type="pres">
      <dgm:prSet presAssocID="{68890910-EE51-47E8-B37E-ABB33D82ACD4}" presName="picture_1" presStyleCnt="0"/>
      <dgm:spPr/>
    </dgm:pt>
    <dgm:pt modelId="{D5BDB26C-F735-4429-AD72-96A7296BEC8E}" type="pres">
      <dgm:prSet presAssocID="{68890910-EE51-47E8-B37E-ABB33D82ACD4}" presName="pictureRepeatNode" presStyleLbl="alignImgPlace1" presStyleIdx="0" presStyleCnt="1" custScaleX="196311" custScaleY="196311" custLinFactNeighborX="2569" custLinFactNeighborY="-36691"/>
      <dgm:spPr>
        <a:prstGeom prst="ellipse">
          <a:avLst/>
        </a:prstGeom>
      </dgm:spPr>
    </dgm:pt>
    <dgm:pt modelId="{584FB466-F68E-4D92-B12E-267A4FDB3CA8}" type="pres">
      <dgm:prSet presAssocID="{1C5FAD50-24FD-41B2-BEF0-98A540177712}" presName="text_1" presStyleLbl="node1" presStyleIdx="0" presStyleCnt="0">
        <dgm:presLayoutVars>
          <dgm:bulletEnabled val="1"/>
        </dgm:presLayoutVars>
      </dgm:prSet>
      <dgm:spPr/>
    </dgm:pt>
  </dgm:ptLst>
  <dgm:cxnLst>
    <dgm:cxn modelId="{90DA4E13-8B77-4764-81B0-45CE46918941}" srcId="{7084BFA1-2762-4977-BC3B-1E8CC1D801A9}" destId="{1C5FAD50-24FD-41B2-BEF0-98A540177712}" srcOrd="0" destOrd="0" parTransId="{A91F0FA0-650A-4129-B599-ECCC807F3391}" sibTransId="{68890910-EE51-47E8-B37E-ABB33D82ACD4}"/>
    <dgm:cxn modelId="{8DD3D320-A4B7-414F-AF1D-86E6A21E0AEC}" type="presOf" srcId="{1C5FAD50-24FD-41B2-BEF0-98A540177712}" destId="{584FB466-F68E-4D92-B12E-267A4FDB3CA8}" srcOrd="0" destOrd="0" presId="urn:microsoft.com/office/officeart/2008/layout/CircularPictureCallout"/>
    <dgm:cxn modelId="{B5828846-828C-4234-A40D-574C7EE45CC0}" type="presOf" srcId="{7084BFA1-2762-4977-BC3B-1E8CC1D801A9}" destId="{1CA4A5CF-45F2-4F7C-A7A9-CB32CC9F9031}" srcOrd="0" destOrd="0" presId="urn:microsoft.com/office/officeart/2008/layout/CircularPictureCallout"/>
    <dgm:cxn modelId="{D264B3BF-05CA-4CC5-9100-B325D674F580}" type="presOf" srcId="{68890910-EE51-47E8-B37E-ABB33D82ACD4}" destId="{D5BDB26C-F735-4429-AD72-96A7296BEC8E}" srcOrd="0" destOrd="0" presId="urn:microsoft.com/office/officeart/2008/layout/CircularPictureCallout"/>
    <dgm:cxn modelId="{D1314392-4B05-4864-90FC-BBD4DE005FC4}" type="presParOf" srcId="{1CA4A5CF-45F2-4F7C-A7A9-CB32CC9F9031}" destId="{E0D341C2-DD21-4BDA-9171-E3926DFB9180}" srcOrd="0" destOrd="0" presId="urn:microsoft.com/office/officeart/2008/layout/CircularPictureCallout"/>
    <dgm:cxn modelId="{7942A3C8-9F92-4E2B-8C35-70776BF2D9A4}" type="presParOf" srcId="{E0D341C2-DD21-4BDA-9171-E3926DFB9180}" destId="{04001599-C00D-4652-87C1-029EC8FDD3C5}" srcOrd="0" destOrd="0" presId="urn:microsoft.com/office/officeart/2008/layout/CircularPictureCallout"/>
    <dgm:cxn modelId="{709997BE-EACD-40AD-9AFF-50DF48A4A73A}" type="presParOf" srcId="{04001599-C00D-4652-87C1-029EC8FDD3C5}" destId="{D5BDB26C-F735-4429-AD72-96A7296BEC8E}" srcOrd="0" destOrd="0" presId="urn:microsoft.com/office/officeart/2008/layout/CircularPictureCallout"/>
    <dgm:cxn modelId="{AF0E5F47-D489-4218-858B-88E99138BB0D}" type="presParOf" srcId="{E0D341C2-DD21-4BDA-9171-E3926DFB9180}" destId="{584FB466-F68E-4D92-B12E-267A4FDB3CA8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BDB26C-F735-4429-AD72-96A7296BEC8E}">
      <dsp:nvSpPr>
        <dsp:cNvPr id="0" name=""/>
        <dsp:cNvSpPr/>
      </dsp:nvSpPr>
      <dsp:spPr>
        <a:xfrm>
          <a:off x="21865" y="-66757"/>
          <a:ext cx="1163592" cy="116359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FB466-F68E-4D92-B12E-267A4FDB3CA8}">
      <dsp:nvSpPr>
        <dsp:cNvPr id="0" name=""/>
        <dsp:cNvSpPr/>
      </dsp:nvSpPr>
      <dsp:spPr>
        <a:xfrm>
          <a:off x="403055" y="533413"/>
          <a:ext cx="379346" cy="19560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/>
            <a:t>   </a:t>
          </a:r>
        </a:p>
      </dsp:txBody>
      <dsp:txXfrm>
        <a:off x="403055" y="533413"/>
        <a:ext cx="379346" cy="19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8DC62D-9449-B218-1B60-C3C4BA752DC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869" cy="46667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E8025A-9C45-70D8-0EF5-2349128D38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97337" y="0"/>
            <a:ext cx="2982869" cy="46667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2BD541-8B94-42C8-A7A3-B5409B61D431}" type="datetimeFigureOut">
              <a:rPr lang="en-GB" smtClean="0"/>
              <a:t>02/11/2026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3FC7E5-AA15-339C-5107-EA49AB9FACD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723"/>
            <a:ext cx="2982869" cy="46667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B9BFB9-0AF8-7B39-0FC4-E2DBE6354D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97337" y="8829723"/>
            <a:ext cx="2982869" cy="46667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EBEC34-B7AA-4D63-A938-F76CF5D2409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442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2119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4" y="1"/>
            <a:ext cx="2982119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494B094A-3212-4A35-A6B4-AE8B7A3BB642}" type="datetimeFigureOut">
              <a:rPr lang="en-US" smtClean="0"/>
              <a:pPr/>
              <a:t>11/2/2026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0" y="1162050"/>
            <a:ext cx="4532313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73892"/>
            <a:ext cx="550545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70"/>
            <a:ext cx="2982119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4" y="8829970"/>
            <a:ext cx="2982119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8C218AE6-A16B-4AAC-B07B-68CF64F964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506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695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9DC83-BD19-EE92-CDCE-AA11BCE07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F99571-EFCB-5BEA-AD9B-1D4214D743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91D4B1-9A0F-87EE-801D-4B98273D4D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68AEBE-EDD4-5ED0-B949-FF5EBAC3DD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287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520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9486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715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8829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872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5832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948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958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731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4959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DF851-9C3E-36AB-0247-CF0448D12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67E2B3-6A92-5F55-5887-E82C20489B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90563" y="739775"/>
            <a:ext cx="5337175" cy="36957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EF0A0-981B-759D-548F-EBD591D618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C8C8E3-47FF-6CF3-65A5-BDDA53B198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5627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926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2A532-5614-17D2-1566-E9EB40709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17C6A3-9DB1-09B9-725C-941956FA5A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8EACBD-DC65-2E5A-E4BE-0E2FDA74C1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9A3862-16BA-5BD1-3CB7-093B62AE4D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18AE6-A16B-4AAC-B07B-68CF64F9647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27101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218AE6-A16B-4AAC-B07B-68CF64F9647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910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oleObject" Target="../embeddings/oleObject3.bin"/><Relationship Id="rId7" Type="http://schemas.openxmlformats.org/officeDocument/2006/relationships/hyperlink" Target="http://www.cairneagle.com/" TargetMode="External"/><Relationship Id="rId12" Type="http://schemas.openxmlformats.org/officeDocument/2006/relationships/image" Target="../media/image10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1.em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1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1.bin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7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8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9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0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1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2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3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4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5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6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7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image" Target="../media/image1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2.bin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image" Target="../media/image1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3.bin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image" Target="../media/image1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4.bin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4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A7284341-16CA-4014-9B51-3BD4008D292F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23963533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A7284341-16CA-4014-9B51-3BD4008D292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 descr="Sylvia's Happy Childcare">
            <a:extLst>
              <a:ext uri="{FF2B5EF4-FFF2-40B4-BE49-F238E27FC236}">
                <a16:creationId xmlns:a16="http://schemas.microsoft.com/office/drawing/2014/main" id="{C75B6981-EE39-B774-E08E-E7770166A04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l="-32904" r="36704"/>
          <a:stretch>
            <a:fillRect/>
          </a:stretch>
        </p:blipFill>
        <p:spPr>
          <a:xfrm>
            <a:off x="1" y="0"/>
            <a:ext cx="9906000" cy="6858000"/>
          </a:xfrm>
          <a:prstGeom prst="rect">
            <a:avLst/>
          </a:prstGeom>
        </p:spPr>
      </p:pic>
      <p:sp>
        <p:nvSpPr>
          <p:cNvPr id="7" name="Parallelogram 6">
            <a:extLst>
              <a:ext uri="{FF2B5EF4-FFF2-40B4-BE49-F238E27FC236}">
                <a16:creationId xmlns:a16="http://schemas.microsoft.com/office/drawing/2014/main" id="{F1D3BD1F-DF5A-4400-981D-2C1797EC5686}"/>
              </a:ext>
            </a:extLst>
          </p:cNvPr>
          <p:cNvSpPr/>
          <p:nvPr userDrawn="1"/>
        </p:nvSpPr>
        <p:spPr bwMode="gray">
          <a:xfrm>
            <a:off x="0" y="0"/>
            <a:ext cx="6802017" cy="6858000"/>
          </a:xfrm>
          <a:custGeom>
            <a:avLst/>
            <a:gdLst>
              <a:gd name="connsiteX0" fmla="*/ 0 w 5719482"/>
              <a:gd name="connsiteY0" fmla="*/ 6858000 h 6858000"/>
              <a:gd name="connsiteX1" fmla="*/ 0 w 5719482"/>
              <a:gd name="connsiteY1" fmla="*/ 0 h 6858000"/>
              <a:gd name="connsiteX2" fmla="*/ 5719482 w 5719482"/>
              <a:gd name="connsiteY2" fmla="*/ 0 h 6858000"/>
              <a:gd name="connsiteX3" fmla="*/ 5719482 w 5719482"/>
              <a:gd name="connsiteY3" fmla="*/ 6858000 h 6858000"/>
              <a:gd name="connsiteX4" fmla="*/ 0 w 5719482"/>
              <a:gd name="connsiteY4" fmla="*/ 6858000 h 6858000"/>
              <a:gd name="connsiteX0" fmla="*/ 0 w 5719482"/>
              <a:gd name="connsiteY0" fmla="*/ 6858000 h 6858000"/>
              <a:gd name="connsiteX1" fmla="*/ 0 w 5719482"/>
              <a:gd name="connsiteY1" fmla="*/ 0 h 6858000"/>
              <a:gd name="connsiteX2" fmla="*/ 5719482 w 5719482"/>
              <a:gd name="connsiteY2" fmla="*/ 0 h 6858000"/>
              <a:gd name="connsiteX3" fmla="*/ 3370729 w 5719482"/>
              <a:gd name="connsiteY3" fmla="*/ 6849035 h 6858000"/>
              <a:gd name="connsiteX4" fmla="*/ 0 w 5719482"/>
              <a:gd name="connsiteY4" fmla="*/ 6858000 h 6858000"/>
              <a:gd name="connsiteX0" fmla="*/ 0 w 5719482"/>
              <a:gd name="connsiteY0" fmla="*/ 6838950 h 6849035"/>
              <a:gd name="connsiteX1" fmla="*/ 0 w 5719482"/>
              <a:gd name="connsiteY1" fmla="*/ 0 h 6849035"/>
              <a:gd name="connsiteX2" fmla="*/ 5719482 w 5719482"/>
              <a:gd name="connsiteY2" fmla="*/ 0 h 6849035"/>
              <a:gd name="connsiteX3" fmla="*/ 3370729 w 5719482"/>
              <a:gd name="connsiteY3" fmla="*/ 6849035 h 6849035"/>
              <a:gd name="connsiteX4" fmla="*/ 0 w 5719482"/>
              <a:gd name="connsiteY4" fmla="*/ 6838950 h 6849035"/>
              <a:gd name="connsiteX0" fmla="*/ 0 w 5719482"/>
              <a:gd name="connsiteY0" fmla="*/ 6851650 h 6851650"/>
              <a:gd name="connsiteX1" fmla="*/ 0 w 5719482"/>
              <a:gd name="connsiteY1" fmla="*/ 0 h 6851650"/>
              <a:gd name="connsiteX2" fmla="*/ 5719482 w 5719482"/>
              <a:gd name="connsiteY2" fmla="*/ 0 h 6851650"/>
              <a:gd name="connsiteX3" fmla="*/ 3370729 w 5719482"/>
              <a:gd name="connsiteY3" fmla="*/ 6849035 h 6851650"/>
              <a:gd name="connsiteX4" fmla="*/ 0 w 5719482"/>
              <a:gd name="connsiteY4" fmla="*/ 6851650 h 685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9482" h="6851650">
                <a:moveTo>
                  <a:pt x="0" y="6851650"/>
                </a:moveTo>
                <a:lnTo>
                  <a:pt x="0" y="0"/>
                </a:lnTo>
                <a:lnTo>
                  <a:pt x="5719482" y="0"/>
                </a:lnTo>
                <a:lnTo>
                  <a:pt x="3370729" y="6849035"/>
                </a:lnTo>
                <a:lnTo>
                  <a:pt x="0" y="6851650"/>
                </a:lnTo>
                <a:close/>
              </a:path>
            </a:pathLst>
          </a:custGeom>
          <a:solidFill>
            <a:srgbClr val="FEFEFE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00" y="1972241"/>
            <a:ext cx="4524165" cy="419635"/>
          </a:xfrm>
          <a:prstGeom prst="rect">
            <a:avLst/>
          </a:prstGeom>
        </p:spPr>
        <p:txBody>
          <a:bodyPr vert="horz" rIns="91440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1613F9C9-36F7-4936-BCF1-0680BB922E8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73448" y="3332359"/>
            <a:ext cx="4524165" cy="268288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1400" cap="all" baseline="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e.g. Draft report</a:t>
            </a:r>
          </a:p>
        </p:txBody>
      </p:sp>
      <p:sp>
        <p:nvSpPr>
          <p:cNvPr id="10" name="Content Placeholder 23">
            <a:extLst>
              <a:ext uri="{FF2B5EF4-FFF2-40B4-BE49-F238E27FC236}">
                <a16:creationId xmlns:a16="http://schemas.microsoft.com/office/drawing/2014/main" id="{E22F5270-10BE-48A4-A4C4-1ACB9FB0379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73224" y="3613428"/>
            <a:ext cx="2659730" cy="268288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1200" i="1" cap="none" baseline="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5" name="Rectangle 22">
            <a:extLst>
              <a:ext uri="{FF2B5EF4-FFF2-40B4-BE49-F238E27FC236}">
                <a16:creationId xmlns:a16="http://schemas.microsoft.com/office/drawing/2014/main" id="{BD00ABE6-E087-418B-9FDD-1C875992D49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228392" y="6645282"/>
            <a:ext cx="5559987" cy="20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/>
          <a:p>
            <a:pPr marL="0" marR="0" lvl="0" indent="88900" algn="l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© 2026 Cairneagle Limited. Prepared for attendees of the SHIFT Conference. To discuss your ECE plans, contact us at the details on page 13.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9AA2003-F599-48E5-8289-5D218A57EDC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64" y="333268"/>
            <a:ext cx="3145691" cy="910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987DFDF-4710-47C8-9E7E-94FDC0BCC10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73050" y="2402165"/>
            <a:ext cx="4524375" cy="419635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lang="en-US" sz="2000" b="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1DCBA6-47A8-BC66-4494-8EAF362D5E7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61011" y="5897748"/>
            <a:ext cx="1975789" cy="62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2179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Back page">
    <p:bg>
      <p:bgPr>
        <a:gradFill flip="none" rotWithShape="1">
          <a:gsLst>
            <a:gs pos="0">
              <a:srgbClr val="FCFDFD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A7284341-16CA-4014-9B51-3BD4008D292F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86406285"/>
              </p:ext>
            </p:extLst>
          </p:nvPr>
        </p:nvGraphicFramePr>
        <p:xfrm>
          <a:off x="1722" y="1591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A7284341-16CA-4014-9B51-3BD4008D292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2" y="1591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Parallelogram 6">
            <a:extLst>
              <a:ext uri="{FF2B5EF4-FFF2-40B4-BE49-F238E27FC236}">
                <a16:creationId xmlns:a16="http://schemas.microsoft.com/office/drawing/2014/main" id="{91BBE230-E519-9EB2-F265-F5F6C84E80B7}"/>
              </a:ext>
            </a:extLst>
          </p:cNvPr>
          <p:cNvSpPr/>
          <p:nvPr userDrawn="1"/>
        </p:nvSpPr>
        <p:spPr bwMode="gray">
          <a:xfrm rot="16200000">
            <a:off x="2054009" y="-993835"/>
            <a:ext cx="5801390" cy="9909408"/>
          </a:xfrm>
          <a:custGeom>
            <a:avLst/>
            <a:gdLst>
              <a:gd name="connsiteX0" fmla="*/ 0 w 5719482"/>
              <a:gd name="connsiteY0" fmla="*/ 6858000 h 6858000"/>
              <a:gd name="connsiteX1" fmla="*/ 0 w 5719482"/>
              <a:gd name="connsiteY1" fmla="*/ 0 h 6858000"/>
              <a:gd name="connsiteX2" fmla="*/ 5719482 w 5719482"/>
              <a:gd name="connsiteY2" fmla="*/ 0 h 6858000"/>
              <a:gd name="connsiteX3" fmla="*/ 5719482 w 5719482"/>
              <a:gd name="connsiteY3" fmla="*/ 6858000 h 6858000"/>
              <a:gd name="connsiteX4" fmla="*/ 0 w 5719482"/>
              <a:gd name="connsiteY4" fmla="*/ 6858000 h 6858000"/>
              <a:gd name="connsiteX0" fmla="*/ 0 w 5719482"/>
              <a:gd name="connsiteY0" fmla="*/ 6858000 h 6858000"/>
              <a:gd name="connsiteX1" fmla="*/ 0 w 5719482"/>
              <a:gd name="connsiteY1" fmla="*/ 0 h 6858000"/>
              <a:gd name="connsiteX2" fmla="*/ 5719482 w 5719482"/>
              <a:gd name="connsiteY2" fmla="*/ 0 h 6858000"/>
              <a:gd name="connsiteX3" fmla="*/ 3370729 w 5719482"/>
              <a:gd name="connsiteY3" fmla="*/ 6849035 h 6858000"/>
              <a:gd name="connsiteX4" fmla="*/ 0 w 5719482"/>
              <a:gd name="connsiteY4" fmla="*/ 6858000 h 6858000"/>
              <a:gd name="connsiteX0" fmla="*/ 0 w 5719482"/>
              <a:gd name="connsiteY0" fmla="*/ 6858000 h 6871895"/>
              <a:gd name="connsiteX1" fmla="*/ 0 w 5719482"/>
              <a:gd name="connsiteY1" fmla="*/ 0 h 6871895"/>
              <a:gd name="connsiteX2" fmla="*/ 5719482 w 5719482"/>
              <a:gd name="connsiteY2" fmla="*/ 0 h 6871895"/>
              <a:gd name="connsiteX3" fmla="*/ 823929 w 5719482"/>
              <a:gd name="connsiteY3" fmla="*/ 6871895 h 6871895"/>
              <a:gd name="connsiteX4" fmla="*/ 0 w 5719482"/>
              <a:gd name="connsiteY4" fmla="*/ 6858000 h 6871895"/>
              <a:gd name="connsiteX0" fmla="*/ 3538 w 5719482"/>
              <a:gd name="connsiteY0" fmla="*/ 6864596 h 6871895"/>
              <a:gd name="connsiteX1" fmla="*/ 0 w 5719482"/>
              <a:gd name="connsiteY1" fmla="*/ 0 h 6871895"/>
              <a:gd name="connsiteX2" fmla="*/ 5719482 w 5719482"/>
              <a:gd name="connsiteY2" fmla="*/ 0 h 6871895"/>
              <a:gd name="connsiteX3" fmla="*/ 823929 w 5719482"/>
              <a:gd name="connsiteY3" fmla="*/ 6871895 h 6871895"/>
              <a:gd name="connsiteX4" fmla="*/ 3538 w 5719482"/>
              <a:gd name="connsiteY4" fmla="*/ 6864596 h 6871895"/>
              <a:gd name="connsiteX0" fmla="*/ 3538 w 5719482"/>
              <a:gd name="connsiteY0" fmla="*/ 6864596 h 6865303"/>
              <a:gd name="connsiteX1" fmla="*/ 0 w 5719482"/>
              <a:gd name="connsiteY1" fmla="*/ 0 h 6865303"/>
              <a:gd name="connsiteX2" fmla="*/ 5719482 w 5719482"/>
              <a:gd name="connsiteY2" fmla="*/ 0 h 6865303"/>
              <a:gd name="connsiteX3" fmla="*/ 823930 w 5719482"/>
              <a:gd name="connsiteY3" fmla="*/ 6865303 h 6865303"/>
              <a:gd name="connsiteX4" fmla="*/ 3538 w 5719482"/>
              <a:gd name="connsiteY4" fmla="*/ 6864596 h 6865303"/>
              <a:gd name="connsiteX0" fmla="*/ 3539 w 5719482"/>
              <a:gd name="connsiteY0" fmla="*/ 6859653 h 6865303"/>
              <a:gd name="connsiteX1" fmla="*/ 0 w 5719482"/>
              <a:gd name="connsiteY1" fmla="*/ 0 h 6865303"/>
              <a:gd name="connsiteX2" fmla="*/ 5719482 w 5719482"/>
              <a:gd name="connsiteY2" fmla="*/ 0 h 6865303"/>
              <a:gd name="connsiteX3" fmla="*/ 823930 w 5719482"/>
              <a:gd name="connsiteY3" fmla="*/ 6865303 h 6865303"/>
              <a:gd name="connsiteX4" fmla="*/ 3539 w 5719482"/>
              <a:gd name="connsiteY4" fmla="*/ 6859653 h 6865303"/>
              <a:gd name="connsiteX0" fmla="*/ 3539 w 5719482"/>
              <a:gd name="connsiteY0" fmla="*/ 6859653 h 6859653"/>
              <a:gd name="connsiteX1" fmla="*/ 0 w 5719482"/>
              <a:gd name="connsiteY1" fmla="*/ 0 h 6859653"/>
              <a:gd name="connsiteX2" fmla="*/ 5719482 w 5719482"/>
              <a:gd name="connsiteY2" fmla="*/ 0 h 6859653"/>
              <a:gd name="connsiteX3" fmla="*/ 827468 w 5719482"/>
              <a:gd name="connsiteY3" fmla="*/ 6857062 h 6859653"/>
              <a:gd name="connsiteX4" fmla="*/ 3539 w 5719482"/>
              <a:gd name="connsiteY4" fmla="*/ 6859653 h 6859653"/>
              <a:gd name="connsiteX0" fmla="*/ 3539 w 5719482"/>
              <a:gd name="connsiteY0" fmla="*/ 6859653 h 6860359"/>
              <a:gd name="connsiteX1" fmla="*/ 0 w 5719482"/>
              <a:gd name="connsiteY1" fmla="*/ 0 h 6860359"/>
              <a:gd name="connsiteX2" fmla="*/ 5719482 w 5719482"/>
              <a:gd name="connsiteY2" fmla="*/ 0 h 6860359"/>
              <a:gd name="connsiteX3" fmla="*/ 820395 w 5719482"/>
              <a:gd name="connsiteY3" fmla="*/ 6860359 h 6860359"/>
              <a:gd name="connsiteX4" fmla="*/ 3539 w 5719482"/>
              <a:gd name="connsiteY4" fmla="*/ 6859653 h 6860359"/>
              <a:gd name="connsiteX0" fmla="*/ 3538 w 5719482"/>
              <a:gd name="connsiteY0" fmla="*/ 6859653 h 6860359"/>
              <a:gd name="connsiteX1" fmla="*/ 0 w 5719482"/>
              <a:gd name="connsiteY1" fmla="*/ 0 h 6860359"/>
              <a:gd name="connsiteX2" fmla="*/ 5719482 w 5719482"/>
              <a:gd name="connsiteY2" fmla="*/ 0 h 6860359"/>
              <a:gd name="connsiteX3" fmla="*/ 820395 w 5719482"/>
              <a:gd name="connsiteY3" fmla="*/ 6860359 h 6860359"/>
              <a:gd name="connsiteX4" fmla="*/ 3538 w 5719482"/>
              <a:gd name="connsiteY4" fmla="*/ 6859653 h 6860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9482" h="6860359">
                <a:moveTo>
                  <a:pt x="3538" y="6859653"/>
                </a:moveTo>
                <a:cubicBezTo>
                  <a:pt x="2359" y="4571454"/>
                  <a:pt x="1179" y="2288199"/>
                  <a:pt x="0" y="0"/>
                </a:cubicBezTo>
                <a:lnTo>
                  <a:pt x="5719482" y="0"/>
                </a:lnTo>
                <a:lnTo>
                  <a:pt x="820395" y="6860359"/>
                </a:lnTo>
                <a:lnTo>
                  <a:pt x="3538" y="68596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t"/>
          <a:lstStyle/>
          <a:p>
            <a:pPr marL="717550" indent="0" algn="l" rtl="0"/>
            <a:endParaRPr lang="en-US" sz="3200" b="1" dirty="0">
              <a:solidFill>
                <a:schemeClr val="tx2"/>
              </a:solidFill>
              <a:latin typeface="+mj-lt"/>
              <a:ea typeface="DengXian" panose="02010600030101010101" pitchFamily="2" charset="-122"/>
            </a:endParaRPr>
          </a:p>
          <a:p>
            <a:pPr marL="717550" indent="0" algn="l" rtl="0"/>
            <a:endParaRPr lang="en-US" sz="4000" b="1" dirty="0">
              <a:solidFill>
                <a:schemeClr val="tx2"/>
              </a:solidFill>
              <a:latin typeface="+mj-lt"/>
              <a:ea typeface="DengXian" panose="02010600030101010101" pitchFamily="2" charset="-122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261010E-3601-7EF1-66DF-06EBF04537C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59659" y="5754147"/>
            <a:ext cx="1570172" cy="8832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C2E52E-B410-4EB5-8A04-6EB50A85F71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860" y="2152313"/>
            <a:ext cx="3806286" cy="110206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55BD958-7E49-4301-A7EA-F0F75D9A0EAE}"/>
              </a:ext>
            </a:extLst>
          </p:cNvPr>
          <p:cNvSpPr/>
          <p:nvPr userDrawn="1"/>
        </p:nvSpPr>
        <p:spPr>
          <a:xfrm>
            <a:off x="159659" y="6550658"/>
            <a:ext cx="96067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Cairneagle Limited |  Bewlay House, 2 Swallow Place, London, W1B 2AE |  Telephone:  +44 (0) 20 7036 9400  |  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hlinkClick r:id="rId7"/>
              </a:rPr>
              <a:t>www.cairneagle.com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</a:t>
            </a:r>
          </a:p>
        </p:txBody>
      </p:sp>
      <p:sp>
        <p:nvSpPr>
          <p:cNvPr id="3" name="Rectangle 2" descr="A close-up of a logo">
            <a:extLst>
              <a:ext uri="{FF2B5EF4-FFF2-40B4-BE49-F238E27FC236}">
                <a16:creationId xmlns:a16="http://schemas.microsoft.com/office/drawing/2014/main" id="{BE0C6346-4419-2719-AFCB-A2514A0307B8}"/>
              </a:ext>
            </a:extLst>
          </p:cNvPr>
          <p:cNvSpPr>
            <a:spLocks noChangeAspect="1"/>
          </p:cNvSpPr>
          <p:nvPr userDrawn="1"/>
        </p:nvSpPr>
        <p:spPr>
          <a:xfrm>
            <a:off x="8311921" y="5754148"/>
            <a:ext cx="1021855" cy="593489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6000" r="-26000" b="-47576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rtl="0"/>
            <a:endParaRPr lang="en-US" dirty="0"/>
          </a:p>
        </p:txBody>
      </p:sp>
      <p:sp>
        <p:nvSpPr>
          <p:cNvPr id="5" name="Rectangle 4" descr="A close-up of a logo&#10;&#10;AI-generated content may be incorrect.">
            <a:extLst>
              <a:ext uri="{FF2B5EF4-FFF2-40B4-BE49-F238E27FC236}">
                <a16:creationId xmlns:a16="http://schemas.microsoft.com/office/drawing/2014/main" id="{6BADA1C1-3490-ADB9-98CB-D4C5C6B20ACF}"/>
              </a:ext>
            </a:extLst>
          </p:cNvPr>
          <p:cNvSpPr>
            <a:spLocks noChangeAspect="1"/>
          </p:cNvSpPr>
          <p:nvPr userDrawn="1"/>
        </p:nvSpPr>
        <p:spPr>
          <a:xfrm>
            <a:off x="1532606" y="5767563"/>
            <a:ext cx="1021855" cy="593489"/>
          </a:xfrm>
          <a:prstGeom prst="rect">
            <a:avLst/>
          </a:prstGeom>
          <a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6000" r="-26000" b="-47576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rtl="0"/>
            <a:endParaRPr lang="en-US" dirty="0"/>
          </a:p>
        </p:txBody>
      </p:sp>
      <p:sp>
        <p:nvSpPr>
          <p:cNvPr id="6" name="Rectangle 5" descr="A close-up of a logo&#10;&#10;AI-generated content may be incorrect.">
            <a:extLst>
              <a:ext uri="{FF2B5EF4-FFF2-40B4-BE49-F238E27FC236}">
                <a16:creationId xmlns:a16="http://schemas.microsoft.com/office/drawing/2014/main" id="{CB375E2C-0960-78F9-5B0E-B80A8F0539F9}"/>
              </a:ext>
            </a:extLst>
          </p:cNvPr>
          <p:cNvSpPr>
            <a:spLocks noChangeAspect="1"/>
          </p:cNvSpPr>
          <p:nvPr userDrawn="1"/>
        </p:nvSpPr>
        <p:spPr>
          <a:xfrm>
            <a:off x="7186466" y="5750021"/>
            <a:ext cx="1021855" cy="645947"/>
          </a:xfrm>
          <a:prstGeom prst="rect">
            <a:avLst/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6000" r="-26000" b="-35592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rtl="0"/>
            <a:endParaRPr lang="en-US" dirty="0"/>
          </a:p>
        </p:txBody>
      </p:sp>
      <p:sp>
        <p:nvSpPr>
          <p:cNvPr id="7" name="Rectangle 6" descr="A close-up of a logo&#10;&#10;AI-generated content may be incorrect.">
            <a:extLst>
              <a:ext uri="{FF2B5EF4-FFF2-40B4-BE49-F238E27FC236}">
                <a16:creationId xmlns:a16="http://schemas.microsoft.com/office/drawing/2014/main" id="{1EED61A5-F975-CEF1-8295-62ED1A3BD8EA}"/>
              </a:ext>
            </a:extLst>
          </p:cNvPr>
          <p:cNvSpPr>
            <a:spLocks noChangeAspect="1"/>
          </p:cNvSpPr>
          <p:nvPr userDrawn="1"/>
        </p:nvSpPr>
        <p:spPr>
          <a:xfrm>
            <a:off x="6055694" y="5746860"/>
            <a:ext cx="1021855" cy="593489"/>
          </a:xfrm>
          <a:prstGeom prst="rect">
            <a:avLst/>
          </a:prstGeom>
          <a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6000" r="-26000" b="-47576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rtl="0"/>
            <a:endParaRPr lang="en-US" dirty="0"/>
          </a:p>
        </p:txBody>
      </p:sp>
      <p:sp>
        <p:nvSpPr>
          <p:cNvPr id="8" name="Rectangle 7" descr="A close-up of a logo&#10;&#10;AI-generated content may be incorrect.">
            <a:extLst>
              <a:ext uri="{FF2B5EF4-FFF2-40B4-BE49-F238E27FC236}">
                <a16:creationId xmlns:a16="http://schemas.microsoft.com/office/drawing/2014/main" id="{B4996962-09D2-52DE-9DD4-5ABA3F4D60CF}"/>
              </a:ext>
            </a:extLst>
          </p:cNvPr>
          <p:cNvSpPr>
            <a:spLocks noChangeAspect="1"/>
          </p:cNvSpPr>
          <p:nvPr userDrawn="1"/>
        </p:nvSpPr>
        <p:spPr>
          <a:xfrm>
            <a:off x="4924922" y="5754147"/>
            <a:ext cx="1021855" cy="593489"/>
          </a:xfrm>
          <a:prstGeom prst="rect">
            <a:avLst/>
          </a:prstGeom>
          <a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6000" r="-26000" b="-47576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rtl="0"/>
            <a:endParaRPr lang="en-US" dirty="0"/>
          </a:p>
        </p:txBody>
      </p:sp>
      <p:sp>
        <p:nvSpPr>
          <p:cNvPr id="10" name="Rectangle 9" descr="A close-up of a logo&#10;&#10;AI-generated content may be incorrect.">
            <a:extLst>
              <a:ext uri="{FF2B5EF4-FFF2-40B4-BE49-F238E27FC236}">
                <a16:creationId xmlns:a16="http://schemas.microsoft.com/office/drawing/2014/main" id="{CA4B6ECF-BB8F-718B-8547-81E8453C0230}"/>
              </a:ext>
            </a:extLst>
          </p:cNvPr>
          <p:cNvSpPr>
            <a:spLocks noChangeAspect="1"/>
          </p:cNvSpPr>
          <p:nvPr userDrawn="1"/>
        </p:nvSpPr>
        <p:spPr>
          <a:xfrm>
            <a:off x="3794150" y="5754147"/>
            <a:ext cx="1021855" cy="593489"/>
          </a:xfrm>
          <a:prstGeom prst="rect">
            <a:avLst/>
          </a:prstGeom>
          <a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6000" r="-26000" b="-47576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rtl="0"/>
            <a:endParaRPr lang="en-US" dirty="0"/>
          </a:p>
        </p:txBody>
      </p:sp>
      <p:sp>
        <p:nvSpPr>
          <p:cNvPr id="11" name="Rectangle 10" descr="A close-up of a logo&#10;&#10;AI-generated content may be incorrect.">
            <a:extLst>
              <a:ext uri="{FF2B5EF4-FFF2-40B4-BE49-F238E27FC236}">
                <a16:creationId xmlns:a16="http://schemas.microsoft.com/office/drawing/2014/main" id="{184D5A87-207A-13A8-419A-262BFB5192BA}"/>
              </a:ext>
            </a:extLst>
          </p:cNvPr>
          <p:cNvSpPr>
            <a:spLocks noChangeAspect="1"/>
          </p:cNvSpPr>
          <p:nvPr userDrawn="1"/>
        </p:nvSpPr>
        <p:spPr>
          <a:xfrm>
            <a:off x="2663378" y="5746859"/>
            <a:ext cx="1021855" cy="593489"/>
          </a:xfrm>
          <a:prstGeom prst="rect">
            <a:avLst/>
          </a:prstGeom>
          <a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6000" r="-26000" b="-47576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412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ntent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0D658C7B-4924-4C86-9271-B6358F0FE7F0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7465587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44" imgH="344" progId="TCLayout.ActiveDocument.1">
                  <p:embed/>
                </p:oleObj>
              </mc:Choice>
              <mc:Fallback>
                <p:oleObj name="thinkcell Slide" r:id="rId4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0D658C7B-4924-4C86-9271-B6358F0FE7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 hidden="1">
            <a:extLst>
              <a:ext uri="{FF2B5EF4-FFF2-40B4-BE49-F238E27FC236}">
                <a16:creationId xmlns:a16="http://schemas.microsoft.com/office/drawing/2014/main" id="{2D958F70-CBCC-42FD-8AE1-E325994D4A4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F909609-49E0-442F-BF74-E4468ABA37C3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087F250-95A9-41FA-B9D7-4B61AA2598D6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AB5ECD9-6DB6-4CD3-9084-FB9E96A1EC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9397C0-D071-4833-8BDF-8706154024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9D754E2-102F-481E-9562-4D5443652A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73000" y="1260475"/>
            <a:ext cx="9360000" cy="504000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01142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ntent take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0D658C7B-4924-4C86-9271-B6358F0FE7F0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78255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0D658C7B-4924-4C86-9271-B6358F0FE7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F909609-49E0-442F-BF74-E4468ABA37C3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087F250-95A9-41FA-B9D7-4B61AA2598D6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AB5ECD9-6DB6-4CD3-9084-FB9E96A1EC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9397C0-D071-4833-8BDF-8706154024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11" name="Content Placeholder 14">
            <a:extLst>
              <a:ext uri="{FF2B5EF4-FFF2-40B4-BE49-F238E27FC236}">
                <a16:creationId xmlns:a16="http://schemas.microsoft.com/office/drawing/2014/main" id="{B0066978-C7EA-44FB-A249-C0A4DE9A2864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3000" y="5860145"/>
            <a:ext cx="9360001" cy="43985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</a:t>
            </a:r>
            <a:br>
              <a:rPr lang="en-US" dirty="0"/>
            </a:br>
            <a:r>
              <a:rPr lang="en-US" dirty="0"/>
              <a:t>(optional)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744F520-8C14-448F-A848-CBD45602A03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73000" y="1260475"/>
            <a:ext cx="9360000" cy="504000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91297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ntent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 hidden="1">
            <a:extLst>
              <a:ext uri="{FF2B5EF4-FFF2-40B4-BE49-F238E27FC236}">
                <a16:creationId xmlns:a16="http://schemas.microsoft.com/office/drawing/2014/main" id="{424CECDB-DD15-4E7B-A903-B8375394488D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04687656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44" imgH="344" progId="TCLayout.ActiveDocument.1">
                  <p:embed/>
                </p:oleObj>
              </mc:Choice>
              <mc:Fallback>
                <p:oleObj name="thinkcell Slide" r:id="rId4" imgW="344" imgH="344" progId="TCLayout.ActiveDocument.1">
                  <p:embed/>
                  <p:pic>
                    <p:nvPicPr>
                      <p:cNvPr id="16" name="Object 15" hidden="1">
                        <a:extLst>
                          <a:ext uri="{FF2B5EF4-FFF2-40B4-BE49-F238E27FC236}">
                            <a16:creationId xmlns:a16="http://schemas.microsoft.com/office/drawing/2014/main" id="{424CECDB-DD15-4E7B-A903-B837539448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22D5DA2F-22DC-4C79-B268-4267ED97EAA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F011A0D7-D1B2-4C2D-B039-28483F529A5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73000" y="1619999"/>
            <a:ext cx="93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7" y="1079905"/>
            <a:ext cx="9359106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935955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72B3B00A-5D3D-44B6-BA3E-2DFE54031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3227AC1-9ACE-4406-8F19-5ED7BF34E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67B6E3B-CE2E-4D0B-BF30-734CDC17B872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9079FC8-1C0B-4998-A1E0-FB0D2D1DA5F3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69C22954-E1D5-440E-9E67-41382980883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2F59C6F-8743-485D-9581-DAB31CB4B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29">
            <a:extLst>
              <a:ext uri="{FF2B5EF4-FFF2-40B4-BE49-F238E27FC236}">
                <a16:creationId xmlns:a16="http://schemas.microsoft.com/office/drawing/2014/main" id="{108E7196-4C6F-47A4-BA02-FAC8B80286E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590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ntent title take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 hidden="1">
            <a:extLst>
              <a:ext uri="{FF2B5EF4-FFF2-40B4-BE49-F238E27FC236}">
                <a16:creationId xmlns:a16="http://schemas.microsoft.com/office/drawing/2014/main" id="{424CECDB-DD15-4E7B-A903-B8375394488D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82047798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16" name="Object 15" hidden="1">
                        <a:extLst>
                          <a:ext uri="{FF2B5EF4-FFF2-40B4-BE49-F238E27FC236}">
                            <a16:creationId xmlns:a16="http://schemas.microsoft.com/office/drawing/2014/main" id="{424CECDB-DD15-4E7B-A903-B837539448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7" y="1079905"/>
            <a:ext cx="9359106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935955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72B3B00A-5D3D-44B6-BA3E-2DFE54031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3227AC1-9ACE-4406-8F19-5ED7BF34E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67B6E3B-CE2E-4D0B-BF30-734CDC17B872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9079FC8-1C0B-4998-A1E0-FB0D2D1DA5F3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69C22954-E1D5-440E-9E67-41382980883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2F59C6F-8743-485D-9581-DAB31CB4B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29">
            <a:extLst>
              <a:ext uri="{FF2B5EF4-FFF2-40B4-BE49-F238E27FC236}">
                <a16:creationId xmlns:a16="http://schemas.microsoft.com/office/drawing/2014/main" id="{108E7196-4C6F-47A4-BA02-FAC8B80286E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19" name="Content Placeholder 14">
            <a:extLst>
              <a:ext uri="{FF2B5EF4-FFF2-40B4-BE49-F238E27FC236}">
                <a16:creationId xmlns:a16="http://schemas.microsoft.com/office/drawing/2014/main" id="{FB4F35F0-A834-48E2-B861-5CA4D71272DF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3000" y="5860130"/>
            <a:ext cx="9360001" cy="43985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</a:t>
            </a:r>
            <a:br>
              <a:rPr lang="en-US" dirty="0"/>
            </a:br>
            <a:r>
              <a:rPr lang="en-US" dirty="0"/>
              <a:t>(optional)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EF415D6-DF84-4517-A747-9FF2B7FC596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73000" y="1619999"/>
            <a:ext cx="93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57206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62121019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3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513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DEC790F6-440D-4015-82D5-1EA4A0A184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EF61DA1D-B068-4C1A-8573-29BEAE509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4" name="Text Placeholder 29">
            <a:extLst>
              <a:ext uri="{FF2B5EF4-FFF2-40B4-BE49-F238E27FC236}">
                <a16:creationId xmlns:a16="http://schemas.microsoft.com/office/drawing/2014/main" id="{CBCFCED4-52DE-4200-9A85-B57330D6A1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D9E76D7D-3AE2-4C31-9228-806AFDFC00F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73000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D1CEC615-4FE2-464A-AAFA-C6C7F74CC3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36776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0748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ntents takewa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68324879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44" imgH="344" progId="TCLayout.ActiveDocument.1">
                  <p:embed/>
                </p:oleObj>
              </mc:Choice>
              <mc:Fallback>
                <p:oleObj name="thinkcell Slide" r:id="rId4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1BDE824-17AD-43F5-962F-1797930C663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41B1F62C-38E9-461D-9062-D5F3204624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3000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2ACC66CF-1BA8-4BB0-BAB1-2835A404653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136776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3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513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tent Placeholder 14">
            <a:extLst>
              <a:ext uri="{FF2B5EF4-FFF2-40B4-BE49-F238E27FC236}">
                <a16:creationId xmlns:a16="http://schemas.microsoft.com/office/drawing/2014/main" id="{A637439C-20E6-49B4-A412-45786B832369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5132554" y="5590494"/>
            <a:ext cx="4500001" cy="7077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(optional)</a:t>
            </a:r>
          </a:p>
        </p:txBody>
      </p:sp>
      <p:sp>
        <p:nvSpPr>
          <p:cNvPr id="22" name="Content Placeholder 14">
            <a:extLst>
              <a:ext uri="{FF2B5EF4-FFF2-40B4-BE49-F238E27FC236}">
                <a16:creationId xmlns:a16="http://schemas.microsoft.com/office/drawing/2014/main" id="{05F5584B-113D-43F8-AE51-BEFAD925DD08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272998" y="5590494"/>
            <a:ext cx="4500001" cy="7077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(optional)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3D107A7-F26D-44B4-9A69-5D3E444B48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4" name="Title 1">
            <a:extLst>
              <a:ext uri="{FF2B5EF4-FFF2-40B4-BE49-F238E27FC236}">
                <a16:creationId xmlns:a16="http://schemas.microsoft.com/office/drawing/2014/main" id="{6496A813-3576-4B4A-B54B-3617D9CC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" name="Text Placeholder 29">
            <a:extLst>
              <a:ext uri="{FF2B5EF4-FFF2-40B4-BE49-F238E27FC236}">
                <a16:creationId xmlns:a16="http://schemas.microsoft.com/office/drawing/2014/main" id="{3A7BCAFD-9FA9-4432-9923-319E529F71C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4581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r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27470187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594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594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91000" y="1079905"/>
            <a:ext cx="3042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6591000" y="1512000"/>
            <a:ext cx="3042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tent Placeholder 14">
            <a:extLst>
              <a:ext uri="{FF2B5EF4-FFF2-40B4-BE49-F238E27FC236}">
                <a16:creationId xmlns:a16="http://schemas.microsoft.com/office/drawing/2014/main" id="{A637439C-20E6-49B4-A412-45786B832369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591000" y="5590494"/>
            <a:ext cx="3042000" cy="7077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(optional)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EB553DA-6117-4EE8-8528-82D8C26806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11CDE192-86E4-4F4B-97D3-182F32B98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4" name="Text Placeholder 29">
            <a:extLst>
              <a:ext uri="{FF2B5EF4-FFF2-40B4-BE49-F238E27FC236}">
                <a16:creationId xmlns:a16="http://schemas.microsoft.com/office/drawing/2014/main" id="{A001FBBF-59FD-4EAE-B5AF-5AA5971BEA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53D8639-FA63-43D4-8C3E-E3082ED025D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73000" y="1619999"/>
            <a:ext cx="593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DA3D381D-D5F8-4702-AF92-1321350F6DC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91000" y="1619999"/>
            <a:ext cx="3042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339023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 Contents takeawa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6980057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44" imgH="344" progId="TCLayout.ActiveDocument.1">
                  <p:embed/>
                </p:oleObj>
              </mc:Choice>
              <mc:Fallback>
                <p:oleObj name="thinkcell Slide" r:id="rId4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6886388-0B14-457B-9683-8602ECFC1F7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A5FA6A1B-6ABB-448B-A80D-805B5488A1C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3000" y="1619999"/>
            <a:ext cx="287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3" name="Text Placeholder 12">
            <a:extLst>
              <a:ext uri="{FF2B5EF4-FFF2-40B4-BE49-F238E27FC236}">
                <a16:creationId xmlns:a16="http://schemas.microsoft.com/office/drawing/2014/main" id="{F1FE491B-A564-4756-B447-B19737B0FAE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513223" y="1619999"/>
            <a:ext cx="288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4" name="Text Placeholder 12">
            <a:extLst>
              <a:ext uri="{FF2B5EF4-FFF2-40B4-BE49-F238E27FC236}">
                <a16:creationId xmlns:a16="http://schemas.microsoft.com/office/drawing/2014/main" id="{64FC7FBC-9F9B-4035-BCFB-9585EAD6402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754164" y="1619999"/>
            <a:ext cx="288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53000" y="107990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6753000" y="151200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tent Placeholder 14">
            <a:extLst>
              <a:ext uri="{FF2B5EF4-FFF2-40B4-BE49-F238E27FC236}">
                <a16:creationId xmlns:a16="http://schemas.microsoft.com/office/drawing/2014/main" id="{A637439C-20E6-49B4-A412-45786B832369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753000" y="5590494"/>
            <a:ext cx="2880000" cy="7077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(optional)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79265976-FC46-4A6D-99CF-A872B54A1A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13223" y="107990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2F58F0B-D747-43E3-8F27-9E97D4A2DA70}"/>
              </a:ext>
            </a:extLst>
          </p:cNvPr>
          <p:cNvCxnSpPr/>
          <p:nvPr userDrawn="1"/>
        </p:nvCxnSpPr>
        <p:spPr>
          <a:xfrm>
            <a:off x="3512999" y="151200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29F7F76-0EF0-4B71-9C0E-F42770F21D09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3513000" y="5590494"/>
            <a:ext cx="2880000" cy="707758"/>
          </a:xfrm>
          <a:prstGeom prst="rect">
            <a:avLst/>
          </a:prstGeom>
          <a:solidFill>
            <a:schemeClr val="tx2"/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(optional)</a:t>
            </a:r>
          </a:p>
        </p:txBody>
      </p:sp>
      <p:sp>
        <p:nvSpPr>
          <p:cNvPr id="26" name="Content Placeholder 14">
            <a:extLst>
              <a:ext uri="{FF2B5EF4-FFF2-40B4-BE49-F238E27FC236}">
                <a16:creationId xmlns:a16="http://schemas.microsoft.com/office/drawing/2014/main" id="{5E6B99B7-DCA6-4683-9F29-F0D705C43B7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273000" y="5590494"/>
            <a:ext cx="2880000" cy="707758"/>
          </a:xfrm>
          <a:prstGeom prst="rect">
            <a:avLst/>
          </a:prstGeom>
          <a:solidFill>
            <a:schemeClr val="accent3"/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Key takeaway (optional)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CC4257D-799A-45BF-8583-C05947B2CF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DFF0F392-E0B9-4596-BDA5-7E0551C7E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Text Placeholder 29">
            <a:extLst>
              <a:ext uri="{FF2B5EF4-FFF2-40B4-BE49-F238E27FC236}">
                <a16:creationId xmlns:a16="http://schemas.microsoft.com/office/drawing/2014/main" id="{F83094E4-9B6E-40F1-BCDA-FA34694546A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9209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3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62958216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2268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2268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64998" y="1079905"/>
            <a:ext cx="2268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7364998" y="1512000"/>
            <a:ext cx="2268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79265976-FC46-4A6D-99CF-A872B54A1A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0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2F58F0B-D747-43E3-8F27-9E97D4A2DA70}"/>
              </a:ext>
            </a:extLst>
          </p:cNvPr>
          <p:cNvCxnSpPr/>
          <p:nvPr userDrawn="1"/>
        </p:nvCxnSpPr>
        <p:spPr>
          <a:xfrm>
            <a:off x="270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BB09EAC0-C0AC-470C-A5A9-8FF7624610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9CF97191-168C-4803-88A2-01AB74C67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7" name="Text Placeholder 29">
            <a:extLst>
              <a:ext uri="{FF2B5EF4-FFF2-40B4-BE49-F238E27FC236}">
                <a16:creationId xmlns:a16="http://schemas.microsoft.com/office/drawing/2014/main" id="{7B930A0D-65E9-4B9B-9606-AE098097F6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3F9B2ADE-D89D-4F5B-A67B-A1979D009E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3000" y="1619999"/>
            <a:ext cx="2267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C0DF26A3-78EA-42D8-9A5C-39460478AC7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03000" y="1619999"/>
            <a:ext cx="450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Text Placeholder 12">
            <a:extLst>
              <a:ext uri="{FF2B5EF4-FFF2-40B4-BE49-F238E27FC236}">
                <a16:creationId xmlns:a16="http://schemas.microsoft.com/office/drawing/2014/main" id="{BB40D453-9F48-47AC-9122-79C47473C0E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364998" y="1619999"/>
            <a:ext cx="2269166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312581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+1 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64131155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3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513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338885DB-F638-4484-B03E-6388589B6F1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136776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5AE687D-3771-12D8-5D9A-8DD4263323C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BB794DA-22E6-70A2-D50E-3D8C807709F6}"/>
              </a:ext>
            </a:extLst>
          </p:cNvPr>
          <p:cNvCxnSpPr/>
          <p:nvPr userDrawn="1"/>
        </p:nvCxnSpPr>
        <p:spPr>
          <a:xfrm>
            <a:off x="272999" y="151200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7C95AB6B-A2C3-BE89-EF86-6D1027321A2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03223" y="107990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F8E1D09-201B-786A-C6F9-264326A1092B}"/>
              </a:ext>
            </a:extLst>
          </p:cNvPr>
          <p:cNvCxnSpPr/>
          <p:nvPr userDrawn="1"/>
        </p:nvCxnSpPr>
        <p:spPr>
          <a:xfrm>
            <a:off x="2703000" y="151200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17ECD1AE-8317-C3AB-05D3-A917134CED5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3000" y="1619999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C4F08629-8B4C-3FFC-C8A4-D2E7ABB913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704888" y="1619999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91147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2 +1 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42996707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3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513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2C0973E7-CAE0-4FC8-8444-4881D4217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6" y="3798752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F5129B1-D78E-464F-81DC-E04CF5BA94C4}"/>
              </a:ext>
            </a:extLst>
          </p:cNvPr>
          <p:cNvCxnSpPr/>
          <p:nvPr userDrawn="1"/>
        </p:nvCxnSpPr>
        <p:spPr>
          <a:xfrm>
            <a:off x="272999" y="4230847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4218FA37-1FAF-4B3E-B2BA-4C8BBB03012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73000" y="1620000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338885DB-F638-4484-B03E-6388589B6F1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136776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694C9EAF-9888-4FA2-8AF1-CFA2ABA13D4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3000" y="4319911"/>
            <a:ext cx="4499999" cy="1964348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60038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2 (large) +1 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46134378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91000" y="1079905"/>
            <a:ext cx="3042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6591000" y="1512000"/>
            <a:ext cx="3042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FEB553DA-6117-4EE8-8528-82D8C26806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11CDE192-86E4-4F4B-97D3-182F32B98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4" name="Text Placeholder 29">
            <a:extLst>
              <a:ext uri="{FF2B5EF4-FFF2-40B4-BE49-F238E27FC236}">
                <a16:creationId xmlns:a16="http://schemas.microsoft.com/office/drawing/2014/main" id="{A001FBBF-59FD-4EAE-B5AF-5AA5971BEA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DA3D381D-D5F8-4702-AF92-1321350F6DC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91000" y="1619999"/>
            <a:ext cx="3042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ACF8732-6861-2D58-E2CC-27B26CF534E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594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9B0543F-AC3A-448D-8CC8-27A1DC0C948B}"/>
              </a:ext>
            </a:extLst>
          </p:cNvPr>
          <p:cNvCxnSpPr/>
          <p:nvPr userDrawn="1"/>
        </p:nvCxnSpPr>
        <p:spPr>
          <a:xfrm>
            <a:off x="272999" y="1512000"/>
            <a:ext cx="594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53EF1EAE-FF96-DBF8-F8D7-A54D94D5918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6" y="3798752"/>
            <a:ext cx="594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719778A-14FD-B467-CF98-8970609BFC97}"/>
              </a:ext>
            </a:extLst>
          </p:cNvPr>
          <p:cNvCxnSpPr/>
          <p:nvPr userDrawn="1"/>
        </p:nvCxnSpPr>
        <p:spPr>
          <a:xfrm>
            <a:off x="272999" y="4230847"/>
            <a:ext cx="594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BA80950A-32BB-B133-4C0F-6832FBE1D74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72999" y="1620000"/>
            <a:ext cx="594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A015CF69-CA35-F71F-22BC-5C63D6867BF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2999" y="4319911"/>
            <a:ext cx="5940000" cy="1964348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96051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+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72320538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1180BA9E-6715-4C0F-9C1F-82BA75464A7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446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C7919F5-98C7-6C97-6DA3-3B847615B45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41112" y="1078512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D2BB3D4-7EC6-E624-6BE5-A017F47280C8}"/>
              </a:ext>
            </a:extLst>
          </p:cNvPr>
          <p:cNvCxnSpPr/>
          <p:nvPr userDrawn="1"/>
        </p:nvCxnSpPr>
        <p:spPr>
          <a:xfrm>
            <a:off x="5040665" y="1510607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57B9E3EA-FC99-6B8C-558C-2CEDCB7AF61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70889" y="1078512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9767F74-2A1D-5FE5-AC06-85AB5AE36F96}"/>
              </a:ext>
            </a:extLst>
          </p:cNvPr>
          <p:cNvCxnSpPr/>
          <p:nvPr userDrawn="1"/>
        </p:nvCxnSpPr>
        <p:spPr>
          <a:xfrm>
            <a:off x="7470666" y="1510607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2C8EA4D1-76A5-F4CC-E6EF-D585C12CCE0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040666" y="1618606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470B78EC-7D5D-FF8F-D2DF-422651438CE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472554" y="1618606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52843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+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42710726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3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513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C384D296-6883-4EED-8808-469EF776D02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33000" y="3798752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FAB6381-C587-4EBE-839F-E48F088613DB}"/>
              </a:ext>
            </a:extLst>
          </p:cNvPr>
          <p:cNvCxnSpPr/>
          <p:nvPr userDrawn="1"/>
        </p:nvCxnSpPr>
        <p:spPr>
          <a:xfrm>
            <a:off x="5133000" y="4230847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D07414A9-DA8A-4D5E-9AC6-C3E0BCABC6B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133001" y="1620000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9A63528E-7EC0-48FB-943F-14DED04D1F7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133001" y="4319911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1180BA9E-6715-4C0F-9C1F-82BA75464A7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446" y="1619999"/>
            <a:ext cx="4499999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884008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+2 (large)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17197641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3042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>
            <a:cxnSpLocks/>
          </p:cNvCxnSpPr>
          <p:nvPr userDrawn="1"/>
        </p:nvCxnSpPr>
        <p:spPr>
          <a:xfrm>
            <a:off x="272998" y="1512000"/>
            <a:ext cx="3042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1. XXX   2.XXX   3.XXX</a:t>
            </a:r>
          </a:p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Source: </a:t>
            </a:r>
            <a:r>
              <a:rPr lang="en-US" dirty="0"/>
              <a:t>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14E0E1BD-9462-4EB3-AD19-0259AFA5AD0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1180BA9E-6715-4C0F-9C1F-82BA75464A7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447" y="1619999"/>
            <a:ext cx="3041551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65F6D64F-4329-4E97-6B3A-6BAD9276E2A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692553" y="1079905"/>
            <a:ext cx="594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35054ED-7FB2-F342-64AC-AAE332058B3E}"/>
              </a:ext>
            </a:extLst>
          </p:cNvPr>
          <p:cNvCxnSpPr/>
          <p:nvPr userDrawn="1"/>
        </p:nvCxnSpPr>
        <p:spPr>
          <a:xfrm>
            <a:off x="3692106" y="1512000"/>
            <a:ext cx="594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7944400-C3CD-734E-57EC-257F5E43298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92553" y="3798752"/>
            <a:ext cx="594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DDB415B-E367-EE7C-71F5-E0B405ED8541}"/>
              </a:ext>
            </a:extLst>
          </p:cNvPr>
          <p:cNvCxnSpPr/>
          <p:nvPr userDrawn="1"/>
        </p:nvCxnSpPr>
        <p:spPr>
          <a:xfrm>
            <a:off x="3692106" y="4230847"/>
            <a:ext cx="594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81686691-A710-7BA2-DD15-01FB9BE095D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692106" y="1620000"/>
            <a:ext cx="594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58B5F144-8BBF-F1CD-8877-ADF67264C6F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692106" y="4319911"/>
            <a:ext cx="5940000" cy="1964348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59065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top +1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49039627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3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513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2C0973E7-CAE0-4FC8-8444-4881D4217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5" y="3798752"/>
            <a:ext cx="9359995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F5129B1-D78E-464F-81DC-E04CF5BA94C4}"/>
              </a:ext>
            </a:extLst>
          </p:cNvPr>
          <p:cNvCxnSpPr>
            <a:cxnSpLocks/>
          </p:cNvCxnSpPr>
          <p:nvPr userDrawn="1"/>
        </p:nvCxnSpPr>
        <p:spPr>
          <a:xfrm>
            <a:off x="272999" y="4230847"/>
            <a:ext cx="935999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83A6E922-8402-49C3-B37C-67AF3A80DF3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73000" y="1620000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297AD5B4-64D1-4394-B9B2-1BB5DD0218C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136776" y="1620000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5EA71CAB-463E-4E24-B835-712B4A7A735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3000" y="4327269"/>
            <a:ext cx="9359994" cy="197280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27665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57350563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33000" y="107990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2C0973E7-CAE0-4FC8-8444-4881D4217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6" y="3798752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F5129B1-D78E-464F-81DC-E04CF5BA94C4}"/>
              </a:ext>
            </a:extLst>
          </p:cNvPr>
          <p:cNvCxnSpPr/>
          <p:nvPr userDrawn="1"/>
        </p:nvCxnSpPr>
        <p:spPr>
          <a:xfrm>
            <a:off x="272999" y="4230847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C384D296-6883-4EED-8808-469EF776D02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33000" y="3798752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FAB6381-C587-4EBE-839F-E48F088613DB}"/>
              </a:ext>
            </a:extLst>
          </p:cNvPr>
          <p:cNvCxnSpPr/>
          <p:nvPr userDrawn="1"/>
        </p:nvCxnSpPr>
        <p:spPr>
          <a:xfrm>
            <a:off x="5133000" y="4230847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6C0B3820-3A0D-4440-BC3B-F1D1D700F81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000" y="1620000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68716A72-B014-4DF3-9C13-966F2E1686A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136776" y="1620000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D32E10AD-BCE3-4F6D-B33A-333B1D7165D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73000" y="4322524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FB1B88A1-52B9-438B-8D6A-9F16A434BA2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136776" y="4322524"/>
            <a:ext cx="4499999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50F9919-3FB0-43BE-AA26-31039493BF66}"/>
              </a:ext>
            </a:extLst>
          </p:cNvPr>
          <p:cNvCxnSpPr/>
          <p:nvPr userDrawn="1"/>
        </p:nvCxnSpPr>
        <p:spPr>
          <a:xfrm>
            <a:off x="272999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56F1830-DC37-4052-824C-EB6936F930B5}"/>
              </a:ext>
            </a:extLst>
          </p:cNvPr>
          <p:cNvCxnSpPr/>
          <p:nvPr userDrawn="1"/>
        </p:nvCxnSpPr>
        <p:spPr>
          <a:xfrm>
            <a:off x="5133000" y="151200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81678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 userDrawn="1">
          <p15:clr>
            <a:srgbClr val="FBAE40"/>
          </p15:clr>
        </p15:guide>
        <p15:guide id="6" orient="horz" pos="2387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99255262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11113" y="107990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2C0973E7-CAE0-4FC8-8444-4881D4217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6" y="3798752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F5129B1-D78E-464F-81DC-E04CF5BA94C4}"/>
              </a:ext>
            </a:extLst>
          </p:cNvPr>
          <p:cNvCxnSpPr/>
          <p:nvPr userDrawn="1"/>
        </p:nvCxnSpPr>
        <p:spPr>
          <a:xfrm>
            <a:off x="272999" y="4230847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C384D296-6883-4EED-8808-469EF776D02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11113" y="3798752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FAB6381-C587-4EBE-839F-E48F088613DB}"/>
              </a:ext>
            </a:extLst>
          </p:cNvPr>
          <p:cNvCxnSpPr/>
          <p:nvPr userDrawn="1"/>
        </p:nvCxnSpPr>
        <p:spPr>
          <a:xfrm>
            <a:off x="3510889" y="4230847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6C0B3820-3A0D-4440-BC3B-F1D1D700F81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000" y="1620000"/>
            <a:ext cx="288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68716A72-B014-4DF3-9C13-966F2E1686A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512778" y="1620000"/>
            <a:ext cx="288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D32E10AD-BCE3-4F6D-B33A-333B1D7165D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73000" y="4322524"/>
            <a:ext cx="288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FB1B88A1-52B9-438B-8D6A-9F16A434BA2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512778" y="4322524"/>
            <a:ext cx="288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50F9919-3FB0-43BE-AA26-31039493BF66}"/>
              </a:ext>
            </a:extLst>
          </p:cNvPr>
          <p:cNvCxnSpPr/>
          <p:nvPr userDrawn="1"/>
        </p:nvCxnSpPr>
        <p:spPr>
          <a:xfrm>
            <a:off x="272999" y="151200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56F1830-DC37-4052-824C-EB6936F930B5}"/>
              </a:ext>
            </a:extLst>
          </p:cNvPr>
          <p:cNvCxnSpPr/>
          <p:nvPr userDrawn="1"/>
        </p:nvCxnSpPr>
        <p:spPr>
          <a:xfrm>
            <a:off x="3510889" y="151200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A63A52C-6154-ABF2-270A-36AADB695C3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748780" y="107990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896F652D-6E8B-5EF8-70AC-84A153B3D03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748780" y="3798752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832028C-2E92-0668-52C0-C0F8B0CDDEB1}"/>
              </a:ext>
            </a:extLst>
          </p:cNvPr>
          <p:cNvCxnSpPr/>
          <p:nvPr userDrawn="1"/>
        </p:nvCxnSpPr>
        <p:spPr>
          <a:xfrm>
            <a:off x="6748780" y="4230847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6FA50689-30EF-E8C2-7139-37CB75C2246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752556" y="1620000"/>
            <a:ext cx="288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87D8F91D-0234-6EBF-0BD1-E6697424E10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752556" y="4322524"/>
            <a:ext cx="2880000" cy="1971370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283B53D-75EA-BF58-DF50-21CACD2BD1E7}"/>
              </a:ext>
            </a:extLst>
          </p:cNvPr>
          <p:cNvCxnSpPr/>
          <p:nvPr userDrawn="1"/>
        </p:nvCxnSpPr>
        <p:spPr>
          <a:xfrm>
            <a:off x="6748780" y="151200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5829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 userDrawn="1">
          <p15:clr>
            <a:srgbClr val="FBAE40"/>
          </p15:clr>
        </p15:guide>
        <p15:guide id="6" orient="horz" pos="2387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3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83210569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7B3C07-0A5B-4BD3-83A0-F25668AADB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446" y="107990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0181DC-C47E-421A-8A55-DFDAD47ED2BC}"/>
              </a:ext>
            </a:extLst>
          </p:cNvPr>
          <p:cNvCxnSpPr/>
          <p:nvPr userDrawn="1"/>
        </p:nvCxnSpPr>
        <p:spPr>
          <a:xfrm>
            <a:off x="272999" y="151200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BAB77C0-20A0-4061-B361-D2F412AB5C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072852" y="107990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2396DF-22A1-43DD-B988-3A73B84C5533}"/>
              </a:ext>
            </a:extLst>
          </p:cNvPr>
          <p:cNvCxnSpPr/>
          <p:nvPr userDrawn="1"/>
        </p:nvCxnSpPr>
        <p:spPr>
          <a:xfrm>
            <a:off x="5072703" y="151200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79265976-FC46-4A6D-99CF-A872B54A1A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73149" y="107990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2F58F0B-D747-43E3-8F27-9E97D4A2DA70}"/>
              </a:ext>
            </a:extLst>
          </p:cNvPr>
          <p:cNvCxnSpPr/>
          <p:nvPr userDrawn="1"/>
        </p:nvCxnSpPr>
        <p:spPr>
          <a:xfrm>
            <a:off x="2672851" y="151200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BB09EAC0-C0AC-470C-A5A9-8FF7624610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9CF97191-168C-4803-88A2-01AB74C67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7" name="Text Placeholder 29">
            <a:extLst>
              <a:ext uri="{FF2B5EF4-FFF2-40B4-BE49-F238E27FC236}">
                <a16:creationId xmlns:a16="http://schemas.microsoft.com/office/drawing/2014/main" id="{7B930A0D-65E9-4B9B-9606-AE098097F6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E904EC56-147C-40CA-BF8B-85005676055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3000" y="1619999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E6D4EA50-FB87-417B-AEEE-4A3351F860C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73239" y="1619999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Text Placeholder 12">
            <a:extLst>
              <a:ext uri="{FF2B5EF4-FFF2-40B4-BE49-F238E27FC236}">
                <a16:creationId xmlns:a16="http://schemas.microsoft.com/office/drawing/2014/main" id="{D1D5AA5C-665C-4295-A322-04963F467F8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073478" y="1619999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F2BBA621-4AE8-4EB6-B8D8-1B2738F6AE2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72554" y="107990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C2C0856-A475-49AA-BCFF-3744A364AF84}"/>
              </a:ext>
            </a:extLst>
          </p:cNvPr>
          <p:cNvCxnSpPr/>
          <p:nvPr userDrawn="1"/>
        </p:nvCxnSpPr>
        <p:spPr>
          <a:xfrm>
            <a:off x="7472554" y="151200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9DE1B9FF-7F30-4800-AD2C-7B0ED8DC5C6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473718" y="1619999"/>
            <a:ext cx="2160000" cy="468047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342607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+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8656026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44" imgH="344" progId="TCLayout.ActiveDocument.1">
                  <p:embed/>
                </p:oleObj>
              </mc:Choice>
              <mc:Fallback>
                <p:oleObj name="thinkcell Slide" r:id="rId4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F1C94259-E31D-49C5-9498-DE99CC68C08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EDA0FC90-B25F-4831-BCEB-BFBFDCB2711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000" y="3164469"/>
            <a:ext cx="4499999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8BF48E93-3077-4B14-92B4-4F35E38E27C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136776" y="3164469"/>
            <a:ext cx="4499999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Content Placeholder 14">
            <a:extLst>
              <a:ext uri="{FF2B5EF4-FFF2-40B4-BE49-F238E27FC236}">
                <a16:creationId xmlns:a16="http://schemas.microsoft.com/office/drawing/2014/main" id="{0C70A02F-F133-4D45-A5AB-ED8F310A4678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2999" y="1306420"/>
            <a:ext cx="9360000" cy="114795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Main message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2C0973E7-CAE0-4FC8-8444-4881D4217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6" y="262437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F5129B1-D78E-464F-81DC-E04CF5BA94C4}"/>
              </a:ext>
            </a:extLst>
          </p:cNvPr>
          <p:cNvCxnSpPr/>
          <p:nvPr userDrawn="1"/>
        </p:nvCxnSpPr>
        <p:spPr>
          <a:xfrm>
            <a:off x="272999" y="305647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C384D296-6883-4EED-8808-469EF776D02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33000" y="2624375"/>
            <a:ext cx="450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FAB6381-C587-4EBE-839F-E48F088613DB}"/>
              </a:ext>
            </a:extLst>
          </p:cNvPr>
          <p:cNvCxnSpPr/>
          <p:nvPr userDrawn="1"/>
        </p:nvCxnSpPr>
        <p:spPr>
          <a:xfrm>
            <a:off x="5133000" y="3056470"/>
            <a:ext cx="450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473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+3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17028692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44" imgH="344" progId="TCLayout.ActiveDocument.1">
                  <p:embed/>
                </p:oleObj>
              </mc:Choice>
              <mc:Fallback>
                <p:oleObj name="thinkcell Slide" r:id="rId4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F1C94259-E31D-49C5-9498-DE99CC68C08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EDA0FC90-B25F-4831-BCEB-BFBFDCB2711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000" y="3164469"/>
            <a:ext cx="2880000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8BF48E93-3077-4B14-92B4-4F35E38E27C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752999" y="3164469"/>
            <a:ext cx="2880000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Content Placeholder 14">
            <a:extLst>
              <a:ext uri="{FF2B5EF4-FFF2-40B4-BE49-F238E27FC236}">
                <a16:creationId xmlns:a16="http://schemas.microsoft.com/office/drawing/2014/main" id="{0C70A02F-F133-4D45-A5AB-ED8F310A4678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2999" y="1306420"/>
            <a:ext cx="9360000" cy="114795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Main message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2C0973E7-CAE0-4FC8-8444-4881D4217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6" y="262437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F5129B1-D78E-464F-81DC-E04CF5BA94C4}"/>
              </a:ext>
            </a:extLst>
          </p:cNvPr>
          <p:cNvCxnSpPr/>
          <p:nvPr userDrawn="1"/>
        </p:nvCxnSpPr>
        <p:spPr>
          <a:xfrm>
            <a:off x="272999" y="305647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C384D296-6883-4EED-8808-469EF776D02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752999" y="262437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FAB6381-C587-4EBE-839F-E48F088613DB}"/>
              </a:ext>
            </a:extLst>
          </p:cNvPr>
          <p:cNvCxnSpPr/>
          <p:nvPr userDrawn="1"/>
        </p:nvCxnSpPr>
        <p:spPr>
          <a:xfrm>
            <a:off x="6752999" y="305647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1" name="Text Placeholder 12">
            <a:extLst>
              <a:ext uri="{FF2B5EF4-FFF2-40B4-BE49-F238E27FC236}">
                <a16:creationId xmlns:a16="http://schemas.microsoft.com/office/drawing/2014/main" id="{D8DBD149-8417-4C47-AE64-0A67DC434084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513000" y="3164469"/>
            <a:ext cx="2880000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D20A41D7-DACB-4609-BCC6-A9FC52A8A3C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513000" y="2624375"/>
            <a:ext cx="288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0AC00A8-723D-4C4E-A14E-A235AB880C84}"/>
              </a:ext>
            </a:extLst>
          </p:cNvPr>
          <p:cNvCxnSpPr/>
          <p:nvPr userDrawn="1"/>
        </p:nvCxnSpPr>
        <p:spPr>
          <a:xfrm>
            <a:off x="3513000" y="3056470"/>
            <a:ext cx="28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3633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+4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BFF5945-289E-4BEF-A5BE-B4A999F66A0B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49980703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44" imgH="344" progId="TCLayout.ActiveDocument.1">
                  <p:embed/>
                </p:oleObj>
              </mc:Choice>
              <mc:Fallback>
                <p:oleObj name="thinkcell Slide" r:id="rId4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BFF5945-289E-4BEF-A5BE-B4A999F66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F1C94259-E31D-49C5-9498-DE99CC68C08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EDA0FC90-B25F-4831-BCEB-BFBFDCB2711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3000" y="3164469"/>
            <a:ext cx="2160000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8BF48E93-3077-4B14-92B4-4F35E38E27C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072702" y="3164469"/>
            <a:ext cx="2160000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Content Placeholder 14">
            <a:extLst>
              <a:ext uri="{FF2B5EF4-FFF2-40B4-BE49-F238E27FC236}">
                <a16:creationId xmlns:a16="http://schemas.microsoft.com/office/drawing/2014/main" id="{0C70A02F-F133-4D45-A5AB-ED8F310A4678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2999" y="1306420"/>
            <a:ext cx="9360000" cy="114795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72000" rIns="72000" anchor="ctr"/>
          <a:lstStyle>
            <a:lvl1pPr marL="0" indent="0" algn="ctr" rtl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Main message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972B189-F575-4EC4-B4E6-183F1B253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2999" y="6454229"/>
            <a:ext cx="7797477" cy="288000"/>
          </a:xfrm>
          <a:prstGeom prst="rect">
            <a:avLst/>
          </a:prstGeom>
        </p:spPr>
        <p:txBody>
          <a:bodyPr anchor="b"/>
          <a:lstStyle>
            <a:lvl1pPr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1. XXX   2.XXX   3.XXX</a:t>
            </a:r>
          </a:p>
          <a:p>
            <a:r>
              <a:rPr lang="en-US" dirty="0"/>
              <a:t>Source: Cairneagle research and analysis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4F58F19-260C-47FD-92A6-0225BA4C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D40BDEE-087B-47A8-BC07-EB3E86B3C14D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5275FC-CAC3-4D48-8C44-1B688BDC91A0}"/>
              </a:ext>
            </a:extLst>
          </p:cNvPr>
          <p:cNvCxnSpPr>
            <a:cxnSpLocks/>
          </p:cNvCxnSpPr>
          <p:nvPr userDrawn="1"/>
        </p:nvCxnSpPr>
        <p:spPr>
          <a:xfrm>
            <a:off x="3000" y="959225"/>
            <a:ext cx="9900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0AFC7A6-346D-4CAB-9A39-729B7F87F1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D95EA53A-E4BA-427B-9997-EAEB0EA4D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00" y="365127"/>
            <a:ext cx="9360000" cy="576168"/>
          </a:xfrm>
          <a:prstGeom prst="rect">
            <a:avLst/>
          </a:prstGeom>
        </p:spPr>
        <p:txBody>
          <a:bodyPr vert="horz" lIns="0" rIns="91440" anchor="ctr"/>
          <a:lstStyle>
            <a:lvl1pPr rtl="0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1F09BAC-0EA5-44CA-A2BF-56F2FEF990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448" y="1"/>
            <a:ext cx="4679553" cy="365126"/>
          </a:xfrm>
          <a:prstGeom prst="rect">
            <a:avLst/>
          </a:prstGeom>
        </p:spPr>
        <p:txBody>
          <a:bodyPr lIns="0" anchor="ctr"/>
          <a:lstStyle>
            <a:lvl1pPr marL="0" indent="0" rtl="0">
              <a:buNone/>
              <a:defRPr sz="1200" b="1" cap="all" baseline="0">
                <a:solidFill>
                  <a:schemeClr val="bg2"/>
                </a:solidFill>
              </a:defRPr>
            </a:lvl1pPr>
            <a:lvl2pPr>
              <a:defRPr sz="1000">
                <a:solidFill>
                  <a:schemeClr val="bg2"/>
                </a:solidFill>
              </a:defRPr>
            </a:lvl2pPr>
            <a:lvl3pPr>
              <a:defRPr sz="1000">
                <a:solidFill>
                  <a:schemeClr val="bg2"/>
                </a:solidFill>
              </a:defRPr>
            </a:lvl3pPr>
            <a:lvl4pPr>
              <a:defRPr sz="1000">
                <a:solidFill>
                  <a:schemeClr val="bg2"/>
                </a:solidFill>
              </a:defRPr>
            </a:lvl4pPr>
            <a:lvl5pPr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cap="all" baseline="0" dirty="0"/>
              <a:t>INSERT SECTION TITLE</a:t>
            </a:r>
            <a:endParaRPr lang="en-US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2C0973E7-CAE0-4FC8-8444-4881D4217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3446" y="262437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F5129B1-D78E-464F-81DC-E04CF5BA94C4}"/>
              </a:ext>
            </a:extLst>
          </p:cNvPr>
          <p:cNvCxnSpPr/>
          <p:nvPr userDrawn="1"/>
        </p:nvCxnSpPr>
        <p:spPr>
          <a:xfrm>
            <a:off x="272999" y="305647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C384D296-6883-4EED-8808-469EF776D02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72852" y="262437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FAB6381-C587-4EBE-839F-E48F088613DB}"/>
              </a:ext>
            </a:extLst>
          </p:cNvPr>
          <p:cNvCxnSpPr/>
          <p:nvPr userDrawn="1"/>
        </p:nvCxnSpPr>
        <p:spPr>
          <a:xfrm>
            <a:off x="5072703" y="305647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1" name="Text Placeholder 12">
            <a:extLst>
              <a:ext uri="{FF2B5EF4-FFF2-40B4-BE49-F238E27FC236}">
                <a16:creationId xmlns:a16="http://schemas.microsoft.com/office/drawing/2014/main" id="{D8DBD149-8417-4C47-AE64-0A67DC434084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672851" y="3164469"/>
            <a:ext cx="2160000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D20A41D7-DACB-4609-BCC6-A9FC52A8A3C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673149" y="262437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0AC00A8-723D-4C4E-A14E-A235AB880C84}"/>
              </a:ext>
            </a:extLst>
          </p:cNvPr>
          <p:cNvCxnSpPr/>
          <p:nvPr userDrawn="1"/>
        </p:nvCxnSpPr>
        <p:spPr>
          <a:xfrm>
            <a:off x="2672851" y="305647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35549182-F6E3-4ABD-87E9-771F59948EA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7472554" y="3164469"/>
            <a:ext cx="2160000" cy="3136005"/>
          </a:xfrm>
          <a:prstGeom prst="rect">
            <a:avLst/>
          </a:prstGeom>
        </p:spPr>
        <p:txBody>
          <a:bodyPr lIns="0" rIns="0"/>
          <a:lstStyle>
            <a:lvl1pPr marL="179388" indent="-179388" rtl="0">
              <a:defRPr sz="1200"/>
            </a:lvl1pPr>
            <a:lvl2pPr marL="358775" indent="-179388" rtl="0">
              <a:buSzPct val="75000"/>
              <a:buFont typeface="Calibri Light" panose="020F0302020204030204" pitchFamily="34" charset="0"/>
              <a:buChar char="―"/>
              <a:defRPr sz="1200"/>
            </a:lvl2pPr>
            <a:lvl3pPr marL="538163" indent="-179388" rtl="0">
              <a:buSzPct val="80000"/>
              <a:buFont typeface="Wingdings" panose="05000000000000000000" pitchFamily="2" charset="2"/>
              <a:buChar char="§"/>
              <a:defRPr sz="1200"/>
            </a:lvl3pPr>
            <a:lvl4pPr marL="717550" indent="-179388" rtl="0">
              <a:buSzPct val="60000"/>
              <a:buFont typeface="Courier New" panose="02070309020205020404" pitchFamily="49" charset="0"/>
              <a:buChar char="o"/>
              <a:defRPr sz="1200"/>
            </a:lvl4pPr>
            <a:lvl5pPr marL="896938" indent="-179388" rtl="0">
              <a:buSzPct val="50000"/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47869C69-7B0E-42A0-B821-62E1909508A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472554" y="2624375"/>
            <a:ext cx="2160000" cy="466348"/>
          </a:xfrm>
          <a:prstGeom prst="rect">
            <a:avLst/>
          </a:prstGeom>
        </p:spPr>
        <p:txBody>
          <a:bodyPr lIns="0" anchor="b"/>
          <a:lstStyle>
            <a:lvl1pPr marL="0" indent="0" rtl="0">
              <a:buNone/>
              <a:defRPr sz="1400" b="1"/>
            </a:lvl1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C34134B-10CD-48F7-A399-7ABA33ED94E6}"/>
              </a:ext>
            </a:extLst>
          </p:cNvPr>
          <p:cNvCxnSpPr/>
          <p:nvPr userDrawn="1"/>
        </p:nvCxnSpPr>
        <p:spPr>
          <a:xfrm>
            <a:off x="7472554" y="3056470"/>
            <a:ext cx="216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5737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1026">
          <p15:clr>
            <a:srgbClr val="FBAE40"/>
          </p15:clr>
        </p15:guide>
        <p15:guide id="4" orient="horz" pos="3974">
          <p15:clr>
            <a:srgbClr val="FBAE40"/>
          </p15:clr>
        </p15:guide>
        <p15:guide id="5" orient="horz" pos="2273">
          <p15:clr>
            <a:srgbClr val="FBAE40"/>
          </p15:clr>
        </p15:guide>
        <p15:guide id="6" orient="horz" pos="2387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A85DE920-4941-43AE-8B62-43CC46CC462D}"/>
              </a:ext>
            </a:extLst>
          </p:cNvPr>
          <p:cNvGraphicFramePr>
            <a:graphicFrameLocks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20848270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3" imgW="344" imgH="344" progId="TCLayout.ActiveDocument.1">
                  <p:embed/>
                </p:oleObj>
              </mc:Choice>
              <mc:Fallback>
                <p:oleObj name="thinkcell Slide" r:id="rId3" imgW="344" imgH="344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A85DE920-4941-43AE-8B62-43CC46CC462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arallelogram 6">
            <a:extLst>
              <a:ext uri="{FF2B5EF4-FFF2-40B4-BE49-F238E27FC236}">
                <a16:creationId xmlns:a16="http://schemas.microsoft.com/office/drawing/2014/main" id="{93F76ACA-E28B-4D29-9D5F-5CA3D58DBD01}"/>
              </a:ext>
            </a:extLst>
          </p:cNvPr>
          <p:cNvSpPr/>
          <p:nvPr userDrawn="1"/>
        </p:nvSpPr>
        <p:spPr>
          <a:xfrm>
            <a:off x="0" y="1"/>
            <a:ext cx="2004493" cy="6858000"/>
          </a:xfrm>
          <a:custGeom>
            <a:avLst/>
            <a:gdLst>
              <a:gd name="connsiteX0" fmla="*/ 0 w 3162299"/>
              <a:gd name="connsiteY0" fmla="*/ 0 h 6858000"/>
              <a:gd name="connsiteX1" fmla="*/ 3162299 w 3162299"/>
              <a:gd name="connsiteY1" fmla="*/ 0 h 6858000"/>
              <a:gd name="connsiteX2" fmla="*/ 3162299 w 3162299"/>
              <a:gd name="connsiteY2" fmla="*/ 6858000 h 6858000"/>
              <a:gd name="connsiteX3" fmla="*/ 0 w 3162299"/>
              <a:gd name="connsiteY3" fmla="*/ 6858000 h 6858000"/>
              <a:gd name="connsiteX4" fmla="*/ 0 w 3162299"/>
              <a:gd name="connsiteY4" fmla="*/ 0 h 6858000"/>
              <a:gd name="connsiteX0" fmla="*/ 0 w 3162299"/>
              <a:gd name="connsiteY0" fmla="*/ 0 h 6858000"/>
              <a:gd name="connsiteX1" fmla="*/ 3162299 w 3162299"/>
              <a:gd name="connsiteY1" fmla="*/ 0 h 6858000"/>
              <a:gd name="connsiteX2" fmla="*/ 1038531 w 3162299"/>
              <a:gd name="connsiteY2" fmla="*/ 6858000 h 6858000"/>
              <a:gd name="connsiteX3" fmla="*/ 0 w 3162299"/>
              <a:gd name="connsiteY3" fmla="*/ 6858000 h 6858000"/>
              <a:gd name="connsiteX4" fmla="*/ 0 w 3162299"/>
              <a:gd name="connsiteY4" fmla="*/ 0 h 6858000"/>
              <a:gd name="connsiteX0" fmla="*/ 0 w 2188906"/>
              <a:gd name="connsiteY0" fmla="*/ 14748 h 6872748"/>
              <a:gd name="connsiteX1" fmla="*/ 2188906 w 2188906"/>
              <a:gd name="connsiteY1" fmla="*/ 0 h 6872748"/>
              <a:gd name="connsiteX2" fmla="*/ 1038531 w 2188906"/>
              <a:gd name="connsiteY2" fmla="*/ 6872748 h 6872748"/>
              <a:gd name="connsiteX3" fmla="*/ 0 w 2188906"/>
              <a:gd name="connsiteY3" fmla="*/ 6872748 h 6872748"/>
              <a:gd name="connsiteX4" fmla="*/ 0 w 2188906"/>
              <a:gd name="connsiteY4" fmla="*/ 14748 h 6872748"/>
              <a:gd name="connsiteX0" fmla="*/ 0 w 2018576"/>
              <a:gd name="connsiteY0" fmla="*/ 5783 h 6863783"/>
              <a:gd name="connsiteX1" fmla="*/ 2018576 w 2018576"/>
              <a:gd name="connsiteY1" fmla="*/ 0 h 6863783"/>
              <a:gd name="connsiteX2" fmla="*/ 1038531 w 2018576"/>
              <a:gd name="connsiteY2" fmla="*/ 6863783 h 6863783"/>
              <a:gd name="connsiteX3" fmla="*/ 0 w 2018576"/>
              <a:gd name="connsiteY3" fmla="*/ 6863783 h 6863783"/>
              <a:gd name="connsiteX4" fmla="*/ 0 w 2018576"/>
              <a:gd name="connsiteY4" fmla="*/ 5783 h 6863783"/>
              <a:gd name="connsiteX0" fmla="*/ 0 w 1942376"/>
              <a:gd name="connsiteY0" fmla="*/ 2608 h 6860608"/>
              <a:gd name="connsiteX1" fmla="*/ 1942376 w 1942376"/>
              <a:gd name="connsiteY1" fmla="*/ 0 h 6860608"/>
              <a:gd name="connsiteX2" fmla="*/ 1038531 w 1942376"/>
              <a:gd name="connsiteY2" fmla="*/ 6860608 h 6860608"/>
              <a:gd name="connsiteX3" fmla="*/ 0 w 1942376"/>
              <a:gd name="connsiteY3" fmla="*/ 6860608 h 6860608"/>
              <a:gd name="connsiteX4" fmla="*/ 0 w 1942376"/>
              <a:gd name="connsiteY4" fmla="*/ 2608 h 6860608"/>
              <a:gd name="connsiteX0" fmla="*/ 0 w 1850301"/>
              <a:gd name="connsiteY0" fmla="*/ 0 h 6858000"/>
              <a:gd name="connsiteX1" fmla="*/ 1850301 w 1850301"/>
              <a:gd name="connsiteY1" fmla="*/ 567 h 6858000"/>
              <a:gd name="connsiteX2" fmla="*/ 1038531 w 1850301"/>
              <a:gd name="connsiteY2" fmla="*/ 6858000 h 6858000"/>
              <a:gd name="connsiteX3" fmla="*/ 0 w 1850301"/>
              <a:gd name="connsiteY3" fmla="*/ 6858000 h 6858000"/>
              <a:gd name="connsiteX4" fmla="*/ 0 w 1850301"/>
              <a:gd name="connsiteY4" fmla="*/ 0 h 6858000"/>
              <a:gd name="connsiteX0" fmla="*/ 0 w 1850301"/>
              <a:gd name="connsiteY0" fmla="*/ 0 h 6858000"/>
              <a:gd name="connsiteX1" fmla="*/ 1850301 w 1850301"/>
              <a:gd name="connsiteY1" fmla="*/ 567 h 6858000"/>
              <a:gd name="connsiteX2" fmla="*/ 819456 w 1850301"/>
              <a:gd name="connsiteY2" fmla="*/ 6854825 h 6858000"/>
              <a:gd name="connsiteX3" fmla="*/ 0 w 1850301"/>
              <a:gd name="connsiteY3" fmla="*/ 6858000 h 6858000"/>
              <a:gd name="connsiteX4" fmla="*/ 0 w 185030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0301" h="6858000">
                <a:moveTo>
                  <a:pt x="0" y="0"/>
                </a:moveTo>
                <a:lnTo>
                  <a:pt x="1850301" y="567"/>
                </a:lnTo>
                <a:lnTo>
                  <a:pt x="819456" y="6854825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t"/>
          <a:lstStyle/>
          <a:p>
            <a:pPr algn="ctr" rtl="0"/>
            <a:endParaRPr lang="en-US" sz="2400" b="0" dirty="0">
              <a:solidFill>
                <a:schemeClr val="tx2"/>
              </a:solidFill>
            </a:endParaRPr>
          </a:p>
          <a:p>
            <a:pPr algn="ctr" rtl="0"/>
            <a:r>
              <a:rPr lang="en-US" sz="2400" b="1" dirty="0">
                <a:solidFill>
                  <a:schemeClr val="bg1"/>
                </a:solidFill>
              </a:rPr>
              <a:t>Agenda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7F3AD3A-B297-4EAA-B66D-E69730FD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  <a:prstGeom prst="rect">
            <a:avLst/>
          </a:prstGeom>
        </p:spPr>
        <p:txBody>
          <a:bodyPr anchor="ctr"/>
          <a:lstStyle>
            <a:lvl1pPr algn="ctr" rtl="0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E0E1BD-9462-4EB3-AD19-0259AFA5AD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1195ED0-1E84-4F3C-A54B-13A311F31DB7}"/>
              </a:ext>
            </a:extLst>
          </p:cNvPr>
          <p:cNvCxnSpPr/>
          <p:nvPr userDrawn="1"/>
        </p:nvCxnSpPr>
        <p:spPr>
          <a:xfrm>
            <a:off x="9332730" y="6472229"/>
            <a:ext cx="0" cy="2160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5AC3C5EF-F6BE-44E8-8B93-F6A8D14688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1141"/>
          <a:stretch/>
        </p:blipFill>
        <p:spPr>
          <a:xfrm>
            <a:off x="8249569" y="6472229"/>
            <a:ext cx="956571" cy="2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98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9C5FFE1D-F558-4142-9FAE-72C76E4A86BD}"/>
              </a:ext>
            </a:extLst>
          </p:cNvPr>
          <p:cNvGraphicFramePr>
            <a:graphicFrameLocks/>
          </p:cNvGraphicFramePr>
          <p:nvPr userDrawn="1">
            <p:custDataLst>
              <p:tags r:id="rId27"/>
            </p:custData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28" imgW="344" imgH="344" progId="TCLayout.ActiveDocument.1">
                  <p:embed/>
                </p:oleObj>
              </mc:Choice>
              <mc:Fallback>
                <p:oleObj name="thinkcell Slide" r:id="rId28" imgW="344" imgH="344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9C5FFE1D-F558-4142-9FAE-72C76E4A86B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9735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21" r:id="rId10"/>
    <p:sldLayoutId id="2147483822" r:id="rId11"/>
    <p:sldLayoutId id="2147483823" r:id="rId12"/>
    <p:sldLayoutId id="2147483824" r:id="rId13"/>
    <p:sldLayoutId id="2147483825" r:id="rId14"/>
    <p:sldLayoutId id="2147483826" r:id="rId15"/>
    <p:sldLayoutId id="2147483827" r:id="rId16"/>
    <p:sldLayoutId id="2147483828" r:id="rId17"/>
    <p:sldLayoutId id="2147483829" r:id="rId18"/>
    <p:sldLayoutId id="2147483830" r:id="rId19"/>
    <p:sldLayoutId id="2147483831" r:id="rId20"/>
    <p:sldLayoutId id="2147483832" r:id="rId21"/>
    <p:sldLayoutId id="2147483833" r:id="rId22"/>
    <p:sldLayoutId id="2147483834" r:id="rId23"/>
    <p:sldLayoutId id="2147483835" r:id="rId24"/>
    <p:sldLayoutId id="2147483836" r:id="rId2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26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38.xml"/><Relationship Id="rId7" Type="http://schemas.openxmlformats.org/officeDocument/2006/relationships/oleObject" Target="../embeddings/oleObject27.bin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39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6.svg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8.bin"/><Relationship Id="rId9" Type="http://schemas.openxmlformats.org/officeDocument/2006/relationships/image" Target="../media/image19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1.svg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29.bin"/><Relationship Id="rId10" Type="http://schemas.openxmlformats.org/officeDocument/2006/relationships/image" Target="../media/image24.sv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6.svg"/><Relationship Id="rId12" Type="http://schemas.openxmlformats.org/officeDocument/2006/relationships/image" Target="../media/image31.sv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3.xml"/><Relationship Id="rId6" Type="http://schemas.openxmlformats.org/officeDocument/2006/relationships/image" Target="../media/image25.svg"/><Relationship Id="rId11" Type="http://schemas.openxmlformats.org/officeDocument/2006/relationships/image" Target="../media/image30.svg"/><Relationship Id="rId5" Type="http://schemas.openxmlformats.org/officeDocument/2006/relationships/image" Target="../media/image15.emf"/><Relationship Id="rId10" Type="http://schemas.openxmlformats.org/officeDocument/2006/relationships/image" Target="../media/image29.svg"/><Relationship Id="rId4" Type="http://schemas.openxmlformats.org/officeDocument/2006/relationships/oleObject" Target="../embeddings/oleObject30.bin"/><Relationship Id="rId9" Type="http://schemas.openxmlformats.org/officeDocument/2006/relationships/image" Target="../media/image2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26" Type="http://schemas.openxmlformats.org/officeDocument/2006/relationships/image" Target="../media/image52.jpe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47.png"/><Relationship Id="rId7" Type="http://schemas.openxmlformats.org/officeDocument/2006/relationships/image" Target="../media/image33.png"/><Relationship Id="rId12" Type="http://schemas.openxmlformats.org/officeDocument/2006/relationships/image" Target="../media/image38.jpeg"/><Relationship Id="rId17" Type="http://schemas.openxmlformats.org/officeDocument/2006/relationships/image" Target="../media/image43.png"/><Relationship Id="rId25" Type="http://schemas.openxmlformats.org/officeDocument/2006/relationships/image" Target="../media/image51.png"/><Relationship Id="rId2" Type="http://schemas.openxmlformats.org/officeDocument/2006/relationships/tags" Target="../tags/tag45.xml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1" Type="http://schemas.openxmlformats.org/officeDocument/2006/relationships/tags" Target="../tags/tag44.xml"/><Relationship Id="rId6" Type="http://schemas.openxmlformats.org/officeDocument/2006/relationships/image" Target="../media/image32.emf"/><Relationship Id="rId11" Type="http://schemas.openxmlformats.org/officeDocument/2006/relationships/image" Target="../media/image37.png"/><Relationship Id="rId24" Type="http://schemas.openxmlformats.org/officeDocument/2006/relationships/image" Target="../media/image50.png"/><Relationship Id="rId5" Type="http://schemas.openxmlformats.org/officeDocument/2006/relationships/oleObject" Target="../embeddings/oleObject31.bin"/><Relationship Id="rId15" Type="http://schemas.openxmlformats.org/officeDocument/2006/relationships/image" Target="../media/image41.png"/><Relationship Id="rId23" Type="http://schemas.openxmlformats.org/officeDocument/2006/relationships/image" Target="../media/image49.jpe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35.png"/><Relationship Id="rId14" Type="http://schemas.openxmlformats.org/officeDocument/2006/relationships/image" Target="../media/image40.png"/><Relationship Id="rId22" Type="http://schemas.openxmlformats.org/officeDocument/2006/relationships/image" Target="../media/image48.png"/><Relationship Id="rId27" Type="http://schemas.openxmlformats.org/officeDocument/2006/relationships/image" Target="../media/image53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14/relationships/chartEx" Target="../charts/chartEx3.xml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26" Type="http://schemas.openxmlformats.org/officeDocument/2006/relationships/image" Target="../media/image71.png"/><Relationship Id="rId3" Type="http://schemas.openxmlformats.org/officeDocument/2006/relationships/notesSlide" Target="../notesSlides/notesSlide7.xml"/><Relationship Id="rId21" Type="http://schemas.openxmlformats.org/officeDocument/2006/relationships/image" Target="../media/image66.png"/><Relationship Id="rId7" Type="http://schemas.openxmlformats.org/officeDocument/2006/relationships/image" Target="../media/image55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5" Type="http://schemas.openxmlformats.org/officeDocument/2006/relationships/image" Target="../media/image70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61.png"/><Relationship Id="rId20" Type="http://schemas.openxmlformats.org/officeDocument/2006/relationships/image" Target="../media/image65.png"/><Relationship Id="rId1" Type="http://schemas.openxmlformats.org/officeDocument/2006/relationships/tags" Target="../tags/tag46.xml"/><Relationship Id="rId6" Type="http://schemas.microsoft.com/office/2014/relationships/chartEx" Target="../charts/chartEx2.xml"/><Relationship Id="rId11" Type="http://schemas.openxmlformats.org/officeDocument/2006/relationships/image" Target="../media/image54.emf"/><Relationship Id="rId24" Type="http://schemas.openxmlformats.org/officeDocument/2006/relationships/image" Target="../media/image69.png"/><Relationship Id="rId5" Type="http://schemas.openxmlformats.org/officeDocument/2006/relationships/image" Target="../media/image540.png"/><Relationship Id="rId15" Type="http://schemas.openxmlformats.org/officeDocument/2006/relationships/image" Target="../media/image60.png"/><Relationship Id="rId23" Type="http://schemas.openxmlformats.org/officeDocument/2006/relationships/image" Target="../media/image68.jpeg"/><Relationship Id="rId10" Type="http://schemas.openxmlformats.org/officeDocument/2006/relationships/oleObject" Target="../embeddings/oleObject32.bin"/><Relationship Id="rId19" Type="http://schemas.openxmlformats.org/officeDocument/2006/relationships/image" Target="../media/image64.png"/><Relationship Id="rId4" Type="http://schemas.microsoft.com/office/2014/relationships/chartEx" Target="../charts/chartEx1.xml"/><Relationship Id="rId9" Type="http://schemas.openxmlformats.org/officeDocument/2006/relationships/image" Target="../media/image56.png"/><Relationship Id="rId14" Type="http://schemas.openxmlformats.org/officeDocument/2006/relationships/image" Target="../media/image59.png"/><Relationship Id="rId22" Type="http://schemas.openxmlformats.org/officeDocument/2006/relationships/image" Target="../media/image6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jpeg"/><Relationship Id="rId18" Type="http://schemas.openxmlformats.org/officeDocument/2006/relationships/image" Target="../media/image82.jpe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85.png"/><Relationship Id="rId7" Type="http://schemas.openxmlformats.org/officeDocument/2006/relationships/image" Target="../media/image32.emf"/><Relationship Id="rId12" Type="http://schemas.openxmlformats.org/officeDocument/2006/relationships/image" Target="../media/image76.png"/><Relationship Id="rId17" Type="http://schemas.openxmlformats.org/officeDocument/2006/relationships/image" Target="../media/image81.png"/><Relationship Id="rId2" Type="http://schemas.openxmlformats.org/officeDocument/2006/relationships/tags" Target="../tags/tag48.xml"/><Relationship Id="rId16" Type="http://schemas.openxmlformats.org/officeDocument/2006/relationships/image" Target="../media/image80.png"/><Relationship Id="rId20" Type="http://schemas.openxmlformats.org/officeDocument/2006/relationships/image" Target="../media/image84.jpeg"/><Relationship Id="rId1" Type="http://schemas.openxmlformats.org/officeDocument/2006/relationships/tags" Target="../tags/tag47.xml"/><Relationship Id="rId6" Type="http://schemas.openxmlformats.org/officeDocument/2006/relationships/oleObject" Target="../embeddings/oleObject33.bin"/><Relationship Id="rId11" Type="http://schemas.openxmlformats.org/officeDocument/2006/relationships/image" Target="../media/image75.png"/><Relationship Id="rId5" Type="http://schemas.microsoft.com/office/2018/10/relationships/comments" Target="../comments/modernComment_7FFFE943_2D1DCD07.xml"/><Relationship Id="rId15" Type="http://schemas.openxmlformats.org/officeDocument/2006/relationships/image" Target="../media/image79.jpeg"/><Relationship Id="rId23" Type="http://schemas.openxmlformats.org/officeDocument/2006/relationships/image" Target="../media/image87.png"/><Relationship Id="rId10" Type="http://schemas.openxmlformats.org/officeDocument/2006/relationships/image" Target="../media/image74.png"/><Relationship Id="rId19" Type="http://schemas.openxmlformats.org/officeDocument/2006/relationships/image" Target="../media/image83.jpe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73.png"/><Relationship Id="rId14" Type="http://schemas.openxmlformats.org/officeDocument/2006/relationships/image" Target="../media/image78.jpeg"/><Relationship Id="rId22" Type="http://schemas.openxmlformats.org/officeDocument/2006/relationships/image" Target="../media/image8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51.xml"/><Relationship Id="rId7" Type="http://schemas.openxmlformats.org/officeDocument/2006/relationships/oleObject" Target="../embeddings/oleObject34.bin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52.xml"/><Relationship Id="rId9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chart" Target="../charts/chart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3.xml"/><Relationship Id="rId6" Type="http://schemas.openxmlformats.org/officeDocument/2006/relationships/chart" Target="../charts/chart1.xml"/><Relationship Id="rId5" Type="http://schemas.openxmlformats.org/officeDocument/2006/relationships/image" Target="../media/image88.emf"/><Relationship Id="rId4" Type="http://schemas.openxmlformats.org/officeDocument/2006/relationships/oleObject" Target="../embeddings/oleObject35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sv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90.sv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4.xml"/><Relationship Id="rId6" Type="http://schemas.openxmlformats.org/officeDocument/2006/relationships/image" Target="../media/image89.emf"/><Relationship Id="rId11" Type="http://schemas.openxmlformats.org/officeDocument/2006/relationships/image" Target="../media/image94.svg"/><Relationship Id="rId5" Type="http://schemas.openxmlformats.org/officeDocument/2006/relationships/oleObject" Target="../embeddings/oleObject36.bin"/><Relationship Id="rId10" Type="http://schemas.openxmlformats.org/officeDocument/2006/relationships/image" Target="../media/image93.svg"/><Relationship Id="rId4" Type="http://schemas.microsoft.com/office/2018/10/relationships/comments" Target="../comments/modernComment_7FFFE97D_B6E0997E.xml"/><Relationship Id="rId9" Type="http://schemas.openxmlformats.org/officeDocument/2006/relationships/image" Target="../media/image92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svg"/><Relationship Id="rId13" Type="http://schemas.openxmlformats.org/officeDocument/2006/relationships/image" Target="../media/image102.sv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97.svg"/><Relationship Id="rId12" Type="http://schemas.openxmlformats.org/officeDocument/2006/relationships/image" Target="../media/image101.sv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5.xml"/><Relationship Id="rId6" Type="http://schemas.openxmlformats.org/officeDocument/2006/relationships/image" Target="../media/image96.svg"/><Relationship Id="rId11" Type="http://schemas.openxmlformats.org/officeDocument/2006/relationships/image" Target="../media/image100.svg"/><Relationship Id="rId5" Type="http://schemas.openxmlformats.org/officeDocument/2006/relationships/image" Target="../media/image95.emf"/><Relationship Id="rId15" Type="http://schemas.openxmlformats.org/officeDocument/2006/relationships/image" Target="../media/image104.svg"/><Relationship Id="rId10" Type="http://schemas.openxmlformats.org/officeDocument/2006/relationships/image" Target="../media/image99.svg"/><Relationship Id="rId4" Type="http://schemas.openxmlformats.org/officeDocument/2006/relationships/oleObject" Target="../embeddings/oleObject37.bin"/><Relationship Id="rId9" Type="http://schemas.openxmlformats.org/officeDocument/2006/relationships/image" Target="../media/image93.svg"/><Relationship Id="rId14" Type="http://schemas.openxmlformats.org/officeDocument/2006/relationships/image" Target="../media/image10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6.xml"/><Relationship Id="rId5" Type="http://schemas.openxmlformats.org/officeDocument/2006/relationships/image" Target="../media/image105.emf"/><Relationship Id="rId4" Type="http://schemas.openxmlformats.org/officeDocument/2006/relationships/oleObject" Target="../embeddings/oleObject3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7.xml"/><Relationship Id="rId6" Type="http://schemas.openxmlformats.org/officeDocument/2006/relationships/image" Target="../media/image106.png"/><Relationship Id="rId5" Type="http://schemas.openxmlformats.org/officeDocument/2006/relationships/image" Target="../media/image88.emf"/><Relationship Id="rId4" Type="http://schemas.openxmlformats.org/officeDocument/2006/relationships/oleObject" Target="../embeddings/oleObject39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111.jpeg"/><Relationship Id="rId3" Type="http://schemas.openxmlformats.org/officeDocument/2006/relationships/notesSlide" Target="../notesSlides/notesSlide15.xml"/><Relationship Id="rId7" Type="http://schemas.openxmlformats.org/officeDocument/2006/relationships/diagramLayout" Target="../diagrams/layout1.xml"/><Relationship Id="rId12" Type="http://schemas.openxmlformats.org/officeDocument/2006/relationships/image" Target="../media/image1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8.xml"/><Relationship Id="rId6" Type="http://schemas.openxmlformats.org/officeDocument/2006/relationships/diagramData" Target="../diagrams/data1.xml"/><Relationship Id="rId11" Type="http://schemas.openxmlformats.org/officeDocument/2006/relationships/image" Target="../media/image109.jpeg"/><Relationship Id="rId5" Type="http://schemas.openxmlformats.org/officeDocument/2006/relationships/image" Target="../media/image107.emf"/><Relationship Id="rId10" Type="http://schemas.microsoft.com/office/2007/relationships/diagramDrawing" Target="../diagrams/drawing1.xml"/><Relationship Id="rId4" Type="http://schemas.openxmlformats.org/officeDocument/2006/relationships/oleObject" Target="../embeddings/oleObject40.bin"/><Relationship Id="rId9" Type="http://schemas.openxmlformats.org/officeDocument/2006/relationships/diagramColors" Target="../diagrams/colors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Relationship Id="rId5" Type="http://schemas.openxmlformats.org/officeDocument/2006/relationships/image" Target="../media/image107.emf"/><Relationship Id="rId4" Type="http://schemas.openxmlformats.org/officeDocument/2006/relationships/oleObject" Target="../embeddings/oleObject4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17632638-414A-252B-5D8F-5E2E843C298A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3222590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503" imgH="503" progId="TCLayout.ActiveDocument.1">
                  <p:embed/>
                </p:oleObj>
              </mc:Choice>
              <mc:Fallback>
                <p:oleObj name="thinkcell Slide" r:id="rId4" imgW="503" imgH="503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17632638-414A-252B-5D8F-5E2E843C298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724800D3-7477-DBF5-ADFB-C7B4E30FD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Early childhood education in the US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DDCF8CE-F675-EA06-573E-934690B3467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noProof="0" dirty="0"/>
              <a:t>SHIFT Conference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7B05224-E5B7-B0E1-BEF6-30F73FDAAE4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noProof="0" dirty="0"/>
              <a:t>Fall 2026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033A673-B474-4154-5902-68E9E6473614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noProof="0" dirty="0">
                <a:ea typeface="Calibri Light"/>
                <a:cs typeface="Calibri Light"/>
              </a:rPr>
              <a:t>Strategy and due diligence for ECE operators and investors</a:t>
            </a:r>
          </a:p>
        </p:txBody>
      </p:sp>
    </p:spTree>
    <p:extLst>
      <p:ext uri="{BB962C8B-B14F-4D97-AF65-F5344CB8AC3E}">
        <p14:creationId xmlns:p14="http://schemas.microsoft.com/office/powerpoint/2010/main" val="2994480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3043EF-C1F4-4BCE-CF4F-4438FB797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F03C18D-5487-B02A-DC07-D364DF2182DB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22437741"/>
              </p:ext>
            </p:extLst>
          </p:nvPr>
        </p:nvGraphicFramePr>
        <p:xfrm>
          <a:off x="382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7" imgW="360" imgH="360" progId="TCLayout.ActiveDocument.1">
                  <p:embed/>
                </p:oleObj>
              </mc:Choice>
              <mc:Fallback>
                <p:oleObj name="thinkcell Slide" r:id="rId7" imgW="360" imgH="360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FF03C18D-5487-B02A-DC07-D364DF2182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2589" y="1589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D94EBF7B-2C4C-D8D3-86AC-450767818694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38100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b="1" noProof="0" dirty="0">
              <a:latin typeface="Calibri Light" panose="020F0302020204030204" pitchFamily="34" charset="0"/>
              <a:sym typeface="Calibri Light" panose="020F030202020403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EDF451-72CE-A28C-BE62-1E0977545D5D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3505200" y="2336800"/>
            <a:ext cx="4351338" cy="1084263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2075" tIns="404813" rIns="0" bIns="404813" numCol="1" spcCol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b="1" noProof="0" dirty="0">
                <a:solidFill>
                  <a:schemeClr val="bg1"/>
                </a:solidFill>
              </a:rPr>
              <a:t>Our experience</a:t>
            </a:r>
          </a:p>
        </p:txBody>
      </p:sp>
      <p:sp>
        <p:nvSpPr>
          <p:cNvPr id="8" name="Rectangle 7">
            <a:hlinkClick r:id="rId9" action="ppaction://hlinksldjump"/>
            <a:extLst>
              <a:ext uri="{FF2B5EF4-FFF2-40B4-BE49-F238E27FC236}">
                <a16:creationId xmlns:a16="http://schemas.microsoft.com/office/drawing/2014/main" id="{15E6A965-EA3D-AED6-C1D4-CBD5BEAA6EDB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3505200" y="3421063"/>
            <a:ext cx="4351338" cy="1082675"/>
          </a:xfrm>
          <a:prstGeom prst="rect">
            <a:avLst/>
          </a:prstGeom>
          <a:solidFill>
            <a:srgbClr val="D6D7D9"/>
          </a:solid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2075" tIns="403225" rIns="0" bIns="404813" numCol="1" spcCol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noProof="0">
                <a:solidFill>
                  <a:schemeClr val="tx1"/>
                </a:solidFill>
              </a:rPr>
              <a:t>The US market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C2F30E-5CA9-27B8-D8E7-1C9780BEA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480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ECFAC-B882-F3E0-EFBC-EFE700475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1621344E-C569-BEBC-A77D-8D8119C4C109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9245638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500" imgH="501" progId="TCLayout.ActiveDocument.1">
                  <p:embed/>
                </p:oleObj>
              </mc:Choice>
              <mc:Fallback>
                <p:oleObj name="thinkcell Slide" r:id="rId4" imgW="500" imgH="501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621344E-C569-BEBC-A77D-8D8119C4C1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1923C0A0-1DCE-4134-EB75-9AD00758860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About Cairneagle and our education practice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E28CD6DC-F5D0-3A90-BFD3-8AA39988074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Cairneagle in numbers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7A575D6-D84E-28F2-036D-1C6CE65FC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45720" rIns="91440" bIns="45720" anchor="ctr"/>
          <a:lstStyle/>
          <a:p>
            <a:r>
              <a:rPr lang="en-US" noProof="0" dirty="0"/>
              <a:t>Cairneagle is a leading independent strategy consultancy with deep specialization in education</a:t>
            </a:r>
            <a:endParaRPr lang="en-US" noProof="0" dirty="0">
              <a:ea typeface="Calibri Light"/>
              <a:cs typeface="Calibri Light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9B2AF91-44FC-6B72-FAD0-5698AB89A83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INTRODUCTION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FCB248-D2D4-26E0-D043-F9EDC5CC14B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63E3004-8678-46A0-FA6A-71880C23EF41}"/>
              </a:ext>
            </a:extLst>
          </p:cNvPr>
          <p:cNvSpPr txBox="1">
            <a:spLocks/>
          </p:cNvSpPr>
          <p:nvPr/>
        </p:nvSpPr>
        <p:spPr>
          <a:xfrm>
            <a:off x="273000" y="1619999"/>
            <a:ext cx="4499999" cy="46804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noProof="0" dirty="0"/>
              <a:t> </a:t>
            </a:r>
          </a:p>
        </p:txBody>
      </p:sp>
      <p:sp>
        <p:nvSpPr>
          <p:cNvPr id="901" name="Stat card 2"/>
          <p:cNvSpPr/>
          <p:nvPr/>
        </p:nvSpPr>
        <p:spPr>
          <a:xfrm>
            <a:off x="5130800" y="2626360"/>
            <a:ext cx="4495800" cy="848360"/>
          </a:xfrm>
          <a:prstGeom prst="rect">
            <a:avLst/>
          </a:prstGeom>
          <a:noFill/>
          <a:ln>
            <a:noFill/>
          </a:ln>
        </p:spPr>
        <p:txBody>
          <a:bodyPr wrap="square" lIns="939800" tIns="0" rIns="177800" bIns="0" anchor="ctr">
            <a:noAutofit/>
          </a:bodyPr>
          <a:lstStyle/>
          <a:p>
            <a:pPr algn="l">
              <a:lnSpc>
                <a:spcPct val="90000"/>
              </a:lnSpc>
              <a:buNone/>
            </a:pPr>
            <a:r>
              <a:rPr lang="en-US" sz="1400" noProof="0" dirty="0">
                <a:solidFill>
                  <a:srgbClr val="404040"/>
                </a:solidFill>
              </a:rPr>
              <a:t>Projects delivered in </a:t>
            </a:r>
            <a:r>
              <a:rPr lang="en-US" sz="2400" b="1" noProof="0" dirty="0">
                <a:solidFill>
                  <a:srgbClr val="742353"/>
                </a:solidFill>
              </a:rPr>
              <a:t>40+</a:t>
            </a:r>
            <a:r>
              <a:rPr lang="en-US" sz="1400" noProof="0" dirty="0">
                <a:solidFill>
                  <a:srgbClr val="404040"/>
                </a:solidFill>
              </a:rPr>
              <a:t> countries</a:t>
            </a:r>
          </a:p>
        </p:txBody>
      </p:sp>
      <p:sp>
        <p:nvSpPr>
          <p:cNvPr id="903" name="Stat card 4"/>
          <p:cNvSpPr/>
          <p:nvPr/>
        </p:nvSpPr>
        <p:spPr>
          <a:xfrm>
            <a:off x="5130800" y="4526280"/>
            <a:ext cx="4495800" cy="848360"/>
          </a:xfrm>
          <a:prstGeom prst="rect">
            <a:avLst/>
          </a:prstGeom>
          <a:noFill/>
          <a:ln>
            <a:noFill/>
          </a:ln>
        </p:spPr>
        <p:txBody>
          <a:bodyPr wrap="square" lIns="939800" tIns="0" rIns="177800" bIns="0" anchor="ctr">
            <a:noAutofit/>
          </a:bodyPr>
          <a:lstStyle/>
          <a:p>
            <a:pPr algn="l">
              <a:lnSpc>
                <a:spcPct val="90000"/>
              </a:lnSpc>
              <a:buNone/>
            </a:pPr>
            <a:r>
              <a:rPr lang="en-US" sz="2400" b="1" noProof="0" dirty="0">
                <a:solidFill>
                  <a:srgbClr val="742353"/>
                </a:solidFill>
              </a:rPr>
              <a:t>60%</a:t>
            </a:r>
            <a:r>
              <a:rPr lang="en-US" sz="1400" noProof="0" dirty="0">
                <a:solidFill>
                  <a:srgbClr val="404040"/>
                </a:solidFill>
              </a:rPr>
              <a:t> of our projects have an international dimension</a:t>
            </a:r>
          </a:p>
        </p:txBody>
      </p:sp>
      <p:sp>
        <p:nvSpPr>
          <p:cNvPr id="900" name="Stat card 1"/>
          <p:cNvSpPr/>
          <p:nvPr/>
        </p:nvSpPr>
        <p:spPr>
          <a:xfrm>
            <a:off x="5130800" y="1676400"/>
            <a:ext cx="4495800" cy="848360"/>
          </a:xfrm>
          <a:prstGeom prst="rect">
            <a:avLst/>
          </a:prstGeom>
          <a:noFill/>
          <a:ln>
            <a:noFill/>
          </a:ln>
        </p:spPr>
        <p:txBody>
          <a:bodyPr wrap="square" lIns="939800" tIns="0" rIns="177800" bIns="0" anchor="ctr">
            <a:noAutofit/>
          </a:bodyPr>
          <a:lstStyle/>
          <a:p>
            <a:pPr algn="l">
              <a:lnSpc>
                <a:spcPct val="90000"/>
              </a:lnSpc>
              <a:buNone/>
            </a:pPr>
            <a:r>
              <a:rPr lang="en-US" sz="1400" noProof="0" dirty="0">
                <a:solidFill>
                  <a:srgbClr val="404040"/>
                </a:solidFill>
              </a:rPr>
              <a:t>Advising on education for </a:t>
            </a:r>
            <a:r>
              <a:rPr lang="en-US" sz="2400" b="1" noProof="0" dirty="0">
                <a:solidFill>
                  <a:srgbClr val="742353"/>
                </a:solidFill>
              </a:rPr>
              <a:t>25</a:t>
            </a:r>
            <a:r>
              <a:rPr lang="en-US" sz="1400" noProof="0" dirty="0">
                <a:solidFill>
                  <a:srgbClr val="404040"/>
                </a:solidFill>
              </a:rPr>
              <a:t> years</a:t>
            </a:r>
          </a:p>
        </p:txBody>
      </p:sp>
      <p:sp>
        <p:nvSpPr>
          <p:cNvPr id="902" name="Stat card 3"/>
          <p:cNvSpPr/>
          <p:nvPr/>
        </p:nvSpPr>
        <p:spPr>
          <a:xfrm>
            <a:off x="5130800" y="3576320"/>
            <a:ext cx="4495800" cy="848360"/>
          </a:xfrm>
          <a:prstGeom prst="rect">
            <a:avLst/>
          </a:prstGeom>
          <a:noFill/>
          <a:ln>
            <a:noFill/>
          </a:ln>
        </p:spPr>
        <p:txBody>
          <a:bodyPr wrap="square" lIns="939800" tIns="0" rIns="177800" bIns="0" anchor="ctr">
            <a:noAutofit/>
          </a:bodyPr>
          <a:lstStyle/>
          <a:p>
            <a:pPr algn="l">
              <a:lnSpc>
                <a:spcPct val="90000"/>
              </a:lnSpc>
              <a:buNone/>
            </a:pPr>
            <a:r>
              <a:rPr lang="en-US" sz="2400" b="1" noProof="0" dirty="0">
                <a:solidFill>
                  <a:srgbClr val="742353"/>
                </a:solidFill>
              </a:rPr>
              <a:t>600+</a:t>
            </a:r>
            <a:r>
              <a:rPr lang="en-US" sz="1400" noProof="0" dirty="0">
                <a:solidFill>
                  <a:srgbClr val="404040"/>
                </a:solidFill>
              </a:rPr>
              <a:t> education projects in the last seven years</a:t>
            </a:r>
          </a:p>
        </p:txBody>
      </p:sp>
      <p:sp>
        <p:nvSpPr>
          <p:cNvPr id="904" name="Stat card 5"/>
          <p:cNvSpPr/>
          <p:nvPr/>
        </p:nvSpPr>
        <p:spPr>
          <a:xfrm>
            <a:off x="5130800" y="5476240"/>
            <a:ext cx="4495800" cy="848360"/>
          </a:xfrm>
          <a:prstGeom prst="rect">
            <a:avLst/>
          </a:prstGeom>
          <a:noFill/>
          <a:ln>
            <a:noFill/>
          </a:ln>
        </p:spPr>
        <p:txBody>
          <a:bodyPr wrap="square" lIns="939800" tIns="0" rIns="177800" bIns="0" anchor="ctr">
            <a:noAutofit/>
          </a:bodyPr>
          <a:lstStyle/>
          <a:p>
            <a:pPr algn="l">
              <a:lnSpc>
                <a:spcPct val="90000"/>
              </a:lnSpc>
              <a:buNone/>
            </a:pPr>
            <a:r>
              <a:rPr lang="en-US" sz="2400" b="1" noProof="0" dirty="0">
                <a:solidFill>
                  <a:srgbClr val="742353"/>
                </a:solidFill>
              </a:rPr>
              <a:t>8</a:t>
            </a:r>
            <a:r>
              <a:rPr lang="en-US" sz="1400" noProof="0" dirty="0">
                <a:solidFill>
                  <a:srgbClr val="404040"/>
                </a:solidFill>
              </a:rPr>
              <a:t> times Education Investor Best Consultants in the Education Sector</a:t>
            </a:r>
          </a:p>
        </p:txBody>
      </p:sp>
      <p:sp>
        <p:nvSpPr>
          <p:cNvPr id="61" name="Text Placeholder 14">
            <a:extLst>
              <a:ext uri="{FF2B5EF4-FFF2-40B4-BE49-F238E27FC236}">
                <a16:creationId xmlns:a16="http://schemas.microsoft.com/office/drawing/2014/main" id="{FA5BE3CC-56B9-45AD-BE48-9BBD768D7993}"/>
              </a:ext>
            </a:extLst>
          </p:cNvPr>
          <p:cNvSpPr txBox="1">
            <a:spLocks/>
          </p:cNvSpPr>
          <p:nvPr/>
        </p:nvSpPr>
        <p:spPr>
          <a:xfrm>
            <a:off x="272717" y="1619999"/>
            <a:ext cx="4502484" cy="4994299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300" noProof="0" dirty="0"/>
              <a:t>Cairneagle, founded in 2001, drawing on experience from LEK and Roland Berger, has grown to be the </a:t>
            </a:r>
            <a:r>
              <a:rPr lang="en-US" sz="1300" b="1" noProof="0" dirty="0"/>
              <a:t>leading independent specialist education strategy consultancy</a:t>
            </a:r>
            <a:endParaRPr lang="en-US" sz="1300" noProof="0" dirty="0">
              <a:ea typeface="Calibri Light"/>
              <a:cs typeface="Calibri Ligh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300" noProof="0" dirty="0"/>
              <a:t>Education makes up </a:t>
            </a:r>
            <a:r>
              <a:rPr lang="en-US" sz="1300" b="1" noProof="0" dirty="0"/>
              <a:t>100% of our work</a:t>
            </a:r>
            <a:r>
              <a:rPr lang="en-US" sz="1300" noProof="0" dirty="0"/>
              <a:t> and our team has conducted 750+ education projects to date</a:t>
            </a:r>
            <a:endParaRPr lang="en-US" sz="1300" noProof="0" dirty="0">
              <a:ea typeface="Calibri Light"/>
              <a:cs typeface="Calibri Ligh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300" noProof="0" dirty="0"/>
              <a:t>We support decisions that Chief Executives, Boards, and private equity firms make by bringing structure, insight, and judgment to situations of uncertainty, complexity and material financial impact</a:t>
            </a:r>
            <a:endParaRPr lang="en-US" sz="1300" noProof="0" dirty="0">
              <a:ea typeface="Calibri Light"/>
              <a:cs typeface="Calibri Ligh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300" noProof="0" dirty="0"/>
              <a:t>Approximately </a:t>
            </a:r>
            <a:r>
              <a:rPr lang="en-US" sz="1300" b="1" noProof="0" dirty="0"/>
              <a:t>60% of our work is international</a:t>
            </a:r>
            <a:r>
              <a:rPr lang="en-US" sz="1300" noProof="0" dirty="0"/>
              <a:t>: we support UK clients to grow internationally and work for multiple overseas clients</a:t>
            </a:r>
            <a:endParaRPr lang="en-US" sz="1300" noProof="0" dirty="0">
              <a:ea typeface="Calibri Light"/>
              <a:cs typeface="Calibri Ligh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300" noProof="0" dirty="0"/>
              <a:t>We have </a:t>
            </a:r>
            <a:r>
              <a:rPr lang="en-US" sz="1300" b="1" noProof="0" dirty="0"/>
              <a:t>six highly involved partners</a:t>
            </a:r>
            <a:r>
              <a:rPr lang="en-US" sz="1300" noProof="0" dirty="0"/>
              <a:t>, supported by a core team of talented and capable consultants</a:t>
            </a:r>
            <a:endParaRPr lang="en-US" sz="1300" noProof="0" dirty="0">
              <a:ea typeface="Calibri Light"/>
              <a:cs typeface="Calibri Ligh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300" noProof="0" dirty="0"/>
              <a:t>We have built a strong reputation, based on our </a:t>
            </a:r>
            <a:r>
              <a:rPr lang="en-US" sz="1300" b="1" noProof="0" dirty="0"/>
              <a:t>rigorous data-driven approach,</a:t>
            </a:r>
            <a:r>
              <a:rPr lang="en-US" sz="1300" noProof="0" dirty="0"/>
              <a:t> our </a:t>
            </a:r>
            <a:r>
              <a:rPr lang="en-US" sz="1300" b="1" noProof="0" dirty="0"/>
              <a:t>analytical audacity</a:t>
            </a:r>
            <a:r>
              <a:rPr lang="en-US" sz="1300" noProof="0" dirty="0"/>
              <a:t> and our </a:t>
            </a:r>
            <a:r>
              <a:rPr lang="en-US" sz="1300" b="1" noProof="0" dirty="0"/>
              <a:t>determination to add value</a:t>
            </a:r>
            <a:r>
              <a:rPr lang="en-US" sz="1300" noProof="0" dirty="0"/>
              <a:t> for our clients</a:t>
            </a:r>
            <a:endParaRPr lang="en-US" sz="1300" noProof="0" dirty="0">
              <a:ea typeface="Calibri Light"/>
              <a:cs typeface="Calibri Ligh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300" noProof="0" dirty="0"/>
              <a:t>Our expertise and continued focus on education has been recognized: we have won the Best Consultants in the Education Sector at the Education Investor Awards eight times since 2015, including in 2026</a:t>
            </a:r>
            <a:endParaRPr lang="en-US" sz="1300" noProof="0" dirty="0">
              <a:ea typeface="Calibri Light"/>
              <a:cs typeface="Calibri Light"/>
            </a:endParaRPr>
          </a:p>
        </p:txBody>
      </p:sp>
      <p:sp>
        <p:nvSpPr>
          <p:cNvPr id="910" name="Stat icon circle 1"/>
          <p:cNvSpPr/>
          <p:nvPr/>
        </p:nvSpPr>
        <p:spPr>
          <a:xfrm>
            <a:off x="5283200" y="1808480"/>
            <a:ext cx="584200" cy="584200"/>
          </a:xfrm>
          <a:prstGeom prst="ellipse">
            <a:avLst/>
          </a:prstGeom>
          <a:solidFill>
            <a:srgbClr val="742353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920" name="Stat divider 1"/>
          <p:cNvCxnSpPr/>
          <p:nvPr/>
        </p:nvCxnSpPr>
        <p:spPr>
          <a:xfrm>
            <a:off x="5130800" y="257556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911" name="Stat icon circle 2"/>
          <p:cNvSpPr/>
          <p:nvPr/>
        </p:nvSpPr>
        <p:spPr>
          <a:xfrm>
            <a:off x="5283200" y="2758440"/>
            <a:ext cx="584200" cy="584200"/>
          </a:xfrm>
          <a:prstGeom prst="ellipse">
            <a:avLst/>
          </a:prstGeom>
          <a:solidFill>
            <a:srgbClr val="8E2D6A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921" name="Stat divider 2"/>
          <p:cNvCxnSpPr/>
          <p:nvPr/>
        </p:nvCxnSpPr>
        <p:spPr>
          <a:xfrm>
            <a:off x="5130800" y="352552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912" name="Stat icon circle 3"/>
          <p:cNvSpPr/>
          <p:nvPr/>
        </p:nvSpPr>
        <p:spPr>
          <a:xfrm>
            <a:off x="5283200" y="3708400"/>
            <a:ext cx="584200" cy="584200"/>
          </a:xfrm>
          <a:prstGeom prst="ellipse">
            <a:avLst/>
          </a:prstGeom>
          <a:solidFill>
            <a:srgbClr val="AE347D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922" name="Stat divider 3"/>
          <p:cNvCxnSpPr/>
          <p:nvPr/>
        </p:nvCxnSpPr>
        <p:spPr>
          <a:xfrm>
            <a:off x="5130800" y="447548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913" name="Stat icon circle 4"/>
          <p:cNvSpPr/>
          <p:nvPr/>
        </p:nvSpPr>
        <p:spPr>
          <a:xfrm>
            <a:off x="5283200" y="4658360"/>
            <a:ext cx="584200" cy="584200"/>
          </a:xfrm>
          <a:prstGeom prst="ellipse">
            <a:avLst/>
          </a:prstGeom>
          <a:solidFill>
            <a:srgbClr val="C662A0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923" name="Stat divider 4"/>
          <p:cNvCxnSpPr/>
          <p:nvPr/>
        </p:nvCxnSpPr>
        <p:spPr>
          <a:xfrm>
            <a:off x="5130800" y="542544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914" name="Stat icon circle 5"/>
          <p:cNvSpPr/>
          <p:nvPr/>
        </p:nvSpPr>
        <p:spPr>
          <a:xfrm>
            <a:off x="5283200" y="5608320"/>
            <a:ext cx="584200" cy="584200"/>
          </a:xfrm>
          <a:prstGeom prst="ellipse">
            <a:avLst/>
          </a:prstGeom>
          <a:solidFill>
            <a:srgbClr val="DE91BE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p:pic>
        <p:nvPicPr>
          <p:cNvPr id="29" name="Graphic 28" descr="Meeting">
            <a:extLst>
              <a:ext uri="{FF2B5EF4-FFF2-40B4-BE49-F238E27FC236}">
                <a16:creationId xmlns:a16="http://schemas.microsoft.com/office/drawing/2014/main" id="{AB85D0AF-392E-F062-6867-493EF1D242A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59400" y="1897380"/>
            <a:ext cx="427132" cy="427132"/>
          </a:xfrm>
          <a:prstGeom prst="rect">
            <a:avLst/>
          </a:prstGeom>
        </p:spPr>
      </p:pic>
      <p:pic>
        <p:nvPicPr>
          <p:cNvPr id="26" name="Graphic 25" descr="Earth Globe - Asia">
            <a:extLst>
              <a:ext uri="{FF2B5EF4-FFF2-40B4-BE49-F238E27FC236}">
                <a16:creationId xmlns:a16="http://schemas.microsoft.com/office/drawing/2014/main" id="{33871A5B-AA57-7E94-2BC8-A6273C86107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42147" y="2830087"/>
            <a:ext cx="461665" cy="461665"/>
          </a:xfrm>
          <a:prstGeom prst="rect">
            <a:avLst/>
          </a:prstGeom>
        </p:spPr>
      </p:pic>
      <p:pic>
        <p:nvPicPr>
          <p:cNvPr id="30" name="Graphic 29" descr="Presentation with bar chart with solid fill">
            <a:extLst>
              <a:ext uri="{FF2B5EF4-FFF2-40B4-BE49-F238E27FC236}">
                <a16:creationId xmlns:a16="http://schemas.microsoft.com/office/drawing/2014/main" id="{B1749181-4189-31C5-0323-F2B5D006B63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359400" y="3797300"/>
            <a:ext cx="452969" cy="452969"/>
          </a:xfrm>
          <a:prstGeom prst="rect">
            <a:avLst/>
          </a:prstGeom>
        </p:spPr>
      </p:pic>
      <p:pic>
        <p:nvPicPr>
          <p:cNvPr id="906" name="Graphic 906" descr="Trophy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359400" y="5697220"/>
            <a:ext cx="406400" cy="406400"/>
          </a:xfrm>
          <a:prstGeom prst="rect">
            <a:avLst/>
          </a:prstGeom>
        </p:spPr>
      </p:pic>
      <p:pic>
        <p:nvPicPr>
          <p:cNvPr id="2" name="Graphic 1" descr="Earth Globe - Asia">
            <a:extLst>
              <a:ext uri="{FF2B5EF4-FFF2-40B4-BE49-F238E27FC236}">
                <a16:creationId xmlns:a16="http://schemas.microsoft.com/office/drawing/2014/main" id="{D3DFD8DA-1C72-03E4-A457-7CA1B54FD6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42147" y="4717703"/>
            <a:ext cx="461665" cy="461665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1AF66-7AC9-7A00-D629-CAAD6D67D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0855" y="6454229"/>
            <a:ext cx="380733" cy="288000"/>
          </a:xfrm>
        </p:spPr>
        <p:txBody>
          <a:bodyPr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E0E1BD-9462-4EB3-AD19-0259AFA5AD0E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1278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0E4CF-2C32-B8F2-60EA-1D88BB69B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>
            <a:extLst>
              <a:ext uri="{FF2B5EF4-FFF2-40B4-BE49-F238E27FC236}">
                <a16:creationId xmlns:a16="http://schemas.microsoft.com/office/drawing/2014/main" id="{53D2ACA3-44A4-7D7D-A1BA-D3B2E895690C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6360773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5" imgW="530" imgH="528" progId="TCLayout.ActiveDocument.1">
                  <p:embed/>
                </p:oleObj>
              </mc:Choice>
              <mc:Fallback>
                <p:oleObj name="thinkcell Slide" r:id="rId5" imgW="530" imgH="528" progId="TCLayout.ActiveDocument.1">
                  <p:embed/>
                  <p:pic>
                    <p:nvPicPr>
                      <p:cNvPr id="13" name="Object 12" hidden="1">
                        <a:extLst>
                          <a:ext uri="{FF2B5EF4-FFF2-40B4-BE49-F238E27FC236}">
                            <a16:creationId xmlns:a16="http://schemas.microsoft.com/office/drawing/2014/main" id="{53D2ACA3-44A4-7D7D-A1BA-D3B2E895690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>
            <a:extLst>
              <a:ext uri="{FF2B5EF4-FFF2-40B4-BE49-F238E27FC236}">
                <a16:creationId xmlns:a16="http://schemas.microsoft.com/office/drawing/2014/main" id="{1E1A3DE9-2B4C-F854-F40F-B77ADEBE1DF7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  <a:sym typeface="Calibri Light" panose="020F0302020204030204" pitchFamily="34" charset="0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9D9FE7C-E963-9684-EDC8-6AD65126F3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l"/>
            <a:r>
              <a:rPr lang="en-US" sz="16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Our services: strategy and deal-making support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4A2E2-1AF4-552B-D86C-2A770784C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E0E1BD-9462-4EB3-AD19-0259AFA5AD0E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1E829A-21FE-705F-0641-14EA924B3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45720" rIns="91440" bIns="45720" anchor="ctr"/>
          <a:lstStyle/>
          <a:p>
            <a:r>
              <a:rPr lang="en-US" noProof="0"/>
              <a:t>We support operators and investors </a:t>
            </a:r>
            <a:r>
              <a:rPr lang="en-US" noProof="0" dirty="0"/>
              <a:t>across the education sector </a:t>
            </a:r>
            <a:r>
              <a:rPr lang="en-US" noProof="0"/>
              <a:t>with strategy and deal-making, from market entry to due diligence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17A570-3CFA-C5E4-E6AC-FECF867B51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Our work</a:t>
            </a:r>
            <a:endParaRPr lang="en-US" noProof="0"/>
          </a:p>
        </p:txBody>
      </p:sp>
      <p:sp>
        <p:nvSpPr>
          <p:cNvPr id="1300" name="Section Strategy"/>
          <p:cNvSpPr/>
          <p:nvPr/>
        </p:nvSpPr>
        <p:spPr>
          <a:xfrm>
            <a:off x="279400" y="1790700"/>
            <a:ext cx="6959600" cy="279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2" anchor="b">
            <a:noAutofit/>
          </a:bodyPr>
          <a:lstStyle/>
          <a:p>
            <a:r>
              <a:rPr lang="en-US" sz="1400" b="1" noProof="0">
                <a:solidFill>
                  <a:srgbClr val="354A69"/>
                </a:solidFill>
              </a:rPr>
              <a:t>Strategy example projects</a:t>
            </a:r>
          </a:p>
        </p:txBody>
      </p:sp>
      <p:cxnSp>
        <p:nvCxnSpPr>
          <p:cNvPr id="1301" name="Section rule Strategy"/>
          <p:cNvCxnSpPr/>
          <p:nvPr/>
        </p:nvCxnSpPr>
        <p:spPr>
          <a:xfrm>
            <a:off x="279400" y="2108200"/>
            <a:ext cx="6959600" cy="0"/>
          </a:xfrm>
          <a:prstGeom prst="line">
            <a:avLst/>
          </a:prstGeom>
          <a:ln w="19050">
            <a:solidFill>
              <a:srgbClr val="354A69"/>
            </a:solidFill>
          </a:ln>
        </p:spPr>
      </p:cxnSp>
      <p:sp>
        <p:nvSpPr>
          <p:cNvPr id="1302" name="Section Deal-making"/>
          <p:cNvSpPr/>
          <p:nvPr/>
        </p:nvSpPr>
        <p:spPr>
          <a:xfrm>
            <a:off x="7442200" y="1790700"/>
            <a:ext cx="2184400" cy="279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2" anchor="b">
            <a:noAutofit/>
          </a:bodyPr>
          <a:lstStyle/>
          <a:p>
            <a:r>
              <a:rPr lang="en-US" sz="1400" b="1" noProof="0">
                <a:solidFill>
                  <a:srgbClr val="742353"/>
                </a:solidFill>
              </a:rPr>
              <a:t>Deal-making example projects</a:t>
            </a:r>
          </a:p>
        </p:txBody>
      </p:sp>
      <p:cxnSp>
        <p:nvCxnSpPr>
          <p:cNvPr id="1303" name="Section rule Deal-making"/>
          <p:cNvCxnSpPr/>
          <p:nvPr/>
        </p:nvCxnSpPr>
        <p:spPr>
          <a:xfrm>
            <a:off x="7442200" y="2108200"/>
            <a:ext cx="2184400" cy="0"/>
          </a:xfrm>
          <a:prstGeom prst="line">
            <a:avLst/>
          </a:prstGeom>
          <a:ln w="19050">
            <a:solidFill>
              <a:srgbClr val="742353"/>
            </a:solidFill>
          </a:ln>
        </p:spPr>
      </p:cxnSp>
      <p:sp>
        <p:nvSpPr>
          <p:cNvPr id="1304" name="Service block 1"/>
          <p:cNvSpPr/>
          <p:nvPr/>
        </p:nvSpPr>
        <p:spPr>
          <a:xfrm>
            <a:off x="279400" y="2235200"/>
            <a:ext cx="2184400" cy="939800"/>
          </a:xfrm>
          <a:prstGeom prst="roundRect">
            <a:avLst>
              <a:gd name="adj" fmla="val 9000"/>
            </a:avLst>
          </a:prstGeom>
          <a:solidFill>
            <a:srgbClr val="354A69"/>
          </a:solidFill>
          <a:ln>
            <a:noFill/>
          </a:ln>
        </p:spPr>
        <p:txBody>
          <a:bodyPr wrap="square" lIns="609600" tIns="50800" rIns="127000" bIns="50800" anchor="ctr">
            <a:noAutofit/>
          </a:bodyPr>
          <a:lstStyle/>
          <a:p>
            <a:r>
              <a:rPr lang="en-US" sz="1400" noProof="0">
                <a:solidFill>
                  <a:srgbClr val="FFFFFF"/>
                </a:solidFill>
              </a:rPr>
              <a:t>Build new revenue streams and enter new markets</a:t>
            </a:r>
          </a:p>
        </p:txBody>
      </p:sp>
      <p:sp>
        <p:nvSpPr>
          <p:cNvPr id="1305" name="Example 1.1"/>
          <p:cNvSpPr/>
          <p:nvPr/>
        </p:nvSpPr>
        <p:spPr>
          <a:xfrm>
            <a:off x="2782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354A6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Growth Strategy</a:t>
            </a:r>
          </a:p>
        </p:txBody>
      </p:sp>
      <p:sp>
        <p:nvSpPr>
          <p:cNvPr id="1306" name="Example 1.2"/>
          <p:cNvSpPr/>
          <p:nvPr/>
        </p:nvSpPr>
        <p:spPr>
          <a:xfrm>
            <a:off x="13958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354A6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Market Assessment</a:t>
            </a:r>
          </a:p>
        </p:txBody>
      </p:sp>
      <p:sp>
        <p:nvSpPr>
          <p:cNvPr id="1307" name="Example 1.3"/>
          <p:cNvSpPr/>
          <p:nvPr/>
        </p:nvSpPr>
        <p:spPr>
          <a:xfrm>
            <a:off x="2782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354A6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Go-to-market Strategy</a:t>
            </a:r>
          </a:p>
        </p:txBody>
      </p:sp>
      <p:sp>
        <p:nvSpPr>
          <p:cNvPr id="1308" name="Example 1.4"/>
          <p:cNvSpPr/>
          <p:nvPr/>
        </p:nvSpPr>
        <p:spPr>
          <a:xfrm>
            <a:off x="13958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354A6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Pricing Strategy</a:t>
            </a:r>
          </a:p>
        </p:txBody>
      </p:sp>
      <p:sp>
        <p:nvSpPr>
          <p:cNvPr id="1309" name="Service block 2"/>
          <p:cNvSpPr/>
          <p:nvPr/>
        </p:nvSpPr>
        <p:spPr>
          <a:xfrm>
            <a:off x="2667000" y="2235200"/>
            <a:ext cx="2184400" cy="939800"/>
          </a:xfrm>
          <a:prstGeom prst="roundRect">
            <a:avLst>
              <a:gd name="adj" fmla="val 900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square" lIns="609600" tIns="50800" rIns="127000" bIns="50800" anchor="ctr">
            <a:noAutofit/>
          </a:bodyPr>
          <a:lstStyle/>
          <a:p>
            <a:r>
              <a:rPr lang="en-US" sz="1400" noProof="0">
                <a:solidFill>
                  <a:srgbClr val="FFFFFF"/>
                </a:solidFill>
              </a:rPr>
              <a:t>Review your portfolio, business unit or institutional strategy</a:t>
            </a:r>
          </a:p>
        </p:txBody>
      </p:sp>
      <p:sp>
        <p:nvSpPr>
          <p:cNvPr id="1310" name="Example 2.1"/>
          <p:cNvSpPr/>
          <p:nvPr/>
        </p:nvSpPr>
        <p:spPr>
          <a:xfrm>
            <a:off x="26658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46628C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Corporate Strategy</a:t>
            </a:r>
          </a:p>
        </p:txBody>
      </p:sp>
      <p:sp>
        <p:nvSpPr>
          <p:cNvPr id="1311" name="Example 2.2"/>
          <p:cNvSpPr/>
          <p:nvPr/>
        </p:nvSpPr>
        <p:spPr>
          <a:xfrm>
            <a:off x="37834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46628C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Portfolio Review</a:t>
            </a:r>
          </a:p>
        </p:txBody>
      </p:sp>
      <p:sp>
        <p:nvSpPr>
          <p:cNvPr id="1312" name="Example 2.3"/>
          <p:cNvSpPr/>
          <p:nvPr/>
        </p:nvSpPr>
        <p:spPr>
          <a:xfrm>
            <a:off x="26658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46628C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Business Planning</a:t>
            </a:r>
          </a:p>
        </p:txBody>
      </p:sp>
      <p:sp>
        <p:nvSpPr>
          <p:cNvPr id="1313" name="Service block 3"/>
          <p:cNvSpPr/>
          <p:nvPr/>
        </p:nvSpPr>
        <p:spPr>
          <a:xfrm>
            <a:off x="5054600" y="2235200"/>
            <a:ext cx="2184400" cy="939800"/>
          </a:xfrm>
          <a:prstGeom prst="roundRect">
            <a:avLst>
              <a:gd name="adj" fmla="val 9000"/>
            </a:avLst>
          </a:prstGeom>
          <a:solidFill>
            <a:srgbClr val="6F8DB9"/>
          </a:solidFill>
          <a:ln>
            <a:noFill/>
          </a:ln>
        </p:spPr>
        <p:txBody>
          <a:bodyPr wrap="square" lIns="609600" tIns="50800" rIns="127000" bIns="50800" anchor="ctr">
            <a:noAutofit/>
          </a:bodyPr>
          <a:lstStyle/>
          <a:p>
            <a:r>
              <a:rPr lang="en-US" sz="1400" noProof="0">
                <a:solidFill>
                  <a:srgbClr val="FFFFFF"/>
                </a:solidFill>
              </a:rPr>
              <a:t>Design a digital strategy tailored to your business</a:t>
            </a:r>
          </a:p>
        </p:txBody>
      </p:sp>
      <p:sp>
        <p:nvSpPr>
          <p:cNvPr id="1316" name="Service block 4"/>
          <p:cNvSpPr/>
          <p:nvPr/>
        </p:nvSpPr>
        <p:spPr>
          <a:xfrm>
            <a:off x="7442200" y="2235200"/>
            <a:ext cx="2184400" cy="939800"/>
          </a:xfrm>
          <a:prstGeom prst="roundRect">
            <a:avLst>
              <a:gd name="adj" fmla="val 9000"/>
            </a:avLst>
          </a:prstGeom>
          <a:solidFill>
            <a:srgbClr val="742353"/>
          </a:solidFill>
          <a:ln>
            <a:noFill/>
          </a:ln>
        </p:spPr>
        <p:txBody>
          <a:bodyPr wrap="square" lIns="609600" tIns="50800" rIns="127000" bIns="50800" anchor="ctr">
            <a:noAutofit/>
          </a:bodyPr>
          <a:lstStyle/>
          <a:p>
            <a:r>
              <a:rPr lang="en-US" sz="1400" noProof="0" dirty="0">
                <a:solidFill>
                  <a:srgbClr val="FFFFFF"/>
                </a:solidFill>
              </a:rPr>
              <a:t>Screen and diligence acquisitions</a:t>
            </a:r>
          </a:p>
        </p:txBody>
      </p:sp>
      <p:sp>
        <p:nvSpPr>
          <p:cNvPr id="1317" name="Example 4.1"/>
          <p:cNvSpPr/>
          <p:nvPr/>
        </p:nvSpPr>
        <p:spPr>
          <a:xfrm>
            <a:off x="74410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742353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Acquisition Screening</a:t>
            </a:r>
          </a:p>
        </p:txBody>
      </p:sp>
      <p:sp>
        <p:nvSpPr>
          <p:cNvPr id="1318" name="Example 4.2"/>
          <p:cNvSpPr/>
          <p:nvPr/>
        </p:nvSpPr>
        <p:spPr>
          <a:xfrm>
            <a:off x="85586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742353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Commercial Due Diligence</a:t>
            </a:r>
          </a:p>
        </p:txBody>
      </p:sp>
      <p:pic>
        <p:nvPicPr>
          <p:cNvPr id="1319" name="Graphic 1319" descr="Growth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1800" y="2527300"/>
            <a:ext cx="355600" cy="355600"/>
          </a:xfrm>
          <a:prstGeom prst="rect">
            <a:avLst/>
          </a:prstGeom>
        </p:spPr>
      </p:pic>
      <p:pic>
        <p:nvPicPr>
          <p:cNvPr id="1320" name="Graphic 1320" descr="Portfolio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19400" y="2527300"/>
            <a:ext cx="355600" cy="355600"/>
          </a:xfrm>
          <a:prstGeom prst="rect">
            <a:avLst/>
          </a:prstGeom>
        </p:spPr>
      </p:pic>
      <p:pic>
        <p:nvPicPr>
          <p:cNvPr id="1321" name="Graphic 1321" descr="Digital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07000" y="2527300"/>
            <a:ext cx="355600" cy="355600"/>
          </a:xfrm>
          <a:prstGeom prst="rect">
            <a:avLst/>
          </a:prstGeom>
        </p:spPr>
      </p:pic>
      <p:pic>
        <p:nvPicPr>
          <p:cNvPr id="1322" name="Graphic 1322" descr="Due diligence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594600" y="2527300"/>
            <a:ext cx="355600" cy="355600"/>
          </a:xfrm>
          <a:prstGeom prst="rect">
            <a:avLst/>
          </a:prstGeom>
        </p:spPr>
      </p:pic>
      <p:sp>
        <p:nvSpPr>
          <p:cNvPr id="14" name="Example 4.2">
            <a:extLst>
              <a:ext uri="{FF2B5EF4-FFF2-40B4-BE49-F238E27FC236}">
                <a16:creationId xmlns:a16="http://schemas.microsoft.com/office/drawing/2014/main" id="{FEC8B21A-D919-13C9-4DBA-A8CB1A561ED9}"/>
              </a:ext>
            </a:extLst>
          </p:cNvPr>
          <p:cNvSpPr/>
          <p:nvPr/>
        </p:nvSpPr>
        <p:spPr>
          <a:xfrm>
            <a:off x="85586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742353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Vendor Due Diligence</a:t>
            </a:r>
          </a:p>
        </p:txBody>
      </p:sp>
      <p:sp>
        <p:nvSpPr>
          <p:cNvPr id="15" name="Example 2.2">
            <a:extLst>
              <a:ext uri="{FF2B5EF4-FFF2-40B4-BE49-F238E27FC236}">
                <a16:creationId xmlns:a16="http://schemas.microsoft.com/office/drawing/2014/main" id="{A8A6692A-C947-CC34-A732-5DE95F3C8795}"/>
              </a:ext>
            </a:extLst>
          </p:cNvPr>
          <p:cNvSpPr/>
          <p:nvPr/>
        </p:nvSpPr>
        <p:spPr>
          <a:xfrm>
            <a:off x="37834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46628C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Cost Optimization</a:t>
            </a:r>
          </a:p>
        </p:txBody>
      </p:sp>
      <p:sp>
        <p:nvSpPr>
          <p:cNvPr id="16" name="Example 4.1">
            <a:extLst>
              <a:ext uri="{FF2B5EF4-FFF2-40B4-BE49-F238E27FC236}">
                <a16:creationId xmlns:a16="http://schemas.microsoft.com/office/drawing/2014/main" id="{72C38C82-BF35-F857-049F-3BB39F20ACFE}"/>
              </a:ext>
            </a:extLst>
          </p:cNvPr>
          <p:cNvSpPr/>
          <p:nvPr/>
        </p:nvSpPr>
        <p:spPr>
          <a:xfrm>
            <a:off x="74410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742353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Regulatory Due Diligence</a:t>
            </a:r>
          </a:p>
        </p:txBody>
      </p:sp>
      <p:sp>
        <p:nvSpPr>
          <p:cNvPr id="17" name="Example 2.1">
            <a:extLst>
              <a:ext uri="{FF2B5EF4-FFF2-40B4-BE49-F238E27FC236}">
                <a16:creationId xmlns:a16="http://schemas.microsoft.com/office/drawing/2014/main" id="{CC2D31DD-EA4C-67D2-0171-D7DAB7398811}"/>
              </a:ext>
            </a:extLst>
          </p:cNvPr>
          <p:cNvSpPr/>
          <p:nvPr/>
        </p:nvSpPr>
        <p:spPr>
          <a:xfrm>
            <a:off x="50534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6F8DB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 dirty="0">
                <a:solidFill>
                  <a:srgbClr val="FFFFFF"/>
                </a:solidFill>
              </a:rPr>
              <a:t>EdTech</a:t>
            </a:r>
            <a:r>
              <a:rPr lang="en-US" sz="1200" noProof="0">
                <a:solidFill>
                  <a:srgbClr val="FFFFFF"/>
                </a:solidFill>
              </a:rPr>
              <a:t> Assessment</a:t>
            </a:r>
          </a:p>
        </p:txBody>
      </p:sp>
      <p:sp>
        <p:nvSpPr>
          <p:cNvPr id="18" name="Example 2.2">
            <a:extLst>
              <a:ext uri="{FF2B5EF4-FFF2-40B4-BE49-F238E27FC236}">
                <a16:creationId xmlns:a16="http://schemas.microsoft.com/office/drawing/2014/main" id="{894EED14-AB58-FD9D-0915-A05D59434951}"/>
              </a:ext>
            </a:extLst>
          </p:cNvPr>
          <p:cNvSpPr/>
          <p:nvPr/>
        </p:nvSpPr>
        <p:spPr>
          <a:xfrm>
            <a:off x="6171058" y="33528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6F8DB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Product Development Strategy</a:t>
            </a:r>
          </a:p>
        </p:txBody>
      </p:sp>
      <p:sp>
        <p:nvSpPr>
          <p:cNvPr id="19" name="Example 2.3">
            <a:extLst>
              <a:ext uri="{FF2B5EF4-FFF2-40B4-BE49-F238E27FC236}">
                <a16:creationId xmlns:a16="http://schemas.microsoft.com/office/drawing/2014/main" id="{D1EAE729-146F-FED6-0FE1-7AD6E122BA02}"/>
              </a:ext>
            </a:extLst>
          </p:cNvPr>
          <p:cNvSpPr/>
          <p:nvPr/>
        </p:nvSpPr>
        <p:spPr>
          <a:xfrm>
            <a:off x="50534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6F8DB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AI Enablement Strategy</a:t>
            </a:r>
          </a:p>
        </p:txBody>
      </p:sp>
      <p:sp>
        <p:nvSpPr>
          <p:cNvPr id="20" name="Example 2.2">
            <a:extLst>
              <a:ext uri="{FF2B5EF4-FFF2-40B4-BE49-F238E27FC236}">
                <a16:creationId xmlns:a16="http://schemas.microsoft.com/office/drawing/2014/main" id="{6136DB0D-0DFD-D153-1041-130FA2957719}"/>
              </a:ext>
            </a:extLst>
          </p:cNvPr>
          <p:cNvSpPr/>
          <p:nvPr/>
        </p:nvSpPr>
        <p:spPr>
          <a:xfrm>
            <a:off x="6171058" y="4546600"/>
            <a:ext cx="1042541" cy="1042541"/>
          </a:xfrm>
          <a:custGeom>
            <a:avLst/>
            <a:gdLst/>
            <a:ahLst/>
            <a:cxnLst/>
            <a:rect l="0" t="0" r="r" b="b"/>
            <a:pathLst>
              <a:path w="1000" h="1000">
                <a:moveTo>
                  <a:pt x="1000" y="500"/>
                </a:moveTo>
                <a:lnTo>
                  <a:pt x="1000" y="1000"/>
                </a:lnTo>
                <a:lnTo>
                  <a:pt x="500" y="1000"/>
                </a:lnTo>
                <a:arcTo wR="500" hR="500" stAng="5400000" swAng="10800000"/>
                <a:arcTo wR="500" hR="500" stAng="16200000" swAng="5400000"/>
                <a:close/>
              </a:path>
            </a:pathLst>
          </a:custGeom>
          <a:solidFill>
            <a:srgbClr val="6F8DB9"/>
          </a:solidFill>
          <a:ln>
            <a:noFill/>
          </a:ln>
        </p:spPr>
        <p:txBody>
          <a:bodyPr wrap="square" lIns="50800" tIns="50800" rIns="50800" bIns="50800" anchor="ctr">
            <a:noAutofit/>
          </a:bodyPr>
          <a:lstStyle/>
          <a:p>
            <a:pPr algn="ctr"/>
            <a:r>
              <a:rPr lang="en-US" sz="1200" noProof="0">
                <a:solidFill>
                  <a:srgbClr val="FFFFFF"/>
                </a:solidFill>
              </a:rPr>
              <a:t>Digital Strategy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E55FDD9-29D6-BF90-8031-315C4A5F6439}"/>
              </a:ext>
            </a:extLst>
          </p:cNvPr>
          <p:cNvSpPr/>
          <p:nvPr/>
        </p:nvSpPr>
        <p:spPr bwMode="ltGray">
          <a:xfrm>
            <a:off x="11484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2A597ED-C068-E313-0C67-BE75C84AFCC5}"/>
              </a:ext>
            </a:extLst>
          </p:cNvPr>
          <p:cNvSpPr/>
          <p:nvPr/>
        </p:nvSpPr>
        <p:spPr bwMode="ltGray">
          <a:xfrm>
            <a:off x="22660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F01739B-E4B7-6DEF-67FB-BEDC27714FC2}"/>
              </a:ext>
            </a:extLst>
          </p:cNvPr>
          <p:cNvSpPr/>
          <p:nvPr/>
        </p:nvSpPr>
        <p:spPr bwMode="ltGray">
          <a:xfrm>
            <a:off x="22660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B3F4146-F7F6-0485-5D72-301613AE2F94}"/>
              </a:ext>
            </a:extLst>
          </p:cNvPr>
          <p:cNvSpPr/>
          <p:nvPr/>
        </p:nvSpPr>
        <p:spPr bwMode="ltGray">
          <a:xfrm>
            <a:off x="11484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EC57496-D925-5760-E5DD-C5254966F619}"/>
              </a:ext>
            </a:extLst>
          </p:cNvPr>
          <p:cNvSpPr/>
          <p:nvPr/>
        </p:nvSpPr>
        <p:spPr bwMode="ltGray">
          <a:xfrm>
            <a:off x="35360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0050801-F0B4-1638-F1EE-2133F59E5139}"/>
              </a:ext>
            </a:extLst>
          </p:cNvPr>
          <p:cNvSpPr/>
          <p:nvPr/>
        </p:nvSpPr>
        <p:spPr bwMode="ltGray">
          <a:xfrm>
            <a:off x="46536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7E2D3523-A4E6-F3A5-F405-2CD16761B6ED}"/>
              </a:ext>
            </a:extLst>
          </p:cNvPr>
          <p:cNvSpPr/>
          <p:nvPr/>
        </p:nvSpPr>
        <p:spPr bwMode="ltGray">
          <a:xfrm>
            <a:off x="46536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E49EC38C-A170-DAAF-D412-7193D00FBF9F}"/>
              </a:ext>
            </a:extLst>
          </p:cNvPr>
          <p:cNvSpPr/>
          <p:nvPr/>
        </p:nvSpPr>
        <p:spPr bwMode="ltGray">
          <a:xfrm>
            <a:off x="35360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9E192EF-ADE5-4BD6-776F-017FF944C05A}"/>
              </a:ext>
            </a:extLst>
          </p:cNvPr>
          <p:cNvSpPr/>
          <p:nvPr/>
        </p:nvSpPr>
        <p:spPr bwMode="ltGray">
          <a:xfrm>
            <a:off x="83112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B480170-DC31-F8FC-E3E8-FEEAEECA4437}"/>
              </a:ext>
            </a:extLst>
          </p:cNvPr>
          <p:cNvSpPr/>
          <p:nvPr/>
        </p:nvSpPr>
        <p:spPr bwMode="ltGray">
          <a:xfrm>
            <a:off x="94288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892BCA0-50FA-449D-3170-75AD57064C2C}"/>
              </a:ext>
            </a:extLst>
          </p:cNvPr>
          <p:cNvSpPr/>
          <p:nvPr/>
        </p:nvSpPr>
        <p:spPr bwMode="ltGray">
          <a:xfrm>
            <a:off x="94288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B56A6877-2358-7AB5-8D1B-7A1853783752}"/>
              </a:ext>
            </a:extLst>
          </p:cNvPr>
          <p:cNvSpPr/>
          <p:nvPr/>
        </p:nvSpPr>
        <p:spPr bwMode="ltGray">
          <a:xfrm>
            <a:off x="83112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4C41C2D-82F9-D36B-D0A3-1B898D22F1D7}"/>
              </a:ext>
            </a:extLst>
          </p:cNvPr>
          <p:cNvSpPr/>
          <p:nvPr/>
        </p:nvSpPr>
        <p:spPr bwMode="ltGray">
          <a:xfrm>
            <a:off x="59236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E0423FB-A5FD-EE30-0C0F-795E2C4E7DF3}"/>
              </a:ext>
            </a:extLst>
          </p:cNvPr>
          <p:cNvSpPr/>
          <p:nvPr/>
        </p:nvSpPr>
        <p:spPr bwMode="ltGray">
          <a:xfrm>
            <a:off x="7041272" y="41948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5E2187A-CA1A-A590-311F-FA07EF598399}"/>
              </a:ext>
            </a:extLst>
          </p:cNvPr>
          <p:cNvSpPr/>
          <p:nvPr/>
        </p:nvSpPr>
        <p:spPr bwMode="ltGray">
          <a:xfrm>
            <a:off x="70412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8A2D6013-1325-FB35-26FF-DA6A99735A69}"/>
              </a:ext>
            </a:extLst>
          </p:cNvPr>
          <p:cNvSpPr/>
          <p:nvPr/>
        </p:nvSpPr>
        <p:spPr bwMode="ltGray">
          <a:xfrm>
            <a:off x="5923672" y="5388610"/>
            <a:ext cx="134228" cy="134228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8603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2D676C48-9021-1259-2F02-47E28E93C3ED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245245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750" imgH="751" progId="TCLayout.ActiveDocument.1">
                  <p:embed/>
                </p:oleObj>
              </mc:Choice>
              <mc:Fallback>
                <p:oleObj name="thinkcell Slide" r:id="rId4" imgW="750" imgH="751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D676C48-9021-1259-2F02-47E28E93C3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Rectangle 75">
            <a:extLst>
              <a:ext uri="{FF2B5EF4-FFF2-40B4-BE49-F238E27FC236}">
                <a16:creationId xmlns:a16="http://schemas.microsoft.com/office/drawing/2014/main" id="{F9F92226-FCCA-EF80-3999-38C216DAB93F}"/>
              </a:ext>
            </a:extLst>
          </p:cNvPr>
          <p:cNvSpPr/>
          <p:nvPr/>
        </p:nvSpPr>
        <p:spPr>
          <a:xfrm>
            <a:off x="2162696" y="2622952"/>
            <a:ext cx="1810512" cy="36916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66338C4-AE35-0B97-976E-9DCCD7F8FBBE}"/>
              </a:ext>
            </a:extLst>
          </p:cNvPr>
          <p:cNvSpPr/>
          <p:nvPr/>
        </p:nvSpPr>
        <p:spPr>
          <a:xfrm>
            <a:off x="4059255" y="2622952"/>
            <a:ext cx="1810512" cy="36916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D9574D36-6A66-EA1F-3E7E-D0801F3E9318}"/>
              </a:ext>
            </a:extLst>
          </p:cNvPr>
          <p:cNvSpPr/>
          <p:nvPr/>
        </p:nvSpPr>
        <p:spPr>
          <a:xfrm>
            <a:off x="5946086" y="2622952"/>
            <a:ext cx="1810512" cy="36916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D7E9E78-AC20-30B1-BB61-FE05C5D3744B}"/>
              </a:ext>
            </a:extLst>
          </p:cNvPr>
          <p:cNvSpPr/>
          <p:nvPr/>
        </p:nvSpPr>
        <p:spPr>
          <a:xfrm>
            <a:off x="7842646" y="2622952"/>
            <a:ext cx="1810512" cy="36916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38E825A-0E4B-9DF8-36DD-DD882C0D6A92}"/>
              </a:ext>
            </a:extLst>
          </p:cNvPr>
          <p:cNvSpPr/>
          <p:nvPr/>
        </p:nvSpPr>
        <p:spPr>
          <a:xfrm>
            <a:off x="266137" y="2622952"/>
            <a:ext cx="1810512" cy="36916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2480241-F9B0-6A54-3FB5-82A57D24D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Cairneagle's education-only focus, bespoke approach, and 360° global perspective make it the natural partner for US clients who demand more than the standard consulting playbook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5DE44E-417B-3873-3092-46873E1C7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5</a:t>
            </a:fld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D7F7859-12CC-15FC-71D7-D6A746C3DFB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Why Cairneagle?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4B049A5-3EAC-4068-D38A-60DC5E4AF91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3D8127-324B-7675-9FD7-8F47CAE6A950}"/>
              </a:ext>
            </a:extLst>
          </p:cNvPr>
          <p:cNvSpPr txBox="1"/>
          <p:nvPr/>
        </p:nvSpPr>
        <p:spPr>
          <a:xfrm>
            <a:off x="347472" y="1563624"/>
            <a:ext cx="1703222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250" b="1" noProof="0" dirty="0">
                <a:solidFill>
                  <a:srgbClr val="FFFFFF"/>
                </a:solidFill>
                <a:latin typeface="Calibri"/>
              </a:rPr>
              <a:t>25 Years.
Proven.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F1ACD7-55FA-6916-159D-E48A1CEB2A0C}"/>
              </a:ext>
            </a:extLst>
          </p:cNvPr>
          <p:cNvSpPr txBox="1"/>
          <p:nvPr/>
        </p:nvSpPr>
        <p:spPr>
          <a:xfrm>
            <a:off x="2251862" y="1298448"/>
            <a:ext cx="365760" cy="20005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300" b="1" i="0" noProof="0" dirty="0">
                <a:solidFill>
                  <a:srgbClr val="FFFFFF"/>
                </a:solidFill>
                <a:latin typeface="Calibri"/>
              </a:rPr>
              <a:t>02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F6EAAD8-F0AB-685E-CA9C-82F61276DF95}"/>
              </a:ext>
            </a:extLst>
          </p:cNvPr>
          <p:cNvSpPr txBox="1"/>
          <p:nvPr/>
        </p:nvSpPr>
        <p:spPr>
          <a:xfrm>
            <a:off x="2233574" y="1563624"/>
            <a:ext cx="1703222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250" b="1" noProof="0" dirty="0">
                <a:solidFill>
                  <a:srgbClr val="FFFFFF"/>
                </a:solidFill>
                <a:latin typeface="Calibri"/>
              </a:rPr>
              <a:t>Education,
End-to-End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9E43B81-3CEE-764B-95B6-311D674F7D5B}"/>
              </a:ext>
            </a:extLst>
          </p:cNvPr>
          <p:cNvSpPr txBox="1"/>
          <p:nvPr/>
        </p:nvSpPr>
        <p:spPr>
          <a:xfrm>
            <a:off x="4137964" y="1298448"/>
            <a:ext cx="365760" cy="20005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300" b="1" i="0" noProof="0" dirty="0">
                <a:solidFill>
                  <a:srgbClr val="FFFFFF"/>
                </a:solidFill>
                <a:latin typeface="Calibri"/>
              </a:rPr>
              <a:t>03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C67A4A4-2717-AC85-489D-D0048022F199}"/>
              </a:ext>
            </a:extLst>
          </p:cNvPr>
          <p:cNvSpPr txBox="1"/>
          <p:nvPr/>
        </p:nvSpPr>
        <p:spPr>
          <a:xfrm>
            <a:off x="4119676" y="1563624"/>
            <a:ext cx="1703222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250" b="1" noProof="0" dirty="0">
                <a:solidFill>
                  <a:srgbClr val="FFFFFF"/>
                </a:solidFill>
                <a:latin typeface="Calibri"/>
              </a:rPr>
              <a:t>Insight That
Actually Works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E934247-46B2-8BCD-FC17-D93A5A5D85BA}"/>
              </a:ext>
            </a:extLst>
          </p:cNvPr>
          <p:cNvSpPr txBox="1"/>
          <p:nvPr/>
        </p:nvSpPr>
        <p:spPr>
          <a:xfrm>
            <a:off x="6024067" y="1298448"/>
            <a:ext cx="365760" cy="20005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300" b="1" i="0" noProof="0" dirty="0">
                <a:solidFill>
                  <a:srgbClr val="FFFFFF"/>
                </a:solidFill>
                <a:latin typeface="Calibri"/>
              </a:rPr>
              <a:t>04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5706653-5119-170E-6EED-562F92839A9B}"/>
              </a:ext>
            </a:extLst>
          </p:cNvPr>
          <p:cNvSpPr txBox="1"/>
          <p:nvPr/>
        </p:nvSpPr>
        <p:spPr>
          <a:xfrm>
            <a:off x="6005779" y="1563624"/>
            <a:ext cx="1703222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250" b="1" noProof="0" dirty="0">
                <a:solidFill>
                  <a:srgbClr val="FFFFFF"/>
                </a:solidFill>
                <a:latin typeface="Calibri"/>
              </a:rPr>
              <a:t>Global Lens,
Local Impact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7B47A3D-332C-CC52-6326-DF5F3C95F74E}"/>
              </a:ext>
            </a:extLst>
          </p:cNvPr>
          <p:cNvSpPr txBox="1"/>
          <p:nvPr/>
        </p:nvSpPr>
        <p:spPr>
          <a:xfrm>
            <a:off x="7910169" y="1298448"/>
            <a:ext cx="365760" cy="20005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300" b="1" i="0" noProof="0" dirty="0">
                <a:solidFill>
                  <a:srgbClr val="FFFFFF"/>
                </a:solidFill>
                <a:latin typeface="Calibri"/>
              </a:rPr>
              <a:t>05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1828847-AFEC-ADEB-D909-F9398EBBBDB0}"/>
              </a:ext>
            </a:extLst>
          </p:cNvPr>
          <p:cNvSpPr txBox="1"/>
          <p:nvPr/>
        </p:nvSpPr>
        <p:spPr>
          <a:xfrm>
            <a:off x="7891881" y="1563624"/>
            <a:ext cx="1703222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250" b="1" noProof="0" dirty="0">
                <a:solidFill>
                  <a:srgbClr val="FFFFFF"/>
                </a:solidFill>
                <a:latin typeface="Calibri"/>
              </a:rPr>
              <a:t>Partners, Not
Just Consultants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7A5A61E-5331-8378-6BAB-9DE98B0F6333}"/>
              </a:ext>
            </a:extLst>
          </p:cNvPr>
          <p:cNvGrpSpPr/>
          <p:nvPr/>
        </p:nvGrpSpPr>
        <p:grpSpPr>
          <a:xfrm>
            <a:off x="284683" y="1280631"/>
            <a:ext cx="1810512" cy="1864434"/>
            <a:chOff x="2439993" y="4257652"/>
            <a:chExt cx="1810512" cy="1864434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131CF890-3712-381B-D86A-28E979A2D75F}"/>
                </a:ext>
              </a:extLst>
            </p:cNvPr>
            <p:cNvSpPr/>
            <p:nvPr/>
          </p:nvSpPr>
          <p:spPr>
            <a:xfrm>
              <a:off x="2439993" y="4257652"/>
              <a:ext cx="1810512" cy="18105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DE6FBEC-481F-ED66-3E5E-E2B13694FA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49137" y="4329862"/>
              <a:ext cx="1792224" cy="17922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87A90CCD-EA56-DFCC-0861-E8DF4020D50B}"/>
              </a:ext>
            </a:extLst>
          </p:cNvPr>
          <p:cNvSpPr txBox="1"/>
          <p:nvPr/>
        </p:nvSpPr>
        <p:spPr>
          <a:xfrm>
            <a:off x="307543" y="3208443"/>
            <a:ext cx="18105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noProof="0" dirty="0">
                <a:solidFill>
                  <a:schemeClr val="tx2"/>
                </a:solidFill>
              </a:rPr>
              <a:t>25 years proven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A7AAF37-66F6-665C-D7C4-F9FC171538E5}"/>
              </a:ext>
            </a:extLst>
          </p:cNvPr>
          <p:cNvSpPr txBox="1"/>
          <p:nvPr/>
        </p:nvSpPr>
        <p:spPr>
          <a:xfrm>
            <a:off x="307543" y="3884916"/>
            <a:ext cx="18105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atin typeface="Calibri"/>
              </a:rPr>
              <a:t>Award-winning education consultancy with 25 years of experience navigating an ever-evolving sector — from policy shifts to market disruption</a:t>
            </a:r>
            <a:endParaRPr lang="en-US" sz="1400" b="1" noProof="0" dirty="0"/>
          </a:p>
        </p:txBody>
      </p:sp>
      <p:pic>
        <p:nvPicPr>
          <p:cNvPr id="36" name="Graphic 35" descr="Ribbon outline">
            <a:extLst>
              <a:ext uri="{FF2B5EF4-FFF2-40B4-BE49-F238E27FC236}">
                <a16:creationId xmlns:a16="http://schemas.microsoft.com/office/drawing/2014/main" id="{F80279A7-3D75-FF72-4D1C-B35E31933A9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5599" y="1682292"/>
            <a:ext cx="914400" cy="914400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6FD05672-830B-C04F-A0A6-6491FE2B30D8}"/>
              </a:ext>
            </a:extLst>
          </p:cNvPr>
          <p:cNvGrpSpPr/>
          <p:nvPr/>
        </p:nvGrpSpPr>
        <p:grpSpPr>
          <a:xfrm>
            <a:off x="2169740" y="1260475"/>
            <a:ext cx="1810512" cy="1864434"/>
            <a:chOff x="2439993" y="4257652"/>
            <a:chExt cx="1810512" cy="1864434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350E15D8-4CD7-CFDC-3BDF-239ED3A77C1C}"/>
                </a:ext>
              </a:extLst>
            </p:cNvPr>
            <p:cNvSpPr/>
            <p:nvPr/>
          </p:nvSpPr>
          <p:spPr>
            <a:xfrm>
              <a:off x="2439993" y="4257652"/>
              <a:ext cx="1810512" cy="1810512"/>
            </a:xfrm>
            <a:prstGeom prst="ellipse">
              <a:avLst/>
            </a:prstGeom>
            <a:solidFill>
              <a:srgbClr val="46628C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EA438467-45D1-D19F-2C9F-C254533E537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49137" y="4329862"/>
              <a:ext cx="1792224" cy="17922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7B1B5AEE-5C90-B2D4-F6F6-C5D6C7A0485F}"/>
              </a:ext>
            </a:extLst>
          </p:cNvPr>
          <p:cNvSpPr txBox="1"/>
          <p:nvPr/>
        </p:nvSpPr>
        <p:spPr>
          <a:xfrm>
            <a:off x="2184327" y="3208443"/>
            <a:ext cx="18105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noProof="0" dirty="0">
                <a:solidFill>
                  <a:srgbClr val="46628C"/>
                </a:solidFill>
              </a:rPr>
              <a:t>Education is all we do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A88ED49-AB44-AABB-ECFD-20BF8EB44AA8}"/>
              </a:ext>
            </a:extLst>
          </p:cNvPr>
          <p:cNvSpPr txBox="1"/>
          <p:nvPr/>
        </p:nvSpPr>
        <p:spPr>
          <a:xfrm>
            <a:off x="2184327" y="3884916"/>
            <a:ext cx="18105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atin typeface="Calibri"/>
              </a:rPr>
              <a:t>From early childhood through to lifelong learning — B2C, B2B, B2B2C and beyond. We cover the full education landscape, including investors into the sector </a:t>
            </a:r>
          </a:p>
        </p:txBody>
      </p:sp>
      <p:pic>
        <p:nvPicPr>
          <p:cNvPr id="42" name="Graphic 41" descr="Diploma roll outline">
            <a:extLst>
              <a:ext uri="{FF2B5EF4-FFF2-40B4-BE49-F238E27FC236}">
                <a16:creationId xmlns:a16="http://schemas.microsoft.com/office/drawing/2014/main" id="{71C55895-1CCB-EFC9-7706-24BB53AF0D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625090" y="1682292"/>
            <a:ext cx="914400" cy="91440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49E7CCF8-66CC-03DC-7F31-256A162B237C}"/>
              </a:ext>
            </a:extLst>
          </p:cNvPr>
          <p:cNvSpPr txBox="1"/>
          <p:nvPr/>
        </p:nvSpPr>
        <p:spPr>
          <a:xfrm>
            <a:off x="4101040" y="1527819"/>
            <a:ext cx="1703222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1250" b="1" noProof="0" dirty="0">
                <a:solidFill>
                  <a:srgbClr val="FFFFFF"/>
                </a:solidFill>
                <a:latin typeface="Calibri"/>
              </a:rPr>
              <a:t>25 Years.
Proven.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022273E-00E2-695B-829B-ED1BEBBC96D2}"/>
              </a:ext>
            </a:extLst>
          </p:cNvPr>
          <p:cNvGrpSpPr/>
          <p:nvPr/>
        </p:nvGrpSpPr>
        <p:grpSpPr>
          <a:xfrm>
            <a:off x="4047678" y="1244826"/>
            <a:ext cx="1810512" cy="1864434"/>
            <a:chOff x="2439993" y="4257652"/>
            <a:chExt cx="1810512" cy="1864434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42D82D2B-A122-2306-AA69-FABCB067CB5A}"/>
                </a:ext>
              </a:extLst>
            </p:cNvPr>
            <p:cNvSpPr/>
            <p:nvPr/>
          </p:nvSpPr>
          <p:spPr>
            <a:xfrm>
              <a:off x="2439993" y="4257652"/>
              <a:ext cx="1810512" cy="18105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37EBB653-C390-5ABC-A082-9586D33CF99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49137" y="4329862"/>
              <a:ext cx="1792224" cy="17922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2F1391DA-4D8D-B8D3-124C-F6F7D57009ED}"/>
              </a:ext>
            </a:extLst>
          </p:cNvPr>
          <p:cNvSpPr txBox="1"/>
          <p:nvPr/>
        </p:nvSpPr>
        <p:spPr>
          <a:xfrm>
            <a:off x="4061111" y="3208443"/>
            <a:ext cx="1810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noProof="0" dirty="0">
                <a:solidFill>
                  <a:schemeClr val="accent4"/>
                </a:solidFill>
              </a:rPr>
              <a:t>Insight that actually works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E28C08D-D627-5E64-7E89-F6821FA229D9}"/>
              </a:ext>
            </a:extLst>
          </p:cNvPr>
          <p:cNvSpPr txBox="1"/>
          <p:nvPr/>
        </p:nvSpPr>
        <p:spPr>
          <a:xfrm>
            <a:off x="4061111" y="3884916"/>
            <a:ext cx="181051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atin typeface="Calibri"/>
              </a:rPr>
              <a:t>The right answer starts with asking the right questions — not opening the right playbook. We bring robust primary research, actionable insights, and a fully integrated team with deep partner involvement</a:t>
            </a:r>
          </a:p>
        </p:txBody>
      </p:sp>
      <p:pic>
        <p:nvPicPr>
          <p:cNvPr id="51" name="Graphic 50" descr="Bar graph with upward trend outline">
            <a:extLst>
              <a:ext uri="{FF2B5EF4-FFF2-40B4-BE49-F238E27FC236}">
                <a16:creationId xmlns:a16="http://schemas.microsoft.com/office/drawing/2014/main" id="{CE36D139-59CF-AB61-B9EC-905942B7EB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486655" y="1682292"/>
            <a:ext cx="914400" cy="914400"/>
          </a:xfrm>
          <a:prstGeom prst="rect">
            <a:avLst/>
          </a:prstGeom>
        </p:spPr>
      </p:pic>
      <p:grpSp>
        <p:nvGrpSpPr>
          <p:cNvPr id="52" name="Group 51">
            <a:extLst>
              <a:ext uri="{FF2B5EF4-FFF2-40B4-BE49-F238E27FC236}">
                <a16:creationId xmlns:a16="http://schemas.microsoft.com/office/drawing/2014/main" id="{83F1ABF7-955A-4794-1664-41B392FBE514}"/>
              </a:ext>
            </a:extLst>
          </p:cNvPr>
          <p:cNvGrpSpPr/>
          <p:nvPr/>
        </p:nvGrpSpPr>
        <p:grpSpPr>
          <a:xfrm>
            <a:off x="5962497" y="1253670"/>
            <a:ext cx="1810512" cy="1864434"/>
            <a:chOff x="2439993" y="4257652"/>
            <a:chExt cx="1810512" cy="1864434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7B438EC-715A-BBC0-B4EF-0CE426E515D9}"/>
                </a:ext>
              </a:extLst>
            </p:cNvPr>
            <p:cNvSpPr/>
            <p:nvPr/>
          </p:nvSpPr>
          <p:spPr>
            <a:xfrm>
              <a:off x="2439993" y="4257652"/>
              <a:ext cx="1810512" cy="1810512"/>
            </a:xfrm>
            <a:prstGeom prst="ellipse">
              <a:avLst/>
            </a:prstGeom>
            <a:solidFill>
              <a:srgbClr val="CF5FA2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CC72F95-8ADF-7130-4C91-3B3B5FCAB6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49137" y="4329862"/>
              <a:ext cx="1792224" cy="17922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D999060A-AD3A-2088-5253-AA4772811135}"/>
              </a:ext>
            </a:extLst>
          </p:cNvPr>
          <p:cNvSpPr txBox="1"/>
          <p:nvPr/>
        </p:nvSpPr>
        <p:spPr>
          <a:xfrm>
            <a:off x="5917343" y="3208443"/>
            <a:ext cx="1810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noProof="0" dirty="0">
                <a:solidFill>
                  <a:srgbClr val="CF5FA2"/>
                </a:solidFill>
              </a:rPr>
              <a:t>Global perspective, </a:t>
            </a:r>
            <a:br>
              <a:rPr lang="en-US" sz="1500" b="1" noProof="0" dirty="0">
                <a:solidFill>
                  <a:srgbClr val="CF5FA2"/>
                </a:solidFill>
              </a:rPr>
            </a:br>
            <a:r>
              <a:rPr lang="en-US" sz="1500" b="1" noProof="0" dirty="0">
                <a:solidFill>
                  <a:srgbClr val="CF5FA2"/>
                </a:solidFill>
              </a:rPr>
              <a:t>US fluency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07730E1-5DF5-E4DA-532A-4B870BE91129}"/>
              </a:ext>
            </a:extLst>
          </p:cNvPr>
          <p:cNvSpPr txBox="1"/>
          <p:nvPr/>
        </p:nvSpPr>
        <p:spPr>
          <a:xfrm>
            <a:off x="5917343" y="3884916"/>
            <a:ext cx="1810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atin typeface="Calibri"/>
              </a:rPr>
              <a:t>We bring an international perspective to answer your most important US questions — drawing on global benchmarks and cross-market expertise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60A8995-BA18-5E57-06F1-CAB0AAA30475}"/>
              </a:ext>
            </a:extLst>
          </p:cNvPr>
          <p:cNvGrpSpPr/>
          <p:nvPr/>
        </p:nvGrpSpPr>
        <p:grpSpPr>
          <a:xfrm>
            <a:off x="7832162" y="1282627"/>
            <a:ext cx="1810512" cy="1864434"/>
            <a:chOff x="2439993" y="4257652"/>
            <a:chExt cx="1810512" cy="1864434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2AB73ED9-E9F0-8921-0882-8547B1CF8854}"/>
                </a:ext>
              </a:extLst>
            </p:cNvPr>
            <p:cNvSpPr/>
            <p:nvPr/>
          </p:nvSpPr>
          <p:spPr>
            <a:xfrm>
              <a:off x="2439993" y="4257652"/>
              <a:ext cx="1810512" cy="1810512"/>
            </a:xfrm>
            <a:prstGeom prst="ellipse">
              <a:avLst/>
            </a:prstGeom>
            <a:solidFill>
              <a:srgbClr val="6F8DB9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B932297-7721-CBFA-0045-03E5016E8AB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49137" y="4329862"/>
              <a:ext cx="1792224" cy="17922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pic>
        <p:nvPicPr>
          <p:cNvPr id="60" name="Graphic 59" descr="Globe outline">
            <a:extLst>
              <a:ext uri="{FF2B5EF4-FFF2-40B4-BE49-F238E27FC236}">
                <a16:creationId xmlns:a16="http://schemas.microsoft.com/office/drawing/2014/main" id="{9EC45EB4-A1A4-7342-5464-C16B90D36E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10553" y="1682292"/>
            <a:ext cx="914400" cy="914400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60C7F0E9-735E-B4E3-0561-3B8D9B07A744}"/>
              </a:ext>
            </a:extLst>
          </p:cNvPr>
          <p:cNvSpPr txBox="1"/>
          <p:nvPr/>
        </p:nvSpPr>
        <p:spPr>
          <a:xfrm>
            <a:off x="7805296" y="3208443"/>
            <a:ext cx="1810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noProof="0" dirty="0">
                <a:solidFill>
                  <a:schemeClr val="accent2"/>
                </a:solidFill>
              </a:rPr>
              <a:t>Hired once. Trusted forever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1A1A8B2-46AE-7662-4407-D2DBEDA8D9CB}"/>
              </a:ext>
            </a:extLst>
          </p:cNvPr>
          <p:cNvSpPr txBox="1"/>
          <p:nvPr/>
        </p:nvSpPr>
        <p:spPr>
          <a:xfrm>
            <a:off x="7805296" y="3884916"/>
            <a:ext cx="1810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atin typeface="Calibri"/>
              </a:rPr>
              <a:t>Clients come back repeatedly — we’ve done 80 projects for one of our clients. It’s because we tune in to their specific situation and deliver consulting that fits them, not an off-the-shelf template</a:t>
            </a:r>
          </a:p>
        </p:txBody>
      </p:sp>
      <p:pic>
        <p:nvPicPr>
          <p:cNvPr id="65" name="Graphic 64" descr="Repeat outline">
            <a:extLst>
              <a:ext uri="{FF2B5EF4-FFF2-40B4-BE49-F238E27FC236}">
                <a16:creationId xmlns:a16="http://schemas.microsoft.com/office/drawing/2014/main" id="{A09417C2-3BA3-EBC8-F323-8ADC320EDD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261908" y="1682292"/>
            <a:ext cx="914400" cy="914400"/>
          </a:xfrm>
          <a:prstGeom prst="rect">
            <a:avLst/>
          </a:prstGeom>
        </p:spPr>
      </p:pic>
      <p:pic>
        <p:nvPicPr>
          <p:cNvPr id="69" name="Graphic 68" descr="Customer review outline">
            <a:extLst>
              <a:ext uri="{FF2B5EF4-FFF2-40B4-BE49-F238E27FC236}">
                <a16:creationId xmlns:a16="http://schemas.microsoft.com/office/drawing/2014/main" id="{2F39FF7E-E928-EB99-FEFC-4876EB45291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536228" y="1956612"/>
            <a:ext cx="365760" cy="365760"/>
          </a:xfrm>
          <a:prstGeom prst="rect">
            <a:avLst/>
          </a:prstGeom>
        </p:spPr>
      </p:pic>
      <p:sp>
        <p:nvSpPr>
          <p:cNvPr id="72" name="Oval 71">
            <a:extLst>
              <a:ext uri="{FF2B5EF4-FFF2-40B4-BE49-F238E27FC236}">
                <a16:creationId xmlns:a16="http://schemas.microsoft.com/office/drawing/2014/main" id="{467E19A4-94BB-6B40-B6AE-E552A8D0F99E}"/>
              </a:ext>
            </a:extLst>
          </p:cNvPr>
          <p:cNvSpPr/>
          <p:nvPr/>
        </p:nvSpPr>
        <p:spPr>
          <a:xfrm>
            <a:off x="6495056" y="1741072"/>
            <a:ext cx="660277" cy="66027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pic>
        <p:nvPicPr>
          <p:cNvPr id="71" name="Graphic 70" descr="Earth globe: Americas with solid fill">
            <a:extLst>
              <a:ext uri="{FF2B5EF4-FFF2-40B4-BE49-F238E27FC236}">
                <a16:creationId xmlns:a16="http://schemas.microsoft.com/office/drawing/2014/main" id="{D2DA650C-E40D-E270-F326-7F4E1D846E0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394590" y="1641122"/>
            <a:ext cx="859536" cy="85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345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>
            <a:extLst>
              <a:ext uri="{FF2B5EF4-FFF2-40B4-BE49-F238E27FC236}">
                <a16:creationId xmlns:a16="http://schemas.microsoft.com/office/drawing/2014/main" id="{4045F9CB-4662-4EEF-B8E0-90CC14F28011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817488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5" imgW="470" imgH="469" progId="TCLayout.ActiveDocument.1">
                  <p:embed/>
                </p:oleObj>
              </mc:Choice>
              <mc:Fallback>
                <p:oleObj name="thinkcell Slide" r:id="rId5" imgW="470" imgH="469" progId="TCLayout.ActiveDocument.1">
                  <p:embed/>
                  <p:pic>
                    <p:nvPicPr>
                      <p:cNvPr id="13" name="Object 12" hidden="1">
                        <a:extLst>
                          <a:ext uri="{FF2B5EF4-FFF2-40B4-BE49-F238E27FC236}">
                            <a16:creationId xmlns:a16="http://schemas.microsoft.com/office/drawing/2014/main" id="{4045F9CB-4662-4EEF-B8E0-90CC14F2801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51F7172-A0EE-494C-9D7E-86131D6A460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/>
            <a:endParaRPr lang="en-US" sz="2000" b="1" noProof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597319-165D-44B3-A15D-FA39F91320A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Example projects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429C54-C538-48DC-890C-ABE48F3A1F4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Selected targets and clients for discussion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330710-C03F-4CCB-8A93-177041FED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6</a:t>
            </a:fld>
            <a:endParaRPr lang="en-US" noProof="0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7D0CF65A-DCB6-49DF-8327-A60BB8F67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45720" rIns="91440" bIns="45720" anchor="ctr"/>
          <a:lstStyle/>
          <a:p>
            <a:r>
              <a:rPr lang="en-US" noProof="0" dirty="0"/>
              <a:t>Our portfolio of work in US education includes a wide range of clients and sectors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F57C7E0A-4B73-4880-BB54-69C6EC6BB0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Our US experience</a:t>
            </a:r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id="{80002FC1-09D2-40FF-B15F-107DCE15C93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ln>
            <a:noFill/>
          </a:ln>
        </p:spPr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b="1" noProof="0" dirty="0"/>
              <a:t>We have developed a deep understanding across the US education market: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Multiple </a:t>
            </a:r>
            <a:r>
              <a:rPr lang="en-US" sz="1100" noProof="0" dirty="0"/>
              <a:t>CDDs for Tes, including TeachStarter (Australia, UK, US, and international) and The Safeguarding Company (UK, US, and international)</a:t>
            </a:r>
          </a:p>
          <a:p>
            <a:pPr>
              <a:spcBef>
                <a:spcPts val="600"/>
              </a:spcBef>
            </a:pPr>
            <a:r>
              <a:rPr lang="en-US" sz="1100" noProof="0" dirty="0"/>
              <a:t>Vendor Commercial Due Diligence for a US Experiential Corporate Training business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CDD of GL Education, an assessment and supplemental content company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CDD of supplemental content platform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US GTM and digital strategy for a K-12 STEM tools provider</a:t>
            </a:r>
          </a:p>
          <a:p>
            <a:pPr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c.50 projects for international electronic whiteboard manufacturer, many of which focused on developing and implementing their US growth strategy, including market assessment, distribution, product, and pricing strategy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Multiple international and private school CDDs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Market entry strategy for global international school groups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Greenfield strategy work for a global international school group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Market entry strategy for international ECE chain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M&amp;A screening for international ECE chain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CDDs of ECE groups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Review of US tutoring and corporate training markets</a:t>
            </a:r>
          </a:p>
          <a:p>
            <a:pPr marL="0" indent="0">
              <a:spcBef>
                <a:spcPts val="600"/>
              </a:spcBef>
              <a:buSzPts val="1000"/>
              <a:buNone/>
              <a:tabLst>
                <a:tab pos="457200" algn="l"/>
              </a:tabLst>
            </a:pPr>
            <a:r>
              <a:rPr lang="en-US" sz="1200" b="1" noProof="0" dirty="0"/>
              <a:t>We leverage our global expertise to help US clients internationalize:</a:t>
            </a:r>
          </a:p>
          <a:p>
            <a:pPr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10 projects for global, US-based educational publisher, most recently supporting turnaround strategy on Australian K-12 business unit</a:t>
            </a:r>
          </a:p>
          <a:p>
            <a:pPr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International higher education strategy for two US-based education publishers</a:t>
            </a:r>
          </a:p>
          <a:p>
            <a:pPr marR="0" lvl="0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en-US" sz="1100" noProof="0" dirty="0"/>
              <a:t>CDD of UK teacher supply business for US PE fund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5DED2D7-F441-3979-7B27-71563AF4265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 noProof="0" dirty="0"/>
          </a:p>
        </p:txBody>
      </p:sp>
      <p:pic>
        <p:nvPicPr>
          <p:cNvPr id="59" name="Picture 40" descr="Onex Partners to Acquire Tes Global from Providence Equity">
            <a:extLst>
              <a:ext uri="{FF2B5EF4-FFF2-40B4-BE49-F238E27FC236}">
                <a16:creationId xmlns:a16="http://schemas.microsoft.com/office/drawing/2014/main" id="{39E42B3A-5450-FF6F-C160-A168EE8D2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766" y="3106057"/>
            <a:ext cx="1208267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96BF53FD-1BB5-CC9F-1E58-08936E40725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34848" b="42958"/>
          <a:stretch/>
        </p:blipFill>
        <p:spPr>
          <a:xfrm>
            <a:off x="8168431" y="1818821"/>
            <a:ext cx="1316136" cy="292100"/>
          </a:xfrm>
          <a:prstGeom prst="rect">
            <a:avLst/>
          </a:prstGeom>
        </p:spPr>
      </p:pic>
      <p:pic>
        <p:nvPicPr>
          <p:cNvPr id="91" name="Picture 17" descr="The Safeguarding Company - techSPARK">
            <a:extLst>
              <a:ext uri="{FF2B5EF4-FFF2-40B4-BE49-F238E27FC236}">
                <a16:creationId xmlns:a16="http://schemas.microsoft.com/office/drawing/2014/main" id="{1CE8F988-C2CA-5E5F-DD84-7A692867F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00" y="2788557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13" descr="Primary School Teaching Resources - UK | Teach Starter">
            <a:extLst>
              <a:ext uri="{FF2B5EF4-FFF2-40B4-BE49-F238E27FC236}">
                <a16:creationId xmlns:a16="http://schemas.microsoft.com/office/drawing/2014/main" id="{6249E999-486F-CE0E-63EF-7E7214597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0" y="3226707"/>
            <a:ext cx="14224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94" descr="A black and white logo with purple dots&#10;&#10;Description automatically generated with low confidence">
            <a:extLst>
              <a:ext uri="{FF2B5EF4-FFF2-40B4-BE49-F238E27FC236}">
                <a16:creationId xmlns:a16="http://schemas.microsoft.com/office/drawing/2014/main" id="{958D622D-E3B0-81AC-B732-E7909370933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800" y="3657600"/>
            <a:ext cx="685800" cy="6858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190862EC-732F-4282-2947-FA1C27498DD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4683" y="1748971"/>
            <a:ext cx="1272433" cy="43180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9D785AAC-56DF-B0E3-C10E-05BF2CB485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70500" y="2504027"/>
            <a:ext cx="1320800" cy="278773"/>
          </a:xfrm>
          <a:prstGeom prst="rect">
            <a:avLst/>
          </a:prstGeom>
        </p:spPr>
      </p:pic>
      <p:pic>
        <p:nvPicPr>
          <p:cNvPr id="1028" name="Picture 4" descr="GLEducation - FOBISIA">
            <a:extLst>
              <a:ext uri="{FF2B5EF4-FFF2-40B4-BE49-F238E27FC236}">
                <a16:creationId xmlns:a16="http://schemas.microsoft.com/office/drawing/2014/main" id="{48268D02-7145-6613-5939-18757C9B8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2475983"/>
            <a:ext cx="1270000" cy="33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orking with us - ISP Schools">
            <a:extLst>
              <a:ext uri="{FF2B5EF4-FFF2-40B4-BE49-F238E27FC236}">
                <a16:creationId xmlns:a16="http://schemas.microsoft.com/office/drawing/2014/main" id="{5D5DAB4D-AAA6-7CA4-7B2E-6127577BB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4505650"/>
            <a:ext cx="1320800" cy="34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EAC7D6D-B44E-8473-0B69-2D7B70726885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t="25708" b="25708"/>
          <a:stretch/>
        </p:blipFill>
        <p:spPr>
          <a:xfrm>
            <a:off x="6855889" y="4425042"/>
            <a:ext cx="1045621" cy="50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4FAA754-D501-0253-97D0-426B6729754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267833" y="3733800"/>
            <a:ext cx="1117333" cy="5334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0AAD4BE-E23B-D0D0-FCE7-3CDA5FB6AED0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l="17437" t="7003" r="17437" b="7003"/>
          <a:stretch/>
        </p:blipFill>
        <p:spPr>
          <a:xfrm>
            <a:off x="5613400" y="3721516"/>
            <a:ext cx="635000" cy="5579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F5A5204-8DAD-0D37-E7DF-8D233F1932A1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t="34213" b="34213"/>
          <a:stretch/>
        </p:blipFill>
        <p:spPr>
          <a:xfrm>
            <a:off x="8138018" y="4564742"/>
            <a:ext cx="1376962" cy="2286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2223867-7F4A-85D7-6218-1E483B4F746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43700" y="1754832"/>
            <a:ext cx="1270000" cy="4200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A05CFFA-9699-13FF-0827-408744C44CFE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 t="37357" b="37357"/>
          <a:stretch/>
        </p:blipFill>
        <p:spPr>
          <a:xfrm>
            <a:off x="8166100" y="2476424"/>
            <a:ext cx="1320800" cy="333978"/>
          </a:xfrm>
          <a:prstGeom prst="rect">
            <a:avLst/>
          </a:prstGeom>
        </p:spPr>
      </p:pic>
      <p:pic>
        <p:nvPicPr>
          <p:cNvPr id="1029" name="Copied Picture 1029" descr="Logo — NumWorks">
            <a:extLst>
              <a:ext uri="{FF2B5EF4-FFF2-40B4-BE49-F238E27FC236}">
                <a16:creationId xmlns:a16="http://schemas.microsoft.com/office/drawing/2014/main" id="{DD9211E8-1824-76D0-63BD-ADB388FFA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5243285"/>
            <a:ext cx="1320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Copied Picture 1030" descr="Levine Leichtman Capital Partners Announces Sale of Global Loan Agency  Services">
            <a:extLst>
              <a:ext uri="{FF2B5EF4-FFF2-40B4-BE49-F238E27FC236}">
                <a16:creationId xmlns:a16="http://schemas.microsoft.com/office/drawing/2014/main" id="{520120F8-4D59-F456-C659-C2C8A326A6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4" t="19328" r="5864" b="19328"/>
          <a:stretch>
            <a:fillRect/>
          </a:stretch>
        </p:blipFill>
        <p:spPr bwMode="auto">
          <a:xfrm>
            <a:off x="6718300" y="5117440"/>
            <a:ext cx="1320800" cy="48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Dukes Education (Schools) - Tes Jobs">
            <a:extLst>
              <a:ext uri="{FF2B5EF4-FFF2-40B4-BE49-F238E27FC236}">
                <a16:creationId xmlns:a16="http://schemas.microsoft.com/office/drawing/2014/main" id="{BCC9F86A-EB11-623C-75AA-EAC8EA9865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83" t="7486" r="9464"/>
          <a:stretch>
            <a:fillRect/>
          </a:stretch>
        </p:blipFill>
        <p:spPr bwMode="auto">
          <a:xfrm>
            <a:off x="8216900" y="5170852"/>
            <a:ext cx="1219200" cy="37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8" descr="Latest jobs at Bright Scholar Education ...">
            <a:extLst>
              <a:ext uri="{FF2B5EF4-FFF2-40B4-BE49-F238E27FC236}">
                <a16:creationId xmlns:a16="http://schemas.microsoft.com/office/drawing/2014/main" id="{278ABE1F-2BF0-1917-94BC-4A39FE494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400" y="5829300"/>
            <a:ext cx="1111622" cy="4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La Maison Bleue SAS | The Org">
            <a:extLst>
              <a:ext uri="{FF2B5EF4-FFF2-40B4-BE49-F238E27FC236}">
                <a16:creationId xmlns:a16="http://schemas.microsoft.com/office/drawing/2014/main" id="{3920A0FE-38F8-2EF8-9299-AC6BCF04AA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6" b="25048"/>
          <a:stretch>
            <a:fillRect/>
          </a:stretch>
        </p:blipFill>
        <p:spPr bwMode="auto">
          <a:xfrm>
            <a:off x="6870700" y="5778500"/>
            <a:ext cx="1016000" cy="50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Nursery World Awards 2026 - 2. Logged in (cloned_5)">
            <a:extLst>
              <a:ext uri="{FF2B5EF4-FFF2-40B4-BE49-F238E27FC236}">
                <a16:creationId xmlns:a16="http://schemas.microsoft.com/office/drawing/2014/main" id="{31CB3683-6AD8-D6A6-EE45-0A9FA8B4FCCA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407400" y="5835650"/>
            <a:ext cx="838200" cy="39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84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cx4="http://schemas.microsoft.com/office/drawing/2016/5/10/chartex">
        <mc:Choice Requires="cx4">
          <p:graphicFrame>
            <p:nvGraphicFramePr>
              <p:cNvPr id="9" name="Chart 8">
                <a:extLst>
                  <a:ext uri="{FF2B5EF4-FFF2-40B4-BE49-F238E27FC236}">
                    <a16:creationId xmlns:a16="http://schemas.microsoft.com/office/drawing/2014/main" id="{6A1D3FD9-A68E-6930-E61C-269AA652A51D}"/>
                  </a:ext>
                </a:extLst>
              </p:cNvPr>
              <p:cNvGraphicFramePr/>
              <p:nvPr/>
            </p:nvGraphicFramePr>
            <p:xfrm>
              <a:off x="279400" y="1905000"/>
              <a:ext cx="4699000" cy="22860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9" name="Chart 8">
                <a:extLst>
                  <a:ext uri="{FF2B5EF4-FFF2-40B4-BE49-F238E27FC236}">
                    <a16:creationId xmlns:a16="http://schemas.microsoft.com/office/drawing/2014/main" id="{6A1D3FD9-A68E-6930-E61C-269AA652A51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9400" y="1905000"/>
                <a:ext cx="4699000" cy="2286000"/>
              </a:xfrm>
              <a:prstGeom prst="rect">
                <a:avLst/>
              </a:prstGeom>
            </p:spPr>
          </p:pic>
        </mc:Fallback>
      </mc:AlternateContent>
      <p:sp>
        <p:nvSpPr>
          <p:cNvPr id="2300" name="Map mask NA credit"/>
          <p:cNvSpPr/>
          <p:nvPr/>
        </p:nvSpPr>
        <p:spPr>
          <a:xfrm>
            <a:off x="2413000" y="3911600"/>
            <a:ext cx="2540000" cy="254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mc:AlternateContent xmlns:mc="http://schemas.openxmlformats.org/markup-compatibility/2006" xmlns:cx4="http://schemas.microsoft.com/office/drawing/2016/5/10/chartex">
        <mc:Choice Requires="cx4">
          <p:graphicFrame>
            <p:nvGraphicFramePr>
              <p:cNvPr id="2" name="Chart 1">
                <a:extLst>
                  <a:ext uri="{FF2B5EF4-FFF2-40B4-BE49-F238E27FC236}">
                    <a16:creationId xmlns:a16="http://schemas.microsoft.com/office/drawing/2014/main" id="{75C24F87-894C-476D-8ACD-5960B1F14AFD}"/>
                  </a:ext>
                </a:extLst>
              </p:cNvPr>
              <p:cNvGraphicFramePr/>
              <p:nvPr/>
            </p:nvGraphicFramePr>
            <p:xfrm>
              <a:off x="25400" y="4191000"/>
              <a:ext cx="4699000" cy="21590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 xmlns="">
          <p:pic>
            <p:nvPicPr>
              <p:cNvPr id="2" name="Chart 1">
                <a:extLst>
                  <a:ext uri="{FF2B5EF4-FFF2-40B4-BE49-F238E27FC236}">
                    <a16:creationId xmlns:a16="http://schemas.microsoft.com/office/drawing/2014/main" id="{75C24F87-894C-476D-8ACD-5960B1F14AF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400" y="4191000"/>
                <a:ext cx="4699000" cy="2159000"/>
              </a:xfrm>
              <a:prstGeom prst="rect">
                <a:avLst/>
              </a:prstGeom>
            </p:spPr>
          </p:pic>
        </mc:Fallback>
      </mc:AlternateContent>
      <p:sp>
        <p:nvSpPr>
          <p:cNvPr id="2303" name="Map mask Asia credit"/>
          <p:cNvSpPr/>
          <p:nvPr/>
        </p:nvSpPr>
        <p:spPr>
          <a:xfrm>
            <a:off x="2476500" y="6083300"/>
            <a:ext cx="2286000" cy="254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mc:AlternateContent xmlns:mc="http://schemas.openxmlformats.org/markup-compatibility/2006" xmlns:cx4="http://schemas.microsoft.com/office/drawing/2016/5/10/chartex">
        <mc:Choice Requires="cx4">
          <p:graphicFrame>
            <p:nvGraphicFramePr>
              <p:cNvPr id="11" name="Chart 10">
                <a:extLst>
                  <a:ext uri="{FF2B5EF4-FFF2-40B4-BE49-F238E27FC236}">
                    <a16:creationId xmlns:a16="http://schemas.microsoft.com/office/drawing/2014/main" id="{B2092D0F-543B-4EA9-94C6-9FE3BCF6FAC2}"/>
                  </a:ext>
                </a:extLst>
              </p:cNvPr>
              <p:cNvGraphicFramePr/>
              <p:nvPr/>
            </p:nvGraphicFramePr>
            <p:xfrm>
              <a:off x="5143500" y="1629575"/>
              <a:ext cx="4572000" cy="41910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8"/>
              </a:graphicData>
            </a:graphic>
          </p:graphicFrame>
        </mc:Choice>
        <mc:Fallback xmlns="">
          <p:pic>
            <p:nvPicPr>
              <p:cNvPr id="11" name="Chart 10">
                <a:extLst>
                  <a:ext uri="{FF2B5EF4-FFF2-40B4-BE49-F238E27FC236}">
                    <a16:creationId xmlns:a16="http://schemas.microsoft.com/office/drawing/2014/main" id="{B2092D0F-543B-4EA9-94C6-9FE3BCF6FAC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43500" y="1629575"/>
                <a:ext cx="4572000" cy="4191000"/>
              </a:xfrm>
              <a:prstGeom prst="rect">
                <a:avLst/>
              </a:prstGeom>
            </p:spPr>
          </p:pic>
        </mc:Fallback>
      </mc:AlternateContent>
      <p:sp>
        <p:nvSpPr>
          <p:cNvPr id="2301" name="Map mask Europe credit"/>
          <p:cNvSpPr/>
          <p:nvPr/>
        </p:nvSpPr>
        <p:spPr>
          <a:xfrm>
            <a:off x="7569200" y="5515775"/>
            <a:ext cx="2159000" cy="279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p:sp>
        <p:nvSpPr>
          <p:cNvPr id="2302" name="Map mask Svalbard"/>
          <p:cNvSpPr/>
          <p:nvPr/>
        </p:nvSpPr>
        <p:spPr>
          <a:xfrm>
            <a:off x="7620000" y="1629575"/>
            <a:ext cx="1371600" cy="558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 noProof="0" dirty="0"/>
          </a:p>
        </p:txBody>
      </p:sp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6C3740C1-6C04-4CF3-A680-37AB9C23D007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605828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10" imgW="416" imgH="416" progId="TCLayout.ActiveDocument.1">
                  <p:embed/>
                </p:oleObj>
              </mc:Choice>
              <mc:Fallback>
                <p:oleObj name="thinkcell Slide" r:id="rId10" imgW="416" imgH="416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6C3740C1-6C04-4CF3-A680-37AB9C23D0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8" name="Picture 8" descr="Flag of Ireland - Wikipedia">
            <a:extLst>
              <a:ext uri="{FF2B5EF4-FFF2-40B4-BE49-F238E27FC236}">
                <a16:creationId xmlns:a16="http://schemas.microsoft.com/office/drawing/2014/main" id="{2C6E3E49-2D55-4F1A-AC64-E38900286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0" y="40679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DEA23E-5277-4577-993C-B921F98D81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Overview of Cairneagle’s historical geographic coverage in early childhood education (ECE) projects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4E8267-9F0B-400A-A730-199232F5B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7</a:t>
            </a:fld>
            <a:endParaRPr lang="en-US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230F230-F56C-46FD-9232-F6EE38FD0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Our early childhood education work spans 15 countries across North America, Europe and Asia, giving US clients international benchmarks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2E4786B-3CF7-404E-BF63-4FB3FC7C45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Our experience in </a:t>
            </a:r>
            <a:r>
              <a:rPr lang="en-US" noProof="0" dirty="0" err="1"/>
              <a:t>ece</a:t>
            </a:r>
            <a:endParaRPr lang="en-US" noProof="0" dirty="0"/>
          </a:p>
        </p:txBody>
      </p:sp>
      <p:pic>
        <p:nvPicPr>
          <p:cNvPr id="5124" name="Picture 4" descr="Flag of Canada - Wikipedia">
            <a:extLst>
              <a:ext uri="{FF2B5EF4-FFF2-40B4-BE49-F238E27FC236}">
                <a16:creationId xmlns:a16="http://schemas.microsoft.com/office/drawing/2014/main" id="{58C86A0F-9AB0-4DE2-AEDC-F7B134E2F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 bwMode="auto">
          <a:xfrm>
            <a:off x="508000" y="2540000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lag of the United Kingdom - Wikipedia">
            <a:extLst>
              <a:ext uri="{FF2B5EF4-FFF2-40B4-BE49-F238E27FC236}">
                <a16:creationId xmlns:a16="http://schemas.microsoft.com/office/drawing/2014/main" id="{1C7C3A2D-C5A7-4FCA-8A0C-95779300B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 bwMode="auto">
          <a:xfrm>
            <a:off x="5969000" y="37631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6C796483-354D-4876-8554-7D68A4FF9A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0" y="49823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Flag of France - Wikipedia">
            <a:extLst>
              <a:ext uri="{FF2B5EF4-FFF2-40B4-BE49-F238E27FC236}">
                <a16:creationId xmlns:a16="http://schemas.microsoft.com/office/drawing/2014/main" id="{6EA2DF2A-C27A-40D4-BAC1-10F0D9C31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0" y="46775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Flag of Germany - Wikipedia">
            <a:extLst>
              <a:ext uri="{FF2B5EF4-FFF2-40B4-BE49-F238E27FC236}">
                <a16:creationId xmlns:a16="http://schemas.microsoft.com/office/drawing/2014/main" id="{3921F1C3-E113-4055-B08D-5D81581D2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5000"/>
          <a:stretch>
            <a:fillRect/>
          </a:stretch>
        </p:blipFill>
        <p:spPr bwMode="auto">
          <a:xfrm>
            <a:off x="7937500" y="34075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Flag of Poland - Wikipedia">
            <a:extLst>
              <a:ext uri="{FF2B5EF4-FFF2-40B4-BE49-F238E27FC236}">
                <a16:creationId xmlns:a16="http://schemas.microsoft.com/office/drawing/2014/main" id="{98488411-8FA5-4ABC-89B0-C42C74B4A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" r="2632"/>
          <a:stretch>
            <a:fillRect/>
          </a:stretch>
        </p:blipFill>
        <p:spPr bwMode="auto">
          <a:xfrm>
            <a:off x="9207500" y="38520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Flag of the Netherlands - Wikipedia">
            <a:extLst>
              <a:ext uri="{FF2B5EF4-FFF2-40B4-BE49-F238E27FC236}">
                <a16:creationId xmlns:a16="http://schemas.microsoft.com/office/drawing/2014/main" id="{A470D200-89D0-43AE-A3E9-22E503FA2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0" y="34075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Flag of Switzerland - Wikipedia">
            <a:extLst>
              <a:ext uri="{FF2B5EF4-FFF2-40B4-BE49-F238E27FC236}">
                <a16:creationId xmlns:a16="http://schemas.microsoft.com/office/drawing/2014/main" id="{D9EC0AFB-C0EA-4B33-AC2B-133C6C712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b="16667"/>
          <a:stretch>
            <a:fillRect/>
          </a:stretch>
        </p:blipFill>
        <p:spPr bwMode="auto">
          <a:xfrm>
            <a:off x="7175500" y="53125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Luxembourg - Wikipedia">
            <a:extLst>
              <a:ext uri="{FF2B5EF4-FFF2-40B4-BE49-F238E27FC236}">
                <a16:creationId xmlns:a16="http://schemas.microsoft.com/office/drawing/2014/main" id="{6E6C76A9-4DD4-40A5-A5D3-A44BD3516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5000"/>
          <a:stretch>
            <a:fillRect/>
          </a:stretch>
        </p:blipFill>
        <p:spPr bwMode="auto">
          <a:xfrm>
            <a:off x="5969000" y="43727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flag of China | Britannica">
            <a:extLst>
              <a:ext uri="{FF2B5EF4-FFF2-40B4-BE49-F238E27FC236}">
                <a16:creationId xmlns:a16="http://schemas.microsoft.com/office/drawing/2014/main" id="{9120C093-56BC-450B-9D9B-77F1618ED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038600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8" name="Picture 28" descr="flag of Singapore | Britannica">
            <a:extLst>
              <a:ext uri="{FF2B5EF4-FFF2-40B4-BE49-F238E27FC236}">
                <a16:creationId xmlns:a16="http://schemas.microsoft.com/office/drawing/2014/main" id="{68AAEDC6-A330-4633-BAEE-83B943AD3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5867400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8" name="Picture 2" descr="Flag of the United States - Wikipedia">
            <a:extLst>
              <a:ext uri="{FF2B5EF4-FFF2-40B4-BE49-F238E27FC236}">
                <a16:creationId xmlns:a16="http://schemas.microsoft.com/office/drawing/2014/main" id="{E8F67003-0D91-4CCE-9BC9-F3D61EEA8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r="10870"/>
          <a:stretch>
            <a:fillRect/>
          </a:stretch>
        </p:blipFill>
        <p:spPr bwMode="auto">
          <a:xfrm>
            <a:off x="508000" y="3581400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462" name="Picture 6" descr="Flag of Italy - Wikipedia">
            <a:extLst>
              <a:ext uri="{FF2B5EF4-FFF2-40B4-BE49-F238E27FC236}">
                <a16:creationId xmlns:a16="http://schemas.microsoft.com/office/drawing/2014/main" id="{98A35047-19A5-BAB2-F1AF-E3F692727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5312575"/>
            <a:ext cx="266700" cy="17780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File:Flag of the United Arab Emirates.svg">
            <a:extLst>
              <a:ext uri="{FF2B5EF4-FFF2-40B4-BE49-F238E27FC236}">
                <a16:creationId xmlns:a16="http://schemas.microsoft.com/office/drawing/2014/main" id="{C29F271A-5197-49FA-79BC-1017F9C4A01E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 l="12500" r="12500"/>
          <a:stretch>
            <a:fillRect/>
          </a:stretch>
        </p:blipFill>
        <p:spPr>
          <a:xfrm>
            <a:off x="508000" y="5194300"/>
            <a:ext cx="266700" cy="177800"/>
          </a:xfrm>
          <a:prstGeom prst="rect">
            <a:avLst/>
          </a:prstGeom>
          <a:ln w="3175">
            <a:solidFill>
              <a:srgbClr val="D9D9D9"/>
            </a:solidFill>
          </a:ln>
        </p:spPr>
      </p:pic>
      <p:cxnSp>
        <p:nvCxnSpPr>
          <p:cNvPr id="2100" name="Leader Ireland"/>
          <p:cNvCxnSpPr>
            <a:cxnSpLocks/>
            <a:endCxn id="2101" idx="2"/>
          </p:cNvCxnSpPr>
          <p:nvPr/>
        </p:nvCxnSpPr>
        <p:spPr>
          <a:xfrm>
            <a:off x="6235700" y="4156875"/>
            <a:ext cx="508000" cy="127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01" name="Dot Ireland"/>
          <p:cNvSpPr/>
          <p:nvPr/>
        </p:nvSpPr>
        <p:spPr>
          <a:xfrm>
            <a:off x="6711950" y="41251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02" name="Leader Canada"/>
          <p:cNvCxnSpPr>
            <a:cxnSpLocks/>
            <a:stCxn id="5124" idx="3"/>
            <a:endCxn id="2103" idx="6"/>
          </p:cNvCxnSpPr>
          <p:nvPr/>
        </p:nvCxnSpPr>
        <p:spPr>
          <a:xfrm>
            <a:off x="774700" y="2628900"/>
            <a:ext cx="1847850" cy="28448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03" name="Dot Canada"/>
          <p:cNvSpPr/>
          <p:nvPr/>
        </p:nvSpPr>
        <p:spPr>
          <a:xfrm>
            <a:off x="2559050" y="2881630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04" name="Leader UK"/>
          <p:cNvCxnSpPr>
            <a:cxnSpLocks/>
            <a:endCxn id="2105" idx="2"/>
          </p:cNvCxnSpPr>
          <p:nvPr/>
        </p:nvCxnSpPr>
        <p:spPr>
          <a:xfrm>
            <a:off x="6235700" y="3852075"/>
            <a:ext cx="876300" cy="2540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05" name="Dot UK"/>
          <p:cNvSpPr/>
          <p:nvPr/>
        </p:nvSpPr>
        <p:spPr>
          <a:xfrm>
            <a:off x="7080250" y="40743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06" name="Leader Spain"/>
          <p:cNvCxnSpPr/>
          <p:nvPr/>
        </p:nvCxnSpPr>
        <p:spPr>
          <a:xfrm flipV="1">
            <a:off x="6235700" y="4995075"/>
            <a:ext cx="723900" cy="762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07" name="Dot Spain"/>
          <p:cNvSpPr/>
          <p:nvPr/>
        </p:nvSpPr>
        <p:spPr>
          <a:xfrm>
            <a:off x="6927850" y="49633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08" name="Leader France"/>
          <p:cNvCxnSpPr/>
          <p:nvPr/>
        </p:nvCxnSpPr>
        <p:spPr>
          <a:xfrm flipV="1">
            <a:off x="6235700" y="4626775"/>
            <a:ext cx="1003300" cy="1397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09" name="Dot France"/>
          <p:cNvSpPr/>
          <p:nvPr/>
        </p:nvSpPr>
        <p:spPr>
          <a:xfrm>
            <a:off x="7207250" y="45950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10" name="Leader Germany"/>
          <p:cNvCxnSpPr/>
          <p:nvPr/>
        </p:nvCxnSpPr>
        <p:spPr>
          <a:xfrm flipH="1">
            <a:off x="7708900" y="3585375"/>
            <a:ext cx="361950" cy="7112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11" name="Dot Germany"/>
          <p:cNvSpPr/>
          <p:nvPr/>
        </p:nvSpPr>
        <p:spPr>
          <a:xfrm>
            <a:off x="7677150" y="42648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12" name="Leader Poland"/>
          <p:cNvCxnSpPr/>
          <p:nvPr/>
        </p:nvCxnSpPr>
        <p:spPr>
          <a:xfrm flipH="1">
            <a:off x="8191500" y="3940975"/>
            <a:ext cx="1016000" cy="2540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13" name="Dot Poland"/>
          <p:cNvSpPr/>
          <p:nvPr/>
        </p:nvSpPr>
        <p:spPr>
          <a:xfrm>
            <a:off x="8159750" y="41632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14" name="Leader Netherlands"/>
          <p:cNvCxnSpPr>
            <a:cxnSpLocks/>
            <a:endCxn id="2115" idx="1"/>
          </p:cNvCxnSpPr>
          <p:nvPr/>
        </p:nvCxnSpPr>
        <p:spPr>
          <a:xfrm>
            <a:off x="7245350" y="3585375"/>
            <a:ext cx="222250" cy="6477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15" name="Dot Netherlands"/>
          <p:cNvSpPr/>
          <p:nvPr/>
        </p:nvSpPr>
        <p:spPr>
          <a:xfrm>
            <a:off x="7435850" y="42013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16" name="Leader Switzerland"/>
          <p:cNvCxnSpPr>
            <a:cxnSpLocks/>
            <a:stCxn id="5140" idx="0"/>
            <a:endCxn id="2117" idx="3"/>
          </p:cNvCxnSpPr>
          <p:nvPr/>
        </p:nvCxnSpPr>
        <p:spPr>
          <a:xfrm flipV="1">
            <a:off x="7308850" y="4628339"/>
            <a:ext cx="269649" cy="684236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17" name="Dot Switzerland"/>
          <p:cNvSpPr/>
          <p:nvPr/>
        </p:nvSpPr>
        <p:spPr>
          <a:xfrm>
            <a:off x="7569200" y="4574138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18" name="Leader Luxembourg"/>
          <p:cNvCxnSpPr>
            <a:cxnSpLocks/>
            <a:endCxn id="2119" idx="2"/>
          </p:cNvCxnSpPr>
          <p:nvPr/>
        </p:nvCxnSpPr>
        <p:spPr>
          <a:xfrm flipV="1">
            <a:off x="6235700" y="4448975"/>
            <a:ext cx="1282700" cy="127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19" name="Dot Luxembourg"/>
          <p:cNvSpPr/>
          <p:nvPr/>
        </p:nvSpPr>
        <p:spPr>
          <a:xfrm>
            <a:off x="7486650" y="44172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20" name="Leader China"/>
          <p:cNvCxnSpPr/>
          <p:nvPr/>
        </p:nvCxnSpPr>
        <p:spPr>
          <a:xfrm flipH="1">
            <a:off x="2413000" y="4216400"/>
            <a:ext cx="311150" cy="6731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21" name="Dot China"/>
          <p:cNvSpPr/>
          <p:nvPr/>
        </p:nvSpPr>
        <p:spPr>
          <a:xfrm>
            <a:off x="2381250" y="4857750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22" name="Leader Singapore"/>
          <p:cNvCxnSpPr>
            <a:cxnSpLocks/>
            <a:endCxn id="2123" idx="2"/>
          </p:cNvCxnSpPr>
          <p:nvPr/>
        </p:nvCxnSpPr>
        <p:spPr>
          <a:xfrm flipV="1">
            <a:off x="2044700" y="5918200"/>
            <a:ext cx="558800" cy="381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23" name="Dot Singapore"/>
          <p:cNvSpPr/>
          <p:nvPr/>
        </p:nvSpPr>
        <p:spPr>
          <a:xfrm>
            <a:off x="2571750" y="5886450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24" name="Leader USA"/>
          <p:cNvCxnSpPr/>
          <p:nvPr/>
        </p:nvCxnSpPr>
        <p:spPr>
          <a:xfrm flipV="1">
            <a:off x="774700" y="3365500"/>
            <a:ext cx="1892300" cy="3048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25" name="Dot USA"/>
          <p:cNvSpPr/>
          <p:nvPr/>
        </p:nvSpPr>
        <p:spPr>
          <a:xfrm>
            <a:off x="2635250" y="3333750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26" name="Leader Italy"/>
          <p:cNvCxnSpPr>
            <a:cxnSpLocks/>
            <a:endCxn id="2127" idx="4"/>
          </p:cNvCxnSpPr>
          <p:nvPr/>
        </p:nvCxnSpPr>
        <p:spPr>
          <a:xfrm flipH="1" flipV="1">
            <a:off x="7874000" y="4906175"/>
            <a:ext cx="133350" cy="40640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27" name="Dot Italy"/>
          <p:cNvSpPr/>
          <p:nvPr/>
        </p:nvSpPr>
        <p:spPr>
          <a:xfrm>
            <a:off x="7842250" y="4874425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cxnSp>
        <p:nvCxnSpPr>
          <p:cNvPr id="2128" name="Leader UAE"/>
          <p:cNvCxnSpPr>
            <a:cxnSpLocks/>
            <a:endCxn id="2129" idx="2"/>
          </p:cNvCxnSpPr>
          <p:nvPr/>
        </p:nvCxnSpPr>
        <p:spPr>
          <a:xfrm>
            <a:off x="774700" y="5283200"/>
            <a:ext cx="469900" cy="1270"/>
          </a:xfrm>
          <a:prstGeom prst="line">
            <a:avLst/>
          </a:prstGeom>
          <a:ln w="9525">
            <a:solidFill>
              <a:srgbClr val="595959"/>
            </a:solidFill>
            <a:prstDash val="sysDot"/>
          </a:ln>
        </p:spPr>
      </p:cxnSp>
      <p:sp>
        <p:nvSpPr>
          <p:cNvPr id="2129" name="Dot UAE"/>
          <p:cNvSpPr/>
          <p:nvPr/>
        </p:nvSpPr>
        <p:spPr>
          <a:xfrm>
            <a:off x="1212850" y="5251450"/>
            <a:ext cx="63500" cy="635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595959"/>
            </a:solidFill>
          </a:ln>
        </p:spPr>
        <p:txBody>
          <a:bodyPr/>
          <a:lstStyle/>
          <a:p>
            <a:endParaRPr lang="en-US" noProof="0" dirty="0"/>
          </a:p>
        </p:txBody>
      </p:sp>
      <p:sp>
        <p:nvSpPr>
          <p:cNvPr id="2130" name="Region North America"/>
          <p:cNvSpPr txBox="1"/>
          <p:nvPr/>
        </p:nvSpPr>
        <p:spPr>
          <a:xfrm>
            <a:off x="412750" y="2096770"/>
            <a:ext cx="1524000" cy="2794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r>
              <a:rPr lang="en-US" sz="1400" b="1" noProof="0" dirty="0">
                <a:solidFill>
                  <a:srgbClr val="742353"/>
                </a:solidFill>
              </a:rPr>
              <a:t>North America</a:t>
            </a:r>
          </a:p>
        </p:txBody>
      </p:sp>
      <p:sp>
        <p:nvSpPr>
          <p:cNvPr id="2131" name="Region Asia"/>
          <p:cNvSpPr txBox="1"/>
          <p:nvPr/>
        </p:nvSpPr>
        <p:spPr>
          <a:xfrm>
            <a:off x="585468" y="4110990"/>
            <a:ext cx="1524000" cy="2794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r>
              <a:rPr lang="en-US" sz="1400" b="1" noProof="0" dirty="0">
                <a:solidFill>
                  <a:srgbClr val="742353"/>
                </a:solidFill>
              </a:rPr>
              <a:t>Asia</a:t>
            </a:r>
          </a:p>
        </p:txBody>
      </p:sp>
      <p:sp>
        <p:nvSpPr>
          <p:cNvPr id="2132" name="Region Europe"/>
          <p:cNvSpPr txBox="1"/>
          <p:nvPr/>
        </p:nvSpPr>
        <p:spPr>
          <a:xfrm>
            <a:off x="5683250" y="2096770"/>
            <a:ext cx="1524000" cy="2794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r>
              <a:rPr lang="en-US" sz="1400" b="1" noProof="0" dirty="0">
                <a:solidFill>
                  <a:srgbClr val="742353"/>
                </a:solidFill>
              </a:rPr>
              <a:t>Europe</a:t>
            </a:r>
          </a:p>
        </p:txBody>
      </p:sp>
      <p:sp>
        <p:nvSpPr>
          <p:cNvPr id="10" name="Map mask Canaries">
            <a:extLst>
              <a:ext uri="{FF2B5EF4-FFF2-40B4-BE49-F238E27FC236}">
                <a16:creationId xmlns:a16="http://schemas.microsoft.com/office/drawing/2014/main" id="{F6544BB4-2326-40B7-BE81-6E560830EEFC}"/>
              </a:ext>
            </a:extLst>
          </p:cNvPr>
          <p:cNvSpPr/>
          <p:nvPr/>
        </p:nvSpPr>
        <p:spPr>
          <a:xfrm>
            <a:off x="6197600" y="5591975"/>
            <a:ext cx="381000" cy="2032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55112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>
            <a:extLst>
              <a:ext uri="{FF2B5EF4-FFF2-40B4-BE49-F238E27FC236}">
                <a16:creationId xmlns:a16="http://schemas.microsoft.com/office/drawing/2014/main" id="{4045F9CB-4662-4EEF-B8E0-90CC14F28011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9750459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6" imgW="470" imgH="469" progId="TCLayout.ActiveDocument.1">
                  <p:embed/>
                </p:oleObj>
              </mc:Choice>
              <mc:Fallback>
                <p:oleObj name="thinkcell Slide" r:id="rId6" imgW="470" imgH="469" progId="TCLayout.ActiveDocument.1">
                  <p:embed/>
                  <p:pic>
                    <p:nvPicPr>
                      <p:cNvPr id="13" name="Object 12" hidden="1">
                        <a:extLst>
                          <a:ext uri="{FF2B5EF4-FFF2-40B4-BE49-F238E27FC236}">
                            <a16:creationId xmlns:a16="http://schemas.microsoft.com/office/drawing/2014/main" id="{4045F9CB-4662-4EEF-B8E0-90CC14F2801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51F7172-A0EE-494C-9D7E-86131D6A460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/>
            <a:endParaRPr lang="en-US" sz="2000" b="1" noProof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597319-165D-44B3-A15D-FA39F91320A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Example projects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429C54-C538-48DC-890C-ABE48F3A1F4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Selected targets, clients and buyers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330710-C03F-4CCB-8A93-177041FED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8</a:t>
            </a:fld>
            <a:endParaRPr lang="en-US" noProof="0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7D0CF65A-DCB6-49DF-8327-A60BB8F67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We have advised leading ECE operators and investors on over 150 deals and growth projects across North America, Europe, and Asia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F57C7E0A-4B73-4880-BB54-69C6EC6BB0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Our experience in </a:t>
            </a:r>
            <a:r>
              <a:rPr lang="en-US" noProof="0" dirty="0" err="1"/>
              <a:t>ece</a:t>
            </a:r>
            <a:endParaRPr lang="en-US" noProof="0" dirty="0"/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id="{80002FC1-09D2-40FF-B15F-107DCE15C93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en-US" noProof="0" dirty="0"/>
              <a:t>State - and municipality - level assessments for Busy Bees USA / BrightPath, and commercial due diligence of Learn and Play Montessori in California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Market entry strategy into the US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Evaluation of opportunity for expansion into Canada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CDD of Busy Bees to support Temasek’s minority investment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Vendor commercial due diligence of Storal Learning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Commercial due diligence of Mama Bears’ Bristol settings for Grandir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Vendor commercial due diligence of La Maison Bleue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Commercial due diligence of Kids Planet (2025 and 2021 processes)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Vendor commercial support on ICP Education, prior to Oakley Capital’s acquisition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Vendor commercial due diligence of Family First to support their ownership restructuring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Vendor commercial due diligence of Monkey Puzzle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ECE strategy work and CDD for Dukes Education, including an assessment of its 10 childcare centers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Commercial due diligence of childcare centers for Wishford School Group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Commercial due diligence of KidsFoundation (now Partou)</a:t>
            </a:r>
          </a:p>
          <a:p>
            <a:pPr>
              <a:spcBef>
                <a:spcPts val="600"/>
              </a:spcBef>
            </a:pPr>
            <a:r>
              <a:rPr lang="en-US" noProof="0" dirty="0"/>
              <a:t>Market entry strategy into Germany for a top 5 global childcare operator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F512D7-D65F-B608-82E1-D3E146FB44F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786"/>
          <a:stretch/>
        </p:blipFill>
        <p:spPr>
          <a:xfrm>
            <a:off x="5283200" y="5636260"/>
            <a:ext cx="1248410" cy="455930"/>
          </a:xfrm>
          <a:prstGeom prst="rect">
            <a:avLst/>
          </a:prstGeom>
        </p:spPr>
      </p:pic>
      <p:pic>
        <p:nvPicPr>
          <p:cNvPr id="27" name="Picture 26" descr="A logo with two bears&#10;&#10;Description automatically generated">
            <a:extLst>
              <a:ext uri="{FF2B5EF4-FFF2-40B4-BE49-F238E27FC236}">
                <a16:creationId xmlns:a16="http://schemas.microsoft.com/office/drawing/2014/main" id="{05C9D7A5-1C97-6D3B-6AEB-1745A33BE81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820" y="4516120"/>
            <a:ext cx="754380" cy="75438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B5ADFE9-BFBD-3804-29D8-E6103861AB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3200" y="3726179"/>
            <a:ext cx="1135380" cy="501650"/>
          </a:xfrm>
          <a:prstGeom prst="rect">
            <a:avLst/>
          </a:prstGeom>
        </p:spPr>
      </p:pic>
      <p:pic>
        <p:nvPicPr>
          <p:cNvPr id="32" name="Picture 11" descr="Home Page - Wishford Education">
            <a:extLst>
              <a:ext uri="{FF2B5EF4-FFF2-40B4-BE49-F238E27FC236}">
                <a16:creationId xmlns:a16="http://schemas.microsoft.com/office/drawing/2014/main" id="{02AA4E68-2109-1BDB-6777-8EA006A7E4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3" t="6955" r="4176" b="6765"/>
          <a:stretch/>
        </p:blipFill>
        <p:spPr bwMode="auto">
          <a:xfrm>
            <a:off x="7987030" y="5673090"/>
            <a:ext cx="1487170" cy="383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3" descr="Image result for la maison bleue creche&quot;">
            <a:extLst>
              <a:ext uri="{FF2B5EF4-FFF2-40B4-BE49-F238E27FC236}">
                <a16:creationId xmlns:a16="http://schemas.microsoft.com/office/drawing/2014/main" id="{2E151151-4ACB-F9F3-697E-137DC111E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2823210"/>
            <a:ext cx="988060" cy="57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august equity">
            <a:extLst>
              <a:ext uri="{FF2B5EF4-FFF2-40B4-BE49-F238E27FC236}">
                <a16:creationId xmlns:a16="http://schemas.microsoft.com/office/drawing/2014/main" id="{AAFE1164-88AC-B2DF-2E91-E38F4F7DB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470" y="1841500"/>
            <a:ext cx="869950" cy="65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2" descr="Image result for busy bees nurseries&quot;">
            <a:extLst>
              <a:ext uri="{FF2B5EF4-FFF2-40B4-BE49-F238E27FC236}">
                <a16:creationId xmlns:a16="http://schemas.microsoft.com/office/drawing/2014/main" id="{CF016CD7-CE70-4A07-7C83-251CD9DAF5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83200" y="2820670"/>
            <a:ext cx="981710" cy="58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43DBE83-9501-93AF-B6FA-6147E3643FE4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89545" y="4707664"/>
            <a:ext cx="1394460" cy="40894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0A20367-94DF-0F9A-37C5-3708A4DFC4F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40090" y="3726179"/>
            <a:ext cx="1134110" cy="502920"/>
          </a:xfrm>
          <a:prstGeom prst="rect">
            <a:avLst/>
          </a:prstGeom>
        </p:spPr>
      </p:pic>
      <p:pic>
        <p:nvPicPr>
          <p:cNvPr id="9" name="Picture 8" descr="A white background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7328769-34B3-6370-9AD1-5AA9BAB172F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0" y="3776979"/>
            <a:ext cx="1423670" cy="400050"/>
          </a:xfrm>
          <a:prstGeom prst="rect">
            <a:avLst/>
          </a:prstGeom>
        </p:spPr>
      </p:pic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4E4ADDF8-8ACE-E6E7-8EC9-E0B74C5F084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250" y="2783840"/>
            <a:ext cx="869950" cy="655320"/>
          </a:xfrm>
          <a:prstGeom prst="rect">
            <a:avLst/>
          </a:prstGeom>
        </p:spPr>
      </p:pic>
      <p:pic>
        <p:nvPicPr>
          <p:cNvPr id="11" name="Picture 12" descr="FREMMAN CAPITAL - Fonds d'investissement | CFNEWS">
            <a:extLst>
              <a:ext uri="{FF2B5EF4-FFF2-40B4-BE49-F238E27FC236}">
                <a16:creationId xmlns:a16="http://schemas.microsoft.com/office/drawing/2014/main" id="{65293931-8E0B-E59F-B86A-5093D20958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81950" y="1978660"/>
            <a:ext cx="1492250" cy="38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Bright Stars nursery group has its funding withdrawn by Scottish council |  Nursery World">
            <a:extLst>
              <a:ext uri="{FF2B5EF4-FFF2-40B4-BE49-F238E27FC236}">
                <a16:creationId xmlns:a16="http://schemas.microsoft.com/office/drawing/2014/main" id="{208AA542-51E0-3446-3170-C7FCE4F72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770" y="5557520"/>
            <a:ext cx="927100" cy="61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Family First Nursery Group">
            <a:extLst>
              <a:ext uri="{FF2B5EF4-FFF2-40B4-BE49-F238E27FC236}">
                <a16:creationId xmlns:a16="http://schemas.microsoft.com/office/drawing/2014/main" id="{2B4DFD7E-7D7C-CCCB-A9E7-6457A41A7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2743200"/>
            <a:ext cx="77343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AAD0AC0-D93D-5A02-9C44-73803DD3B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200" y="1976120"/>
            <a:ext cx="1474470" cy="38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Logo border">
            <a:extLst>
              <a:ext uri="{FF2B5EF4-FFF2-40B4-BE49-F238E27FC236}">
                <a16:creationId xmlns:a16="http://schemas.microsoft.com/office/drawing/2014/main" id="{2F6387C4-0274-4FDC-BA35-2B2AA50C51DB}"/>
              </a:ext>
            </a:extLst>
          </p:cNvPr>
          <p:cNvSpPr/>
          <p:nvPr/>
        </p:nvSpPr>
        <p:spPr>
          <a:xfrm>
            <a:off x="5130800" y="1676400"/>
            <a:ext cx="4495800" cy="4648200"/>
          </a:xfrm>
          <a:prstGeom prst="rect">
            <a:avLst/>
          </a:prstGeom>
          <a:noFill/>
          <a:ln w="9525" cap="flat" cmpd="sng" algn="ctr">
            <a:solidFill>
              <a:srgbClr val="D9D9D9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 noProof="0" dirty="0"/>
          </a:p>
        </p:txBody>
      </p:sp>
      <p:pic>
        <p:nvPicPr>
          <p:cNvPr id="14" name="Monkey Puzzle logo" descr="Brightly colored classroom at Monkey Puzzle Day Nurseries, showcasing engaging learning areas and playful environment for early childhood development.">
            <a:extLst>
              <a:ext uri="{FF2B5EF4-FFF2-40B4-BE49-F238E27FC236}">
                <a16:creationId xmlns:a16="http://schemas.microsoft.com/office/drawing/2014/main" id="{C7CD222B-0473-4F1A-2EF0-4F366B5EB16C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283200" y="4516120"/>
            <a:ext cx="754380" cy="7543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F02E1FE-B0CF-4052-3AA2-496B48282EA4}"/>
              </a:ext>
            </a:extLst>
          </p:cNvPr>
          <p:cNvSpPr txBox="1"/>
          <p:nvPr/>
        </p:nvSpPr>
        <p:spPr>
          <a:xfrm>
            <a:off x="2208091" y="6400664"/>
            <a:ext cx="5514779" cy="276999"/>
          </a:xfrm>
          <a:prstGeom prst="rect">
            <a:avLst/>
          </a:prstGeom>
          <a:solidFill>
            <a:srgbClr val="F2F2F2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1200" noProof="0" dirty="0"/>
              <a:t>If you would like to learn more about our credentials, please ask a member of the team</a:t>
            </a:r>
          </a:p>
        </p:txBody>
      </p:sp>
    </p:spTree>
    <p:extLst>
      <p:ext uri="{BB962C8B-B14F-4D97-AF65-F5344CB8AC3E}">
        <p14:creationId xmlns:p14="http://schemas.microsoft.com/office/powerpoint/2010/main" val="75692775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5"/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1EC5C193-8CA6-4FCF-9ABA-E23B802B7434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02553695"/>
              </p:ext>
            </p:extLst>
          </p:nvPr>
        </p:nvGraphicFramePr>
        <p:xfrm>
          <a:off x="382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7" imgW="360" imgH="360" progId="TCLayout.ActiveDocument.1">
                  <p:embed/>
                </p:oleObj>
              </mc:Choice>
              <mc:Fallback>
                <p:oleObj name="thinkcell Slide" r:id="rId7" imgW="360" imgH="360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1EC5C193-8CA6-4FCF-9ABA-E23B802B743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2589" y="1589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56FD6ABF-BCC8-4A63-B947-E8EEED1570FF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38100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b="1" noProof="0" dirty="0">
              <a:latin typeface="Calibri Light" panose="020F0302020204030204" pitchFamily="34" charset="0"/>
              <a:sym typeface="Calibri Light" panose="020F0302020204030204" pitchFamily="34" charset="0"/>
            </a:endParaRPr>
          </a:p>
        </p:txBody>
      </p:sp>
      <p:sp>
        <p:nvSpPr>
          <p:cNvPr id="7" name="Rectangle 6">
            <a:hlinkClick r:id="rId9" action="ppaction://hlinksldjump"/>
            <a:extLst>
              <a:ext uri="{FF2B5EF4-FFF2-40B4-BE49-F238E27FC236}">
                <a16:creationId xmlns:a16="http://schemas.microsoft.com/office/drawing/2014/main" id="{76414D2A-EC5D-57A6-9ECA-C640A6646C4E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3505200" y="2336800"/>
            <a:ext cx="4351338" cy="1084263"/>
          </a:xfrm>
          <a:prstGeom prst="rect">
            <a:avLst/>
          </a:prstGeom>
          <a:solidFill>
            <a:srgbClr val="D6D7D9"/>
          </a:solid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2075" tIns="404813" rIns="0" bIns="404813" numCol="1" spcCol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noProof="0">
                <a:solidFill>
                  <a:schemeClr val="tx1"/>
                </a:solidFill>
              </a:rPr>
              <a:t>Our experience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E2F5C47-757B-46A2-A74C-8FF3824C5496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3505200" y="3421063"/>
            <a:ext cx="4351338" cy="1082675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2075" tIns="403225" rIns="0" bIns="404813" numCol="1" spcCol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b="1" noProof="0" dirty="0">
                <a:solidFill>
                  <a:schemeClr val="bg1"/>
                </a:solidFill>
              </a:rPr>
              <a:t>The US market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F569A7-CE3D-41CE-8D80-EA321D1B4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4143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7F83A-4140-4241-C979-984EB7099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thinkcell data - do not delete" hidden="1">
            <a:extLst>
              <a:ext uri="{FF2B5EF4-FFF2-40B4-BE49-F238E27FC236}">
                <a16:creationId xmlns:a16="http://schemas.microsoft.com/office/drawing/2014/main" id="{08B7D902-4DB5-BB96-61B7-AE6EB44EFC0E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6388919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405" imgH="405" progId="TCLayout.ActiveDocument.1">
                  <p:embed/>
                </p:oleObj>
              </mc:Choice>
              <mc:Fallback>
                <p:oleObj name="thinkcell Slide" r:id="rId4" imgW="405" imgH="405" progId="TCLayout.ActiveDocument.1">
                  <p:embed/>
                  <p:pic>
                    <p:nvPicPr>
                      <p:cNvPr id="35" name="thinkcell data - do not delete" hidden="1">
                        <a:extLst>
                          <a:ext uri="{FF2B5EF4-FFF2-40B4-BE49-F238E27FC236}">
                            <a16:creationId xmlns:a16="http://schemas.microsoft.com/office/drawing/2014/main" id="{08B7D902-4DB5-BB96-61B7-AE6EB44EFC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905DBFA-1075-9A24-BADB-4F0138530C9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US center-based ECE market, 2025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C93F58-7C34-C65A-6AF2-CD4C645852B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Share of centers by provider segment, 2024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56CC8A-0862-E132-C75B-FF41ACBD8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Source: Cairneagle research and analysis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74314F-7C45-329C-6FF3-BA37E5E34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10</a:t>
            </a:fld>
            <a:endParaRPr lang="en-US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2DC5840-A37B-136E-7E81-18EF1C77A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The US center-based ECE market is worth $77bn; c.70% of US centers are for-profit and c.90% of </a:t>
            </a:r>
            <a:r>
              <a:rPr lang="en-US" noProof="0" dirty="0" err="1"/>
              <a:t>thos</a:t>
            </a:r>
            <a:r>
              <a:rPr lang="en-US" dirty="0"/>
              <a:t>e are </a:t>
            </a:r>
            <a:r>
              <a:rPr lang="en-US" noProof="0" dirty="0"/>
              <a:t>single sites or </a:t>
            </a:r>
            <a:r>
              <a:rPr lang="en-US" dirty="0"/>
              <a:t>small </a:t>
            </a:r>
            <a:r>
              <a:rPr lang="en-US" noProof="0" dirty="0"/>
              <a:t>groups, meaning further consolidation is possible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80DF359-EFCB-DC66-8821-87794CB1677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US market - overview</a:t>
            </a:r>
          </a:p>
        </p:txBody>
      </p:sp>
      <p:sp>
        <p:nvSpPr>
          <p:cNvPr id="200" name="TextBox 200">
            <a:extLst>
              <a:ext uri="{FF2B5EF4-FFF2-40B4-BE49-F238E27FC236}">
                <a16:creationId xmlns:a16="http://schemas.microsoft.com/office/drawing/2014/main" id="{8FD139ED-AC53-2971-472F-0BA65D74901B}"/>
              </a:ext>
            </a:extLst>
          </p:cNvPr>
          <p:cNvSpPr txBox="1"/>
          <p:nvPr/>
        </p:nvSpPr>
        <p:spPr>
          <a:xfrm>
            <a:off x="279400" y="1727200"/>
            <a:ext cx="1524000" cy="13208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r>
              <a:rPr lang="en-US" sz="3600" b="1" noProof="0" dirty="0">
                <a:solidFill>
                  <a:srgbClr val="742353"/>
                </a:solidFill>
              </a:rPr>
              <a:t>$77bn</a:t>
            </a:r>
          </a:p>
        </p:txBody>
      </p:sp>
      <p:sp>
        <p:nvSpPr>
          <p:cNvPr id="201" name="TextBox 201">
            <a:extLst>
              <a:ext uri="{FF2B5EF4-FFF2-40B4-BE49-F238E27FC236}">
                <a16:creationId xmlns:a16="http://schemas.microsoft.com/office/drawing/2014/main" id="{53A6A2D7-A76C-9909-73E6-A0C05AAC7059}"/>
              </a:ext>
            </a:extLst>
          </p:cNvPr>
          <p:cNvSpPr txBox="1"/>
          <p:nvPr/>
        </p:nvSpPr>
        <p:spPr>
          <a:xfrm>
            <a:off x="1905000" y="1727200"/>
            <a:ext cx="2870200" cy="13208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r>
              <a:rPr lang="en-US" sz="1400" noProof="0" dirty="0">
                <a:solidFill>
                  <a:srgbClr val="404040"/>
                </a:solidFill>
              </a:rPr>
              <a:t>center-based childcare spend each year, 74% of it paid privately by families; </a:t>
            </a:r>
            <a:r>
              <a:rPr lang="en-US" sz="1400" b="1" noProof="0" dirty="0">
                <a:solidFill>
                  <a:srgbClr val="404040"/>
                </a:solidFill>
              </a:rPr>
              <a:t>6x the UK market</a:t>
            </a:r>
            <a:r>
              <a:rPr lang="en-US" sz="1400" noProof="0" dirty="0">
                <a:solidFill>
                  <a:srgbClr val="404040"/>
                </a:solidFill>
              </a:rPr>
              <a:t> ($13bn)</a:t>
            </a:r>
          </a:p>
        </p:txBody>
      </p:sp>
      <p:cxnSp>
        <p:nvCxnSpPr>
          <p:cNvPr id="202" name="Line 202">
            <a:extLst>
              <a:ext uri="{FF2B5EF4-FFF2-40B4-BE49-F238E27FC236}">
                <a16:creationId xmlns:a16="http://schemas.microsoft.com/office/drawing/2014/main" id="{448B6EB3-36F7-65F5-6CD7-8871882A4D9F}"/>
              </a:ext>
            </a:extLst>
          </p:cNvPr>
          <p:cNvCxnSpPr/>
          <p:nvPr/>
        </p:nvCxnSpPr>
        <p:spPr>
          <a:xfrm>
            <a:off x="279400" y="316230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203" name="TextBox 203">
            <a:extLst>
              <a:ext uri="{FF2B5EF4-FFF2-40B4-BE49-F238E27FC236}">
                <a16:creationId xmlns:a16="http://schemas.microsoft.com/office/drawing/2014/main" id="{F3E6B6A7-EF9A-30FC-69C4-08465EF40DFF}"/>
              </a:ext>
            </a:extLst>
          </p:cNvPr>
          <p:cNvSpPr txBox="1"/>
          <p:nvPr/>
        </p:nvSpPr>
        <p:spPr>
          <a:xfrm>
            <a:off x="279400" y="3276600"/>
            <a:ext cx="1524000" cy="13208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r>
              <a:rPr lang="en-US" sz="3600" b="1" noProof="0" dirty="0">
                <a:solidFill>
                  <a:srgbClr val="742353"/>
                </a:solidFill>
              </a:rPr>
              <a:t>19.9m</a:t>
            </a:r>
          </a:p>
        </p:txBody>
      </p:sp>
      <p:sp>
        <p:nvSpPr>
          <p:cNvPr id="204" name="TextBox 204">
            <a:extLst>
              <a:ext uri="{FF2B5EF4-FFF2-40B4-BE49-F238E27FC236}">
                <a16:creationId xmlns:a16="http://schemas.microsoft.com/office/drawing/2014/main" id="{59D2A04C-8DEC-15D2-1552-D11B5551AF30}"/>
              </a:ext>
            </a:extLst>
          </p:cNvPr>
          <p:cNvSpPr txBox="1"/>
          <p:nvPr/>
        </p:nvSpPr>
        <p:spPr>
          <a:xfrm>
            <a:off x="1905000" y="3276600"/>
            <a:ext cx="2870200" cy="13208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r>
              <a:rPr lang="en-US" sz="1400" noProof="0" dirty="0">
                <a:solidFill>
                  <a:srgbClr val="404040"/>
                </a:solidFill>
              </a:rPr>
              <a:t>children aged 0–5, of whom </a:t>
            </a:r>
            <a:r>
              <a:rPr lang="en-US" sz="1400" b="1" noProof="0" dirty="0">
                <a:solidFill>
                  <a:srgbClr val="404040"/>
                </a:solidFill>
              </a:rPr>
              <a:t>30% (5.9m)</a:t>
            </a:r>
            <a:r>
              <a:rPr lang="en-US" sz="1400" noProof="0" dirty="0">
                <a:solidFill>
                  <a:srgbClr val="404040"/>
                </a:solidFill>
              </a:rPr>
              <a:t> attend center-based care</a:t>
            </a:r>
          </a:p>
        </p:txBody>
      </p:sp>
      <p:cxnSp>
        <p:nvCxnSpPr>
          <p:cNvPr id="205" name="Line 205">
            <a:extLst>
              <a:ext uri="{FF2B5EF4-FFF2-40B4-BE49-F238E27FC236}">
                <a16:creationId xmlns:a16="http://schemas.microsoft.com/office/drawing/2014/main" id="{4C7E2F79-8697-2A89-E271-12FB589F0B2F}"/>
              </a:ext>
            </a:extLst>
          </p:cNvPr>
          <p:cNvCxnSpPr/>
          <p:nvPr/>
        </p:nvCxnSpPr>
        <p:spPr>
          <a:xfrm>
            <a:off x="279400" y="471170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206" name="TextBox 206">
            <a:extLst>
              <a:ext uri="{FF2B5EF4-FFF2-40B4-BE49-F238E27FC236}">
                <a16:creationId xmlns:a16="http://schemas.microsoft.com/office/drawing/2014/main" id="{168B4132-DA8B-E0EE-AC34-F3C56E2B346F}"/>
              </a:ext>
            </a:extLst>
          </p:cNvPr>
          <p:cNvSpPr txBox="1"/>
          <p:nvPr/>
        </p:nvSpPr>
        <p:spPr>
          <a:xfrm>
            <a:off x="279400" y="4826000"/>
            <a:ext cx="1524000" cy="13208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r>
              <a:rPr lang="en-US" sz="3600" b="1" noProof="0" dirty="0">
                <a:solidFill>
                  <a:srgbClr val="742353"/>
                </a:solidFill>
              </a:rPr>
              <a:t>c.61k</a:t>
            </a:r>
          </a:p>
        </p:txBody>
      </p:sp>
      <p:sp>
        <p:nvSpPr>
          <p:cNvPr id="207" name="TextBox 207">
            <a:extLst>
              <a:ext uri="{FF2B5EF4-FFF2-40B4-BE49-F238E27FC236}">
                <a16:creationId xmlns:a16="http://schemas.microsoft.com/office/drawing/2014/main" id="{881898E8-1668-365B-7696-4253048B523D}"/>
              </a:ext>
            </a:extLst>
          </p:cNvPr>
          <p:cNvSpPr txBox="1"/>
          <p:nvPr/>
        </p:nvSpPr>
        <p:spPr>
          <a:xfrm>
            <a:off x="1905000" y="4826000"/>
            <a:ext cx="2870200" cy="13208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r>
              <a:rPr lang="en-US" sz="1400" b="1" noProof="0" dirty="0">
                <a:solidFill>
                  <a:srgbClr val="404040"/>
                </a:solidFill>
              </a:rPr>
              <a:t>Single sites and small groups are c.90% </a:t>
            </a:r>
            <a:r>
              <a:rPr lang="en-US" sz="1400" noProof="0" dirty="0">
                <a:solidFill>
                  <a:srgbClr val="404040"/>
                </a:solidFill>
              </a:rPr>
              <a:t>of all for-profit childcare centers, creating a </a:t>
            </a:r>
            <a:r>
              <a:rPr lang="en-US" sz="1400" b="1" noProof="0" dirty="0">
                <a:solidFill>
                  <a:srgbClr val="404040"/>
                </a:solidFill>
              </a:rPr>
              <a:t>significant consolidation opportunity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BD3E93BF-099B-AE03-7E13-CFFFE38008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5622899"/>
              </p:ext>
            </p:extLst>
          </p:nvPr>
        </p:nvGraphicFramePr>
        <p:xfrm>
          <a:off x="7494637" y="1684863"/>
          <a:ext cx="1516062" cy="454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CE03F38-10B6-11D2-5C0F-A1C3D669CA57}"/>
              </a:ext>
            </a:extLst>
          </p:cNvPr>
          <p:cNvCxnSpPr/>
          <p:nvPr/>
        </p:nvCxnSpPr>
        <p:spPr bwMode="auto">
          <a:xfrm flipH="1" flipV="1">
            <a:off x="8574137" y="2251600"/>
            <a:ext cx="50800" cy="49213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100EE0DF-8FB7-07A6-C20B-3A8737CD83B7}"/>
              </a:ext>
            </a:extLst>
          </p:cNvPr>
          <p:cNvSpPr/>
          <p:nvPr/>
        </p:nvSpPr>
        <p:spPr bwMode="gray">
          <a:xfrm>
            <a:off x="8155037" y="2300813"/>
            <a:ext cx="190500" cy="136525"/>
          </a:xfrm>
          <a:prstGeom prst="rect">
            <a:avLst/>
          </a:prstGeom>
          <a:solidFill>
            <a:srgbClr val="E29FC7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17463" tIns="0" rIns="17463" bIns="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fld id="{39FC541F-606D-447B-A2AE-570225C9548E}" type="datetime'''''1''''''''''''''''%'''''''''''">
              <a:rPr lang="en-US" sz="1000" noProof="0" smtClean="0">
                <a:solidFill>
                  <a:schemeClr val="tx1"/>
                </a:solidFill>
                <a:effectLst/>
              </a:rPr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t>1%</a:t>
            </a:fld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E8A252-119B-EE20-5364-F8E8CC658E1A}"/>
              </a:ext>
            </a:extLst>
          </p:cNvPr>
          <p:cNvSpPr/>
          <p:nvPr/>
        </p:nvSpPr>
        <p:spPr bwMode="gray">
          <a:xfrm>
            <a:off x="8123287" y="4070875"/>
            <a:ext cx="255588" cy="1365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17463" tIns="0" rIns="17463" bIns="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000" noProof="0" dirty="0">
                <a:solidFill>
                  <a:schemeClr val="bg1"/>
                </a:solidFill>
              </a:rPr>
              <a:t>89%</a:t>
            </a:r>
            <a:endParaRPr lang="en-US" sz="1000" noProof="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D0A443-D77B-0899-FEE3-DB6BDD43ED7B}"/>
              </a:ext>
            </a:extLst>
          </p:cNvPr>
          <p:cNvSpPr/>
          <p:nvPr/>
        </p:nvSpPr>
        <p:spPr bwMode="auto">
          <a:xfrm>
            <a:off x="7913737" y="6048900"/>
            <a:ext cx="673100" cy="1524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1000" noProof="0" dirty="0">
                <a:solidFill>
                  <a:schemeClr val="tx1"/>
                </a:solidFill>
              </a:rPr>
              <a:t>For Profit Market</a:t>
            </a:r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B2EBA9-7039-4B8E-3950-4AAE4D5211A5}"/>
              </a:ext>
            </a:extLst>
          </p:cNvPr>
          <p:cNvSpPr/>
          <p:nvPr/>
        </p:nvSpPr>
        <p:spPr bwMode="auto">
          <a:xfrm>
            <a:off x="8650337" y="3910538"/>
            <a:ext cx="982663" cy="457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sz="1000" noProof="0" dirty="0">
                <a:solidFill>
                  <a:schemeClr val="tx1"/>
                </a:solidFill>
              </a:rPr>
              <a:t>Small Groups 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sz="1000" noProof="0" dirty="0">
                <a:solidFill>
                  <a:schemeClr val="tx1"/>
                </a:solidFill>
                <a:sym typeface="+mn-lt"/>
              </a:rPr>
              <a:t>(under 20 centers) 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sz="1000" noProof="0" dirty="0">
                <a:solidFill>
                  <a:schemeClr val="tx1"/>
                </a:solidFill>
                <a:sym typeface="+mn-lt"/>
              </a:rPr>
              <a:t>&amp; single sites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9924307-31F3-F7FC-7853-8B595426474A}"/>
              </a:ext>
            </a:extLst>
          </p:cNvPr>
          <p:cNvSpPr/>
          <p:nvPr/>
        </p:nvSpPr>
        <p:spPr bwMode="gray">
          <a:xfrm>
            <a:off x="8097887" y="1748363"/>
            <a:ext cx="306388" cy="1365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17463" tIns="0" rIns="17463" bIns="0" rtlCol="0" anchor="b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000" noProof="0" dirty="0">
                <a:solidFill>
                  <a:schemeClr val="tx1"/>
                </a:solidFill>
              </a:rPr>
              <a:t>c.68k</a:t>
            </a:r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7583A5-B085-9305-C8C3-090527827728}"/>
              </a:ext>
            </a:extLst>
          </p:cNvPr>
          <p:cNvSpPr/>
          <p:nvPr/>
        </p:nvSpPr>
        <p:spPr bwMode="auto">
          <a:xfrm>
            <a:off x="8650337" y="1945213"/>
            <a:ext cx="665163" cy="1524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fld id="{F2178055-09A8-406E-A995-2FFA4ABEA685}" type="datetime'''''L''a''''''r''g''''''''e'' gr''''''''o''''''u''p''''''s'''">
              <a:rPr lang="en-US" sz="1000" noProof="0" smtClean="0">
                <a:solidFill>
                  <a:schemeClr val="tx1"/>
                </a:solidFill>
              </a:rPr>
              <a:pPr>
                <a:spcBef>
                  <a:spcPct val="0"/>
                </a:spcBef>
                <a:spcAft>
                  <a:spcPct val="0"/>
                </a:spcAft>
              </a:pPr>
              <a:t>Large groups</a:t>
            </a:fld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5215B5-551A-6CA8-E159-E43843658A90}"/>
              </a:ext>
            </a:extLst>
          </p:cNvPr>
          <p:cNvSpPr/>
          <p:nvPr/>
        </p:nvSpPr>
        <p:spPr bwMode="auto">
          <a:xfrm>
            <a:off x="8650337" y="2271195"/>
            <a:ext cx="498475" cy="3048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fld id="{7C82271B-2D29-4194-B84A-AC16D767519C}" type="datetime'''M''i''''d''''-s''i''''''ze''''''d&#10;g''ro''u''ps'">
              <a:rPr lang="en-US" sz="1000" noProof="0" smtClean="0">
                <a:solidFill>
                  <a:schemeClr val="tx1"/>
                </a:solidFill>
              </a:rPr>
              <a:pPr>
                <a:spcBef>
                  <a:spcPct val="0"/>
                </a:spcBef>
                <a:spcAft>
                  <a:spcPct val="0"/>
                </a:spcAft>
              </a:pPr>
              <a:t>Mid-sized
groups</a:t>
            </a:fld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589C8B58-3912-AB67-C1F9-60B6D8E046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7291285"/>
              </p:ext>
            </p:extLst>
          </p:nvPr>
        </p:nvGraphicFramePr>
        <p:xfrm>
          <a:off x="5519787" y="1686450"/>
          <a:ext cx="1841500" cy="4545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8F14C2C1-7ACA-FF7A-D730-E70E45AF2CD6}"/>
              </a:ext>
            </a:extLst>
          </p:cNvPr>
          <p:cNvSpPr/>
          <p:nvPr/>
        </p:nvSpPr>
        <p:spPr bwMode="auto">
          <a:xfrm>
            <a:off x="6103987" y="6048900"/>
            <a:ext cx="673100" cy="1524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</a:pPr>
            <a:fld id="{347927CC-3167-44EF-933E-967085B7CC11}" type="datetime'''''Tota''l'' ''''M''''''arke''t'''''''''''">
              <a:rPr lang="en-US" sz="1000" noProof="0" smtClean="0">
                <a:solidFill>
                  <a:schemeClr val="tx1"/>
                </a:solidFill>
              </a:rPr>
              <a:pPr algn="ctr">
                <a:spcBef>
                  <a:spcPct val="0"/>
                </a:spcBef>
                <a:spcAft>
                  <a:spcPct val="0"/>
                </a:spcAft>
              </a:pPr>
              <a:t>Total Market</a:t>
            </a:fld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3434787-6074-8720-06B7-9B0D25887D8E}"/>
              </a:ext>
            </a:extLst>
          </p:cNvPr>
          <p:cNvSpPr/>
          <p:nvPr/>
        </p:nvSpPr>
        <p:spPr bwMode="gray">
          <a:xfrm>
            <a:off x="6288137" y="1749950"/>
            <a:ext cx="306388" cy="1365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17463" tIns="0" rIns="17463" bIns="0" rtlCol="0" anchor="b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000" noProof="0" dirty="0">
                <a:solidFill>
                  <a:schemeClr val="tx1"/>
                </a:solidFill>
              </a:rPr>
              <a:t>c.95k</a:t>
            </a:r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FD6CE2-7863-AD09-C369-30716AC478F6}"/>
              </a:ext>
            </a:extLst>
          </p:cNvPr>
          <p:cNvSpPr/>
          <p:nvPr/>
        </p:nvSpPr>
        <p:spPr bwMode="auto">
          <a:xfrm>
            <a:off x="5543599" y="4472513"/>
            <a:ext cx="484188" cy="1524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spcAft>
                <a:spcPct val="0"/>
              </a:spcAft>
            </a:pPr>
            <a:fld id="{33D3E579-6CB9-4623-8740-FDC0EEEBFD33}" type="datetime'F''or'' p''''''''''''''''r''''''of''i''''t'''''''''">
              <a:rPr lang="en-US" sz="1000" noProof="0" smtClean="0">
                <a:solidFill>
                  <a:schemeClr val="tx1"/>
                </a:solidFill>
                <a:effectLst/>
                <a:sym typeface="+mn-lt"/>
              </a:rPr>
              <a:pPr algn="r">
                <a:spcBef>
                  <a:spcPct val="0"/>
                </a:spcBef>
                <a:spcAft>
                  <a:spcPct val="0"/>
                </a:spcAft>
              </a:pPr>
              <a:t>For profit</a:t>
            </a:fld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4F98104-9AF9-EF97-C859-DC2C7B7F66D7}"/>
              </a:ext>
            </a:extLst>
          </p:cNvPr>
          <p:cNvSpPr/>
          <p:nvPr/>
        </p:nvSpPr>
        <p:spPr bwMode="auto">
          <a:xfrm>
            <a:off x="5346749" y="2426225"/>
            <a:ext cx="681038" cy="1524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spcAft>
                <a:spcPct val="0"/>
              </a:spcAft>
            </a:pPr>
            <a:fld id="{BA71B1F7-238D-4DEE-8889-F37DE33ECA26}" type="datetime'No''t'''''''''''''''' f''''or'''' ''pr''''of''''''it'''">
              <a:rPr lang="en-US" sz="1000" noProof="0" smtClean="0">
                <a:solidFill>
                  <a:schemeClr val="tx1"/>
                </a:solidFill>
                <a:effectLst/>
                <a:sym typeface="+mn-lt"/>
              </a:rPr>
              <a:pPr algn="r">
                <a:spcBef>
                  <a:spcPct val="0"/>
                </a:spcBef>
                <a:spcAft>
                  <a:spcPct val="0"/>
                </a:spcAft>
              </a:pPr>
              <a:t>Not for profit</a:t>
            </a:fld>
            <a:endParaRPr lang="en-US" sz="1000" noProof="0" dirty="0">
              <a:solidFill>
                <a:schemeClr val="tx1"/>
              </a:solidFill>
              <a:sym typeface="+mn-lt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6A6F12D-17E4-393E-1945-8304AFBA5262}"/>
              </a:ext>
            </a:extLst>
          </p:cNvPr>
          <p:cNvCxnSpPr>
            <a:cxnSpLocks/>
          </p:cNvCxnSpPr>
          <p:nvPr/>
        </p:nvCxnSpPr>
        <p:spPr>
          <a:xfrm>
            <a:off x="6819949" y="6001275"/>
            <a:ext cx="1177925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4E2F67D-F9FD-B94A-E2BF-CBB497DB620B}"/>
              </a:ext>
            </a:extLst>
          </p:cNvPr>
          <p:cNvCxnSpPr>
            <a:cxnSpLocks/>
          </p:cNvCxnSpPr>
          <p:nvPr/>
        </p:nvCxnSpPr>
        <p:spPr>
          <a:xfrm flipV="1">
            <a:off x="6763594" y="1905525"/>
            <a:ext cx="1220787" cy="11557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0462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hinkcell data - do not delete" hidden="1">
            <a:extLst>
              <a:ext uri="{FF2B5EF4-FFF2-40B4-BE49-F238E27FC236}">
                <a16:creationId xmlns:a16="http://schemas.microsoft.com/office/drawing/2014/main" id="{8A400F8F-8EDC-E150-B66B-56C622E1D362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1909979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5" imgW="347" imgH="348" progId="TCLayout.ActiveDocument.1">
                  <p:embed/>
                </p:oleObj>
              </mc:Choice>
              <mc:Fallback>
                <p:oleObj name="thinkcell Slide" r:id="rId5" imgW="347" imgH="348" progId="TCLayout.ActiveDocument.1">
                  <p:embed/>
                  <p:pic>
                    <p:nvPicPr>
                      <p:cNvPr id="13" name="thinkcell data - do not delete" hidden="1">
                        <a:extLst>
                          <a:ext uri="{FF2B5EF4-FFF2-40B4-BE49-F238E27FC236}">
                            <a16:creationId xmlns:a16="http://schemas.microsoft.com/office/drawing/2014/main" id="{8A400F8F-8EDC-E150-B66B-56C622E1D36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D4C80-71C9-D5CB-867D-5005B317E94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Key market trends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2CC66C-BF3F-A2AA-D632-88B555CD3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Source: Cairneagle research and analysis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28F354-CA52-9EE7-8334-C37305356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11</a:t>
            </a:fld>
            <a:endParaRPr lang="en-US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BBC2FF3-3223-7E8E-B954-8FC73AA2D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Cost-of-living pressures are impacting parent affordability, and the expansion of universal free pre-K is drawing families away, all while operating costs keep rising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40A573E-C24F-B73C-B61E-1FBD8A3EF4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US market - Trends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4C50E5B-FB62-11DB-10BB-9D73AB646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031445"/>
              </p:ext>
            </p:extLst>
          </p:nvPr>
        </p:nvGraphicFramePr>
        <p:xfrm>
          <a:off x="273050" y="1742801"/>
          <a:ext cx="9359105" cy="4388294"/>
        </p:xfrm>
        <a:graphic>
          <a:graphicData uri="http://schemas.openxmlformats.org/drawingml/2006/table">
            <a:tbl>
              <a:tblPr firstRow="1">
                <a:tableStyleId>{F5AB1C69-6EDB-4FF4-983F-18BD219EF322}</a:tableStyleId>
              </a:tblPr>
              <a:tblGrid>
                <a:gridCol w="2082887">
                  <a:extLst>
                    <a:ext uri="{9D8B030D-6E8A-4147-A177-3AD203B41FA5}">
                      <a16:colId xmlns:a16="http://schemas.microsoft.com/office/drawing/2014/main" val="1187188758"/>
                    </a:ext>
                  </a:extLst>
                </a:gridCol>
                <a:gridCol w="3638109">
                  <a:extLst>
                    <a:ext uri="{9D8B030D-6E8A-4147-A177-3AD203B41FA5}">
                      <a16:colId xmlns:a16="http://schemas.microsoft.com/office/drawing/2014/main" val="139033235"/>
                    </a:ext>
                  </a:extLst>
                </a:gridCol>
                <a:gridCol w="3638109">
                  <a:extLst>
                    <a:ext uri="{9D8B030D-6E8A-4147-A177-3AD203B41FA5}">
                      <a16:colId xmlns:a16="http://schemas.microsoft.com/office/drawing/2014/main" val="331103876"/>
                    </a:ext>
                  </a:extLst>
                </a:gridCol>
              </a:tblGrid>
              <a:tr h="324294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Trends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9050" cap="flat" cmpd="sng">
                      <a:solidFill>
                        <a:schemeClr val="tx2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Key takeaways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9050" cap="flat" cmpd="sng">
                      <a:solidFill>
                        <a:schemeClr val="tx2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Cairneagle view on sector impact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9050" cap="flat" cmpd="sng">
                      <a:solidFill>
                        <a:schemeClr val="tx2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5037800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Demographics</a:t>
                      </a:r>
                    </a:p>
                  </a:txBody>
                  <a:tcPr marL="495300" anchor="ctr">
                    <a:lnL w="0">
                      <a:noFill/>
                    </a:lnL>
                    <a:lnR w="0">
                      <a:noFill/>
                    </a:lnR>
                    <a:lnT w="19050" cap="flat" cmpd="sng">
                      <a:solidFill>
                        <a:schemeClr val="tx2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US 0–5 population down c.1.9m since 2015, estimated to be relatively flat to 2030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19050" cap="flat" cmpd="sng">
                      <a:solidFill>
                        <a:schemeClr val="tx2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Growth must come from share gains or penetration</a:t>
                      </a:r>
                    </a:p>
                  </a:txBody>
                  <a:tcPr marL="381000" anchor="ctr">
                    <a:lnL w="0">
                      <a:noFill/>
                    </a:lnL>
                    <a:lnR w="0">
                      <a:noFill/>
                    </a:lnR>
                    <a:lnT w="19050" cap="flat" cmpd="sng">
                      <a:solidFill>
                        <a:schemeClr val="tx2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567890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Enrollment</a:t>
                      </a:r>
                    </a:p>
                  </a:txBody>
                  <a:tcPr marL="4953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c.40% of providers saw softer enrollment in late 2025, universal pre-K drawing children away from private providers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Demand varies significantly depending on location</a:t>
                      </a:r>
                    </a:p>
                  </a:txBody>
                  <a:tcPr marL="3810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7094401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Staffing</a:t>
                      </a:r>
                    </a:p>
                  </a:txBody>
                  <a:tcPr marL="4953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Hiring and retention improved since 2020; wage inflation persists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No longer the main constraint, but rising wages are squeezing margins</a:t>
                      </a:r>
                    </a:p>
                  </a:txBody>
                  <a:tcPr marL="3810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241708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Affordability</a:t>
                      </a:r>
                    </a:p>
                  </a:txBody>
                  <a:tcPr marL="4953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Costs rising faster than revenue; families resisting fee rises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Balancing quality and affordability is the main challenge</a:t>
                      </a:r>
                    </a:p>
                  </a:txBody>
                  <a:tcPr marL="3810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114623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Government funding</a:t>
                      </a:r>
                    </a:p>
                  </a:txBody>
                  <a:tcPr marL="4953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Expanded tax benefits for corporates and individuals and school choice funding </a:t>
                      </a: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in states like TX could benefit providers; federal and state subsidies fall short of cost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US" sz="1200" noProof="0" dirty="0">
                          <a:solidFill>
                            <a:schemeClr val="tx1"/>
                          </a:solidFill>
                        </a:rPr>
                        <a:t>Policy increasingly impacts providers’ success</a:t>
                      </a:r>
                    </a:p>
                  </a:txBody>
                  <a:tcPr marL="381000" anchor="ctr">
                    <a:lnL w="0">
                      <a:noFill/>
                    </a:lnL>
                    <a:lnR w="0">
                      <a:noFill/>
                    </a:lnR>
                    <a:lnT w="6350" cap="flat" cmpd="sng">
                      <a:solidFill>
                        <a:srgbClr val="D9D9D9"/>
                      </a:solidFill>
                      <a:prstDash val="solid"/>
                    </a:lnT>
                    <a:lnB w="6350" cap="flat" cmpd="sng">
                      <a:solidFill>
                        <a:srgbClr val="D9D9D9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6994224"/>
                  </a:ext>
                </a:extLst>
              </a:tr>
            </a:tbl>
          </a:graphicData>
        </a:graphic>
      </p:graphicFrame>
      <p:sp>
        <p:nvSpPr>
          <p:cNvPr id="40" name="Oval 40"/>
          <p:cNvSpPr/>
          <p:nvPr/>
        </p:nvSpPr>
        <p:spPr>
          <a:xfrm>
            <a:off x="6069279" y="2375515"/>
            <a:ext cx="209550" cy="211200"/>
          </a:xfrm>
          <a:prstGeom prst="ellipse">
            <a:avLst/>
          </a:prstGeom>
          <a:solidFill>
            <a:srgbClr val="FF9D3C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42F9E0F-542D-95F4-28D3-265442D857F2}"/>
              </a:ext>
            </a:extLst>
          </p:cNvPr>
          <p:cNvSpPr/>
          <p:nvPr/>
        </p:nvSpPr>
        <p:spPr>
          <a:xfrm>
            <a:off x="6069279" y="3188315"/>
            <a:ext cx="209550" cy="211200"/>
          </a:xfrm>
          <a:prstGeom prst="ellipse">
            <a:avLst/>
          </a:prstGeom>
          <a:solidFill>
            <a:srgbClr val="FF9D3C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5F3F482-79B9-CBF0-79C9-5ED8CA6423A1}"/>
              </a:ext>
            </a:extLst>
          </p:cNvPr>
          <p:cNvSpPr/>
          <p:nvPr/>
        </p:nvSpPr>
        <p:spPr>
          <a:xfrm>
            <a:off x="6069279" y="4001115"/>
            <a:ext cx="209550" cy="211200"/>
          </a:xfrm>
          <a:prstGeom prst="ellipse">
            <a:avLst/>
          </a:prstGeom>
          <a:solidFill>
            <a:srgbClr val="57ABA3"/>
          </a:solidFill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F327BC-C32A-E175-B3DF-833B5908E9F6}"/>
              </a:ext>
            </a:extLst>
          </p:cNvPr>
          <p:cNvSpPr/>
          <p:nvPr/>
        </p:nvSpPr>
        <p:spPr>
          <a:xfrm>
            <a:off x="6069279" y="4813915"/>
            <a:ext cx="209550" cy="211200"/>
          </a:xfrm>
          <a:prstGeom prst="ellipse">
            <a:avLst/>
          </a:prstGeom>
          <a:solidFill>
            <a:srgbClr val="902424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D3C3CFD-93B5-99A6-1B33-E084A6EFA76F}"/>
              </a:ext>
            </a:extLst>
          </p:cNvPr>
          <p:cNvSpPr/>
          <p:nvPr/>
        </p:nvSpPr>
        <p:spPr>
          <a:xfrm>
            <a:off x="6069279" y="5626715"/>
            <a:ext cx="209550" cy="211200"/>
          </a:xfrm>
          <a:prstGeom prst="ellipse">
            <a:avLst/>
          </a:prstGeom>
          <a:solidFill>
            <a:srgbClr val="FF9D3C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pic>
        <p:nvPicPr>
          <p:cNvPr id="29" name="Graphic 29" descr="Enrolment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5600" y="3075475"/>
            <a:ext cx="330200" cy="330200"/>
          </a:xfrm>
          <a:prstGeom prst="rect">
            <a:avLst/>
          </a:prstGeom>
        </p:spPr>
      </p:pic>
      <p:pic>
        <p:nvPicPr>
          <p:cNvPr id="30" name="Graphic 30" descr="Staffi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5600" y="3918755"/>
            <a:ext cx="330200" cy="330200"/>
          </a:xfrm>
          <a:prstGeom prst="rect">
            <a:avLst/>
          </a:prstGeom>
        </p:spPr>
      </p:pic>
      <p:pic>
        <p:nvPicPr>
          <p:cNvPr id="31" name="Graphic 31" descr="Affordability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5600" y="4731555"/>
            <a:ext cx="330200" cy="330200"/>
          </a:xfrm>
          <a:prstGeom prst="rect">
            <a:avLst/>
          </a:prstGeom>
        </p:spPr>
      </p:pic>
      <p:pic>
        <p:nvPicPr>
          <p:cNvPr id="32" name="Graphic 32" descr="Government fundi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55600" y="5544355"/>
            <a:ext cx="330200" cy="330200"/>
          </a:xfrm>
          <a:prstGeom prst="rect">
            <a:avLst/>
          </a:prstGeom>
        </p:spPr>
      </p:pic>
      <p:pic>
        <p:nvPicPr>
          <p:cNvPr id="41" name="Graphic 41" descr="Demographic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55600" y="2294819"/>
            <a:ext cx="330200" cy="330200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B72CAE9C-BF30-F49A-51A9-4C9B7F880EF7}"/>
              </a:ext>
            </a:extLst>
          </p:cNvPr>
          <p:cNvSpPr/>
          <p:nvPr/>
        </p:nvSpPr>
        <p:spPr>
          <a:xfrm>
            <a:off x="4879873" y="6121992"/>
            <a:ext cx="152400" cy="152400"/>
          </a:xfrm>
          <a:prstGeom prst="ellipse">
            <a:avLst/>
          </a:prstGeom>
          <a:solidFill>
            <a:srgbClr val="FF9D3C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7A1D7CC-97EA-5993-7988-18F666C37719}"/>
              </a:ext>
            </a:extLst>
          </p:cNvPr>
          <p:cNvSpPr/>
          <p:nvPr/>
        </p:nvSpPr>
        <p:spPr>
          <a:xfrm>
            <a:off x="3723281" y="6121992"/>
            <a:ext cx="152400" cy="152400"/>
          </a:xfrm>
          <a:prstGeom prst="ellipse">
            <a:avLst/>
          </a:prstGeom>
          <a:solidFill>
            <a:srgbClr val="57ABA3"/>
          </a:solidFill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56F82F3-5401-C43B-84F1-9807B2CEC3DA}"/>
              </a:ext>
            </a:extLst>
          </p:cNvPr>
          <p:cNvSpPr/>
          <p:nvPr/>
        </p:nvSpPr>
        <p:spPr>
          <a:xfrm>
            <a:off x="6276873" y="6121992"/>
            <a:ext cx="152400" cy="152400"/>
          </a:xfrm>
          <a:prstGeom prst="ellipse">
            <a:avLst/>
          </a:prstGeom>
          <a:solidFill>
            <a:srgbClr val="902424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5744E6C-D507-1A7C-59AE-4F60B7D9A759}"/>
              </a:ext>
            </a:extLst>
          </p:cNvPr>
          <p:cNvSpPr txBox="1"/>
          <p:nvPr/>
        </p:nvSpPr>
        <p:spPr>
          <a:xfrm>
            <a:off x="2764641" y="6077542"/>
            <a:ext cx="366273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b="1" noProof="0" dirty="0"/>
              <a:t>Sentiment key: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5C189A0-99CB-2547-878A-3AE17A1B5A81}"/>
              </a:ext>
            </a:extLst>
          </p:cNvPr>
          <p:cNvSpPr txBox="1"/>
          <p:nvPr/>
        </p:nvSpPr>
        <p:spPr>
          <a:xfrm>
            <a:off x="3839817" y="6077542"/>
            <a:ext cx="366273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noProof="0" dirty="0"/>
              <a:t>Low concern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EC2B479-2056-072F-A3FA-B38E0D6BA1C0}"/>
              </a:ext>
            </a:extLst>
          </p:cNvPr>
          <p:cNvSpPr txBox="1"/>
          <p:nvPr/>
        </p:nvSpPr>
        <p:spPr>
          <a:xfrm>
            <a:off x="4987823" y="6075489"/>
            <a:ext cx="314176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noProof="0" dirty="0"/>
              <a:t>Moderate concern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88E5F068-9319-1FAB-B32A-2A566E6FC324}"/>
              </a:ext>
            </a:extLst>
          </p:cNvPr>
          <p:cNvSpPr txBox="1"/>
          <p:nvPr/>
        </p:nvSpPr>
        <p:spPr>
          <a:xfrm>
            <a:off x="6384823" y="6075489"/>
            <a:ext cx="366273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noProof="0" dirty="0"/>
              <a:t>High concern</a:t>
            </a:r>
          </a:p>
        </p:txBody>
      </p:sp>
    </p:spTree>
    <p:extLst>
      <p:ext uri="{BB962C8B-B14F-4D97-AF65-F5344CB8AC3E}">
        <p14:creationId xmlns:p14="http://schemas.microsoft.com/office/powerpoint/2010/main" val="3068172670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4"/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cell data - do not delete" hidden="1">
            <a:extLst>
              <a:ext uri="{FF2B5EF4-FFF2-40B4-BE49-F238E27FC236}">
                <a16:creationId xmlns:a16="http://schemas.microsoft.com/office/drawing/2014/main" id="{5D78C350-6714-6EB3-D4D2-98741FC109A0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60" imgH="360" progId="TCLayout.ActiveDocument.1">
                  <p:embed/>
                </p:oleObj>
              </mc:Choice>
              <mc:Fallback>
                <p:oleObj name="thinkcell Slide" r:id="rId4" imgW="360" imgH="360" progId="TCLayout.ActiveDocument.1">
                  <p:embed/>
                  <p:pic>
                    <p:nvPicPr>
                      <p:cNvPr id="4" name="thinkcell data - do not delete" hidden="1">
                        <a:extLst>
                          <a:ext uri="{FF2B5EF4-FFF2-40B4-BE49-F238E27FC236}">
                            <a16:creationId xmlns:a16="http://schemas.microsoft.com/office/drawing/2014/main" id="{5D78C350-6714-6EB3-D4D2-98741FC109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80BB472-054B-E79D-68D6-2DD79DD7DD5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Questions operators bring us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B50010-446B-FB21-749D-B4FFE03CE24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Questions investors bring us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8D7468-2609-88D5-B215-AB8ED4B15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12</a:t>
            </a:fld>
            <a:endParaRPr lang="en-US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A9B37F0-0457-C01B-6769-C538F9615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We answer the questions that drive growth and deal value in US ECE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8F6F37A-E577-C2D2-C106-992DFDC5D9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US Market - key questions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94874E7-066F-68EE-C829-059D1C611EF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b="1" noProof="0" dirty="0">
                <a:solidFill>
                  <a:schemeClr val="tx2"/>
                </a:solidFill>
              </a:rPr>
              <a:t>How can we win </a:t>
            </a:r>
            <a:r>
              <a:rPr lang="en-US" sz="1800" noProof="0" dirty="0"/>
              <a:t>in a market that is under duress?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Which </a:t>
            </a:r>
            <a:r>
              <a:rPr lang="en-US" sz="1800" b="1" noProof="0" dirty="0">
                <a:solidFill>
                  <a:srgbClr val="742353"/>
                </a:solidFill>
              </a:rPr>
              <a:t>US states and metros</a:t>
            </a:r>
            <a:r>
              <a:rPr lang="en-US" sz="1800" noProof="0" dirty="0"/>
              <a:t> should we enter next, and in what order?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Should we grow through </a:t>
            </a:r>
            <a:r>
              <a:rPr lang="en-US" sz="1800" b="1" noProof="0" dirty="0">
                <a:solidFill>
                  <a:srgbClr val="742353"/>
                </a:solidFill>
              </a:rPr>
              <a:t>greenfield sites, acquisitions, or franchising</a:t>
            </a:r>
            <a:r>
              <a:rPr lang="en-US" sz="1800" noProof="0" dirty="0"/>
              <a:t>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How will </a:t>
            </a:r>
            <a:r>
              <a:rPr lang="en-US" sz="1800" b="1" noProof="0" dirty="0">
                <a:solidFill>
                  <a:srgbClr val="742353"/>
                </a:solidFill>
              </a:rPr>
              <a:t>UPK, TK and subsidy changes</a:t>
            </a:r>
            <a:r>
              <a:rPr lang="en-US" sz="1800" noProof="0" dirty="0"/>
              <a:t> affect our enrollment and fees?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Where can we </a:t>
            </a:r>
            <a:r>
              <a:rPr lang="en-US" sz="1800" b="1" noProof="0" dirty="0">
                <a:solidFill>
                  <a:srgbClr val="742353"/>
                </a:solidFill>
              </a:rPr>
              <a:t>raise fees</a:t>
            </a:r>
            <a:r>
              <a:rPr lang="en-US" sz="1800" noProof="0" dirty="0"/>
              <a:t> without losing occupancy?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A026CD4-1B99-0E01-936C-B48D0D2AA85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Is the </a:t>
            </a:r>
            <a:r>
              <a:rPr lang="en-US" sz="1800" b="1" noProof="0" dirty="0">
                <a:solidFill>
                  <a:schemeClr val="tx2"/>
                </a:solidFill>
              </a:rPr>
              <a:t>long-term outlook </a:t>
            </a:r>
            <a:r>
              <a:rPr lang="en-US" sz="1800" noProof="0" dirty="0"/>
              <a:t>for ECE still sustainable given recent pressures?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Which platforms make the most sense from a </a:t>
            </a:r>
            <a:r>
              <a:rPr lang="en-US" sz="1800" b="1" noProof="0" dirty="0">
                <a:solidFill>
                  <a:schemeClr val="tx2"/>
                </a:solidFill>
              </a:rPr>
              <a:t>geography, proposition, performance, and value creation perspective</a:t>
            </a:r>
            <a:r>
              <a:rPr lang="en-US" sz="1800" noProof="0" dirty="0"/>
              <a:t>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How exposed is the business to </a:t>
            </a:r>
            <a:r>
              <a:rPr lang="en-US" sz="1800" b="1" noProof="0" dirty="0">
                <a:solidFill>
                  <a:srgbClr val="742353"/>
                </a:solidFill>
              </a:rPr>
              <a:t>state funding and policy</a:t>
            </a:r>
            <a:r>
              <a:rPr lang="en-US" sz="1800" noProof="0" dirty="0"/>
              <a:t> changes, e.g., UPK?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How much </a:t>
            </a:r>
            <a:r>
              <a:rPr lang="en-US" sz="1800" b="1" noProof="0" dirty="0">
                <a:solidFill>
                  <a:srgbClr val="742353"/>
                </a:solidFill>
              </a:rPr>
              <a:t>consolidation runway</a:t>
            </a:r>
            <a:r>
              <a:rPr lang="en-US" sz="1800" noProof="0" dirty="0"/>
              <a:t> is left in this market?</a:t>
            </a:r>
          </a:p>
          <a:p>
            <a:pPr marL="482600" indent="0">
              <a:lnSpc>
                <a:spcPts val="2200"/>
              </a:lnSpc>
              <a:spcBef>
                <a:spcPts val="0"/>
              </a:spcBef>
              <a:spcAft>
                <a:spcPts val="2800"/>
              </a:spcAft>
              <a:buNone/>
            </a:pPr>
            <a:r>
              <a:rPr lang="en-US" sz="1800" noProof="0" dirty="0"/>
              <a:t>Does the </a:t>
            </a:r>
            <a:r>
              <a:rPr lang="en-US" sz="1800" b="1" noProof="0" dirty="0">
                <a:solidFill>
                  <a:srgbClr val="742353"/>
                </a:solidFill>
              </a:rPr>
              <a:t>buy-and-build thesis</a:t>
            </a:r>
            <a:r>
              <a:rPr lang="en-US" sz="1800" noProof="0" dirty="0"/>
              <a:t> hold at site level?</a:t>
            </a:r>
          </a:p>
        </p:txBody>
      </p:sp>
      <p:pic>
        <p:nvPicPr>
          <p:cNvPr id="10" name="Graphic 10" descr="Map with pi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4800" y="2641994"/>
            <a:ext cx="355600" cy="355600"/>
          </a:xfrm>
          <a:prstGeom prst="rect">
            <a:avLst/>
          </a:prstGeom>
        </p:spPr>
      </p:pic>
      <p:pic>
        <p:nvPicPr>
          <p:cNvPr id="12" name="Graphic 12" descr="Gavel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04800" y="4470794"/>
            <a:ext cx="355600" cy="355600"/>
          </a:xfrm>
          <a:prstGeom prst="rect">
            <a:avLst/>
          </a:prstGeom>
        </p:spPr>
      </p:pic>
      <p:pic>
        <p:nvPicPr>
          <p:cNvPr id="13" name="Graphic 13" descr="Money envelope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4800" y="5385194"/>
            <a:ext cx="355600" cy="355600"/>
          </a:xfrm>
          <a:prstGeom prst="rect">
            <a:avLst/>
          </a:prstGeom>
        </p:spPr>
      </p:pic>
      <p:pic>
        <p:nvPicPr>
          <p:cNvPr id="16" name="Graphic 16" descr="Government buildi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68900" y="3844701"/>
            <a:ext cx="355600" cy="355600"/>
          </a:xfrm>
          <a:prstGeom prst="rect">
            <a:avLst/>
          </a:prstGeom>
        </p:spPr>
      </p:pic>
      <p:pic>
        <p:nvPicPr>
          <p:cNvPr id="17" name="Graphic 17" descr="Puzzle piece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168900" y="4759101"/>
            <a:ext cx="355600" cy="355600"/>
          </a:xfrm>
          <a:prstGeom prst="rect">
            <a:avLst/>
          </a:prstGeom>
        </p:spPr>
      </p:pic>
      <p:pic>
        <p:nvPicPr>
          <p:cNvPr id="20" name="Graphic 20" descr="Building brick wall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168900" y="5673501"/>
            <a:ext cx="355600" cy="355600"/>
          </a:xfrm>
          <a:prstGeom prst="rect">
            <a:avLst/>
          </a:prstGeom>
        </p:spPr>
      </p:pic>
      <p:pic>
        <p:nvPicPr>
          <p:cNvPr id="25" name="Graphic 24" descr="Binoculars outline">
            <a:extLst>
              <a:ext uri="{FF2B5EF4-FFF2-40B4-BE49-F238E27FC236}">
                <a16:creationId xmlns:a16="http://schemas.microsoft.com/office/drawing/2014/main" id="{A0DF411B-D949-31C3-8810-9D1CE085C1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168900" y="1756041"/>
            <a:ext cx="356616" cy="356616"/>
          </a:xfrm>
          <a:prstGeom prst="rect">
            <a:avLst/>
          </a:prstGeom>
        </p:spPr>
      </p:pic>
      <p:pic>
        <p:nvPicPr>
          <p:cNvPr id="30" name="Graphic 30" descr="Chess piece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04800" y="1727200"/>
            <a:ext cx="355600" cy="355600"/>
          </a:xfrm>
          <a:prstGeom prst="rect">
            <a:avLst/>
          </a:prstGeom>
        </p:spPr>
      </p:pic>
      <p:pic>
        <p:nvPicPr>
          <p:cNvPr id="31" name="Graphic 31" descr="Signpost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04800" y="3556000"/>
            <a:ext cx="355600" cy="355600"/>
          </a:xfrm>
          <a:prstGeom prst="rect">
            <a:avLst/>
          </a:prstGeom>
        </p:spPr>
      </p:pic>
      <p:pic>
        <p:nvPicPr>
          <p:cNvPr id="32" name="Graphic 32" descr="Magnifying glas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162550" y="2880360"/>
            <a:ext cx="3556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387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66939-A7B0-E3FD-386F-3DD6ABEFF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211E8E80-8533-6060-C82C-33F8C29379D7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07102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400" imgH="393" progId="TCLayout.ActiveDocument.1">
                  <p:embed/>
                </p:oleObj>
              </mc:Choice>
              <mc:Fallback>
                <p:oleObj name="thinkcell Slide" r:id="rId4" imgW="400" imgH="39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11E8E80-8533-6060-C82C-33F8C29379D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88024AA3-7D6C-85EA-5E96-AFC2DBA9D71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Cairneagle has extensive US experience across major ECE markets, including CA, VA, MD, NC, MA, NY, IL and WA — spanning state-level regulation, metro-level demand, and site-level economics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546B3F7F-2E25-1B4E-29D5-AD3873705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1. Universal Pre-Kindergarten / State Pre-Kindergarten   2. Transitional Kindergarten</a:t>
            </a:r>
          </a:p>
        </p:txBody>
      </p:sp>
      <p:sp>
        <p:nvSpPr>
          <p:cNvPr id="150" name="Slide Number Placeholder 6">
            <a:extLst>
              <a:ext uri="{FF2B5EF4-FFF2-40B4-BE49-F238E27FC236}">
                <a16:creationId xmlns:a16="http://schemas.microsoft.com/office/drawing/2014/main" id="{57D75C01-0837-E32E-172C-98C5E242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FEBD7F86-1881-4698-8703-FB80B0800997}" type="slidenum">
              <a:rPr lang="en-US" noProof="0" smtClean="0"/>
              <a:pPr/>
              <a:t>13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C172E4-3F61-79A6-789C-0E812DCB3338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rIns="91440"/>
          <a:lstStyle/>
          <a:p>
            <a:r>
              <a:rPr lang="en-US" noProof="0" dirty="0"/>
              <a:t>We have applied our deep early childhood education expertise to evaluate and shape ECE growth strategies across multiple US states</a:t>
            </a:r>
            <a:endParaRPr lang="en-US" b="0" i="0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667DB0-4008-01AE-C76C-2C96533D68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US market - our work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E249555-4A17-17F3-B107-6DAA157CED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6370" y="3770426"/>
            <a:ext cx="98977" cy="252481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  <a:headEnd/>
            <a:tailEnd/>
          </a:ln>
          <a:effectLst/>
        </p:spPr>
        <p:txBody>
          <a:bodyPr wrap="none" lIns="48978" tIns="48978" rIns="48978" bIns="48978" anchor="ctr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sz="998" noProof="0" dirty="0">
              <a:latin typeface="+mj-lt"/>
            </a:endParaRPr>
          </a:p>
        </p:txBody>
      </p:sp>
      <p:sp>
        <p:nvSpPr>
          <p:cNvPr id="32" name="Line 20">
            <a:extLst>
              <a:ext uri="{FF2B5EF4-FFF2-40B4-BE49-F238E27FC236}">
                <a16:creationId xmlns:a16="http://schemas.microsoft.com/office/drawing/2014/main" id="{CFF6F194-16B6-EDE9-7C0C-0B49F0ECF5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53000" y="1599020"/>
            <a:ext cx="0" cy="4656542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lIns="48978" tIns="48978" rIns="48978" bIns="48978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sz="998" noProof="0" dirty="0">
              <a:latin typeface="+mj-lt"/>
            </a:endParaRPr>
          </a:p>
        </p:txBody>
      </p:sp>
      <p:sp>
        <p:nvSpPr>
          <p:cNvPr id="33" name="Line 23">
            <a:extLst>
              <a:ext uri="{FF2B5EF4-FFF2-40B4-BE49-F238E27FC236}">
                <a16:creationId xmlns:a16="http://schemas.microsoft.com/office/drawing/2014/main" id="{C0D7C833-4AF7-0497-4B87-814EEC06C530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4868119" y="-837552"/>
            <a:ext cx="0" cy="782171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lIns="48978" tIns="48978" rIns="48978" bIns="48978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sz="998" noProof="0" dirty="0">
              <a:latin typeface="+mj-lt"/>
            </a:endParaRPr>
          </a:p>
        </p:txBody>
      </p:sp>
      <p:sp>
        <p:nvSpPr>
          <p:cNvPr id="34" name="Line 24">
            <a:extLst>
              <a:ext uri="{FF2B5EF4-FFF2-40B4-BE49-F238E27FC236}">
                <a16:creationId xmlns:a16="http://schemas.microsoft.com/office/drawing/2014/main" id="{CB760A26-B297-D0F8-CB06-E900D396675C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4868119" y="905493"/>
            <a:ext cx="0" cy="782171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lIns="48978" tIns="48978" rIns="48978" bIns="48978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sz="998" noProof="0" dirty="0">
              <a:latin typeface="+mj-lt"/>
            </a:endParaRPr>
          </a:p>
        </p:txBody>
      </p:sp>
      <p:grpSp>
        <p:nvGrpSpPr>
          <p:cNvPr id="4" name="Group 34">
            <a:extLst>
              <a:ext uri="{FF2B5EF4-FFF2-40B4-BE49-F238E27FC236}">
                <a16:creationId xmlns:a16="http://schemas.microsoft.com/office/drawing/2014/main" id="{F1D6109B-C25C-54A3-C037-541D27F1949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76227" y="2185896"/>
            <a:ext cx="3553547" cy="3512774"/>
            <a:chOff x="3550" y="1553"/>
            <a:chExt cx="1936" cy="1916"/>
          </a:xfrm>
        </p:grpSpPr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3E3B2932-DC30-BDC9-60F0-13823F60AA9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21" y="2033"/>
              <a:ext cx="965" cy="956"/>
            </a:xfrm>
            <a:custGeom>
              <a:avLst/>
              <a:gdLst/>
              <a:ahLst/>
              <a:cxnLst>
                <a:cxn ang="0">
                  <a:pos x="150" y="173"/>
                </a:cxn>
                <a:cxn ang="0">
                  <a:pos x="174" y="87"/>
                </a:cxn>
                <a:cxn ang="0">
                  <a:pos x="150" y="0"/>
                </a:cxn>
                <a:cxn ang="0">
                  <a:pos x="0" y="87"/>
                </a:cxn>
                <a:cxn ang="0">
                  <a:pos x="150" y="173"/>
                </a:cxn>
              </a:cxnLst>
              <a:rect l="0" t="0" r="r" b="b"/>
              <a:pathLst>
                <a:path w="174" h="173">
                  <a:moveTo>
                    <a:pt x="150" y="173"/>
                  </a:moveTo>
                  <a:cubicBezTo>
                    <a:pt x="165" y="147"/>
                    <a:pt x="174" y="117"/>
                    <a:pt x="174" y="87"/>
                  </a:cubicBezTo>
                  <a:cubicBezTo>
                    <a:pt x="174" y="56"/>
                    <a:pt x="165" y="26"/>
                    <a:pt x="150" y="0"/>
                  </a:cubicBezTo>
                  <a:lnTo>
                    <a:pt x="0" y="87"/>
                  </a:lnTo>
                  <a:lnTo>
                    <a:pt x="150" y="173"/>
                  </a:lnTo>
                  <a:close/>
                </a:path>
              </a:pathLst>
            </a:custGeom>
            <a:solidFill>
              <a:srgbClr val="DE91BE"/>
            </a:solidFill>
            <a:ln w="1270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anchor="ctr"/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n-US" sz="998" noProof="0" dirty="0">
                <a:latin typeface="+mj-lt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38587277-0FBA-A460-27E6-0521F7B743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21" y="1553"/>
              <a:ext cx="832" cy="961"/>
            </a:xfrm>
            <a:custGeom>
              <a:avLst/>
              <a:gdLst/>
              <a:ahLst/>
              <a:cxnLst>
                <a:cxn ang="0">
                  <a:pos x="150" y="87"/>
                </a:cxn>
                <a:cxn ang="0">
                  <a:pos x="0" y="0"/>
                </a:cxn>
                <a:cxn ang="0">
                  <a:pos x="0" y="174"/>
                </a:cxn>
                <a:cxn ang="0">
                  <a:pos x="150" y="87"/>
                </a:cxn>
              </a:cxnLst>
              <a:rect l="0" t="0" r="r" b="b"/>
              <a:pathLst>
                <a:path w="150" h="174">
                  <a:moveTo>
                    <a:pt x="150" y="87"/>
                  </a:moveTo>
                  <a:cubicBezTo>
                    <a:pt x="119" y="33"/>
                    <a:pt x="62" y="0"/>
                    <a:pt x="0" y="0"/>
                  </a:cubicBezTo>
                  <a:lnTo>
                    <a:pt x="0" y="174"/>
                  </a:lnTo>
                  <a:lnTo>
                    <a:pt x="150" y="87"/>
                  </a:lnTo>
                  <a:close/>
                </a:path>
              </a:pathLst>
            </a:custGeom>
            <a:solidFill>
              <a:srgbClr val="AE347D"/>
            </a:solidFill>
            <a:ln w="1270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anchor="ctr"/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n-US" sz="998" noProof="0" dirty="0">
                <a:latin typeface="+mj-lt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0BD6CC17-D146-4D04-B961-F9A6E71F9B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21" y="2514"/>
              <a:ext cx="832" cy="955"/>
            </a:xfrm>
            <a:custGeom>
              <a:avLst/>
              <a:gdLst/>
              <a:ahLst/>
              <a:cxnLst>
                <a:cxn ang="0">
                  <a:pos x="0" y="173"/>
                </a:cxn>
                <a:cxn ang="0">
                  <a:pos x="150" y="86"/>
                </a:cxn>
                <a:cxn ang="0">
                  <a:pos x="0" y="0"/>
                </a:cxn>
                <a:cxn ang="0">
                  <a:pos x="0" y="173"/>
                </a:cxn>
              </a:cxnLst>
              <a:rect l="0" t="0" r="r" b="b"/>
              <a:pathLst>
                <a:path w="150" h="173">
                  <a:moveTo>
                    <a:pt x="0" y="173"/>
                  </a:moveTo>
                  <a:cubicBezTo>
                    <a:pt x="62" y="173"/>
                    <a:pt x="119" y="140"/>
                    <a:pt x="150" y="86"/>
                  </a:cubicBezTo>
                  <a:lnTo>
                    <a:pt x="0" y="0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A9BBD5"/>
            </a:solidFill>
            <a:ln w="1270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anchor="ctr"/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n-US" sz="998" noProof="0" dirty="0">
                <a:latin typeface="+mj-lt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F252F6B5-E90C-837F-4A62-7158948FD5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83" y="2514"/>
              <a:ext cx="838" cy="955"/>
            </a:xfrm>
            <a:custGeom>
              <a:avLst/>
              <a:gdLst/>
              <a:ahLst/>
              <a:cxnLst>
                <a:cxn ang="0">
                  <a:pos x="0" y="86"/>
                </a:cxn>
                <a:cxn ang="0">
                  <a:pos x="151" y="173"/>
                </a:cxn>
                <a:cxn ang="0">
                  <a:pos x="151" y="0"/>
                </a:cxn>
                <a:cxn ang="0">
                  <a:pos x="0" y="86"/>
                </a:cxn>
              </a:cxnLst>
              <a:rect l="0" t="0" r="r" b="b"/>
              <a:pathLst>
                <a:path w="151" h="173">
                  <a:moveTo>
                    <a:pt x="0" y="86"/>
                  </a:moveTo>
                  <a:cubicBezTo>
                    <a:pt x="31" y="140"/>
                    <a:pt x="88" y="173"/>
                    <a:pt x="151" y="173"/>
                  </a:cubicBezTo>
                  <a:lnTo>
                    <a:pt x="151" y="0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rgbClr val="6F8DB9"/>
            </a:solidFill>
            <a:ln w="1270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anchor="ctr"/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n-US" sz="998" b="1" i="1" noProof="0" dirty="0">
                <a:latin typeface="+mj-lt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2C28945-B767-6866-0BC9-1E1BCE7B67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50" y="2033"/>
              <a:ext cx="971" cy="956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" y="86"/>
                </a:cxn>
                <a:cxn ang="0">
                  <a:pos x="24" y="173"/>
                </a:cxn>
                <a:cxn ang="0">
                  <a:pos x="175" y="87"/>
                </a:cxn>
                <a:cxn ang="0">
                  <a:pos x="24" y="0"/>
                </a:cxn>
              </a:cxnLst>
              <a:rect l="0" t="0" r="r" b="b"/>
              <a:pathLst>
                <a:path w="175" h="173">
                  <a:moveTo>
                    <a:pt x="24" y="0"/>
                  </a:moveTo>
                  <a:cubicBezTo>
                    <a:pt x="9" y="26"/>
                    <a:pt x="1" y="56"/>
                    <a:pt x="1" y="86"/>
                  </a:cubicBezTo>
                  <a:cubicBezTo>
                    <a:pt x="0" y="117"/>
                    <a:pt x="9" y="147"/>
                    <a:pt x="24" y="173"/>
                  </a:cubicBezTo>
                  <a:lnTo>
                    <a:pt x="175" y="8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354A69"/>
            </a:solidFill>
            <a:ln w="1270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anchor="ctr"/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n-US" sz="998" noProof="0" dirty="0">
                <a:latin typeface="+mj-lt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67330DC2-4F99-5135-9A23-181D4C0F6BD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83" y="1553"/>
              <a:ext cx="838" cy="961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0" y="87"/>
                </a:cxn>
                <a:cxn ang="0">
                  <a:pos x="151" y="174"/>
                </a:cxn>
                <a:cxn ang="0">
                  <a:pos x="150" y="0"/>
                </a:cxn>
              </a:cxnLst>
              <a:rect l="0" t="0" r="r" b="b"/>
              <a:pathLst>
                <a:path w="151" h="174">
                  <a:moveTo>
                    <a:pt x="150" y="0"/>
                  </a:moveTo>
                  <a:cubicBezTo>
                    <a:pt x="88" y="0"/>
                    <a:pt x="31" y="33"/>
                    <a:pt x="0" y="87"/>
                  </a:cubicBezTo>
                  <a:lnTo>
                    <a:pt x="151" y="174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742353"/>
            </a:solidFill>
            <a:ln w="1270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anchor="ctr"/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n-US" sz="998" b="1" i="1" noProof="0" dirty="0">
                <a:latin typeface="+mj-lt"/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0BD80EE8-BF12-397E-087A-408E508E1F5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124" y="2118"/>
              <a:ext cx="788" cy="786"/>
            </a:xfrm>
            <a:prstGeom prst="ellipse">
              <a:avLst/>
            </a:prstGeom>
            <a:solidFill>
              <a:schemeClr val="bg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buSzPct val="90000"/>
              </a:pPr>
              <a:r>
                <a:rPr lang="en-US" sz="1400" b="1" i="1" noProof="0" dirty="0">
                  <a:solidFill>
                    <a:schemeClr val="tx2"/>
                  </a:solidFill>
                  <a:latin typeface="+mj-lt"/>
                  <a:cs typeface="Arial" charset="0"/>
                </a:rPr>
                <a:t>Approaches to </a:t>
              </a:r>
              <a:br>
                <a:rPr lang="en-US" sz="1400" b="1" i="1" noProof="0" dirty="0">
                  <a:solidFill>
                    <a:schemeClr val="tx2"/>
                  </a:solidFill>
                  <a:latin typeface="+mj-lt"/>
                  <a:cs typeface="Arial" charset="0"/>
                </a:rPr>
              </a:br>
              <a:r>
                <a:rPr lang="en-US" sz="1400" b="1" i="1" noProof="0" dirty="0">
                  <a:solidFill>
                    <a:schemeClr val="tx2"/>
                  </a:solidFill>
                  <a:latin typeface="+mj-lt"/>
                  <a:cs typeface="Arial" charset="0"/>
                </a:rPr>
                <a:t>US ECE</a:t>
              </a:r>
              <a:br>
                <a:rPr lang="en-US" sz="1400" b="1" i="1" noProof="0" dirty="0">
                  <a:solidFill>
                    <a:schemeClr val="tx2"/>
                  </a:solidFill>
                  <a:latin typeface="+mj-lt"/>
                  <a:cs typeface="Arial" charset="0"/>
                </a:rPr>
              </a:br>
              <a:r>
                <a:rPr lang="en-US" sz="1400" b="1" i="1" noProof="0" dirty="0">
                  <a:solidFill>
                    <a:schemeClr val="tx2"/>
                  </a:solidFill>
                  <a:latin typeface="+mj-lt"/>
                  <a:cs typeface="Arial" charset="0"/>
                </a:rPr>
                <a:t>Work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FA3262F-A9CC-DA8B-5BE0-95693A9EA86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73" y="1858"/>
              <a:ext cx="627" cy="201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buSzPct val="90000"/>
              </a:pPr>
              <a:r>
                <a:rPr lang="en-US" b="1" i="1" noProof="0" dirty="0">
                  <a:solidFill>
                    <a:srgbClr val="FFFFFF"/>
                  </a:solidFill>
                  <a:latin typeface="+mj-lt"/>
                  <a:cs typeface="Arial" charset="0"/>
                </a:rPr>
                <a:t>Market &amp; Demand </a:t>
              </a:r>
            </a:p>
            <a:p>
              <a:pPr algn="ctr">
                <a:buSzPct val="90000"/>
              </a:pPr>
              <a:r>
                <a:rPr lang="en-US" b="1" i="1" noProof="0" dirty="0">
                  <a:solidFill>
                    <a:srgbClr val="FFFFFF"/>
                  </a:solidFill>
                  <a:latin typeface="+mj-lt"/>
                  <a:cs typeface="Arial" charset="0"/>
                </a:rPr>
                <a:t>Intelligence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000C2FE-B812-E05C-3E97-257D6EA2177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506" y="1862"/>
              <a:ext cx="781" cy="201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buSzPct val="90000"/>
              </a:pPr>
              <a:r>
                <a:rPr lang="en-US" b="1" i="1" noProof="0" dirty="0">
                  <a:solidFill>
                    <a:srgbClr val="FFFFFF"/>
                  </a:solidFill>
                  <a:latin typeface="+mj-lt"/>
                  <a:cs typeface="Arial" charset="0"/>
                </a:rPr>
                <a:t>Investment &amp; Growth Strategy Support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936F4CA-E9FC-FD22-AAA7-E8DF660F3AD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904" y="2400"/>
              <a:ext cx="582" cy="201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buSzPct val="90000"/>
              </a:pPr>
              <a:r>
                <a:rPr lang="en-US" b="1" i="1" noProof="0" dirty="0">
                  <a:solidFill>
                    <a:schemeClr val="bg1"/>
                  </a:solidFill>
                  <a:latin typeface="+mj-lt"/>
                  <a:cs typeface="Arial" charset="0"/>
                </a:rPr>
                <a:t>Customer </a:t>
              </a:r>
              <a:br>
                <a:rPr lang="en-US" b="1" i="1" noProof="0" dirty="0">
                  <a:solidFill>
                    <a:schemeClr val="bg1"/>
                  </a:solidFill>
                  <a:latin typeface="+mj-lt"/>
                  <a:cs typeface="Arial" charset="0"/>
                </a:rPr>
              </a:br>
              <a:r>
                <a:rPr lang="en-US" b="1" i="1" noProof="0" dirty="0">
                  <a:solidFill>
                    <a:schemeClr val="bg1"/>
                  </a:solidFill>
                  <a:latin typeface="+mj-lt"/>
                  <a:cs typeface="Arial" charset="0"/>
                </a:rPr>
                <a:t>Insights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1768F41-93EC-AC56-EDBA-19A58801383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595" y="2378"/>
              <a:ext cx="498" cy="336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buSzPct val="90000"/>
              </a:pPr>
              <a:r>
                <a:rPr lang="en-US" sz="1000" b="1" i="1" noProof="0" dirty="0">
                  <a:solidFill>
                    <a:srgbClr val="FFFFFF"/>
                  </a:solidFill>
                  <a:cs typeface="Arial" charset="0"/>
                </a:rPr>
                <a:t>Competitive &amp; Operator Landscape Benchmarking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8A7AB1B-46A3-51B5-FE78-C4965A53980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64" y="2932"/>
              <a:ext cx="655" cy="30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90000"/>
                <a:buFontTx/>
                <a:buNone/>
                <a:tabLst/>
                <a:defRPr/>
              </a:pPr>
              <a:r>
                <a:rPr kumimoji="0" lang="en-US" b="1" i="1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/>
                  <a:ea typeface="+mn-ea"/>
                  <a:cs typeface="Arial" charset="0"/>
                </a:rPr>
                <a:t>Regulatory &amp; </a:t>
              </a: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90000"/>
                <a:buFontTx/>
                <a:buNone/>
                <a:tabLst/>
                <a:defRPr/>
              </a:pPr>
              <a:r>
                <a:rPr kumimoji="0" lang="en-US" b="1" i="1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/>
                  <a:ea typeface="+mn-ea"/>
                  <a:cs typeface="Arial" charset="0"/>
                </a:rPr>
                <a:t>Funding </a:t>
              </a: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90000"/>
                <a:buFontTx/>
                <a:buNone/>
                <a:tabLst/>
                <a:defRPr/>
              </a:pPr>
              <a:r>
                <a:rPr kumimoji="0" lang="en-US" b="1" i="1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/>
                  <a:ea typeface="+mn-ea"/>
                  <a:cs typeface="Arial" charset="0"/>
                </a:rPr>
                <a:t>Insight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84DBC5B2-962C-37C1-7517-BBF8BE980F3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529" y="2967"/>
              <a:ext cx="715" cy="201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200" kern="1200">
                  <a:solidFill>
                    <a:schemeClr val="bg2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buSzPct val="90000"/>
              </a:pPr>
              <a:r>
                <a:rPr lang="en-US" b="1" i="1" noProof="0" dirty="0">
                  <a:solidFill>
                    <a:schemeClr val="bg1"/>
                  </a:solidFill>
                  <a:latin typeface="+mj-lt"/>
                  <a:cs typeface="Arial" charset="0"/>
                </a:rPr>
                <a:t>Geographic Strategy &amp; State Selection</a:t>
              </a:r>
            </a:p>
          </p:txBody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ECE4B4E6-56B6-8B73-FE37-16BF3E226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28" y="1561103"/>
            <a:ext cx="3161996" cy="1409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1629" tIns="48978" rIns="48978" bIns="48978" anchor="t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1"/>
              </a:spcAft>
            </a:pPr>
            <a:r>
              <a:rPr lang="en-US" noProof="0" dirty="0">
                <a:solidFill>
                  <a:schemeClr val="tx2"/>
                </a:solidFill>
                <a:latin typeface="+mn-lt"/>
              </a:rPr>
              <a:t>What we deliver: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noProof="0" dirty="0">
                <a:solidFill>
                  <a:srgbClr val="000000"/>
                </a:solidFill>
                <a:latin typeface="+mn-lt"/>
              </a:rPr>
              <a:t>State and metro-level </a:t>
            </a:r>
            <a:r>
              <a:rPr lang="en-US" b="1" noProof="0" dirty="0">
                <a:solidFill>
                  <a:srgbClr val="000000"/>
                </a:solidFill>
                <a:latin typeface="+mn-lt"/>
              </a:rPr>
              <a:t>market sizing and segmentation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noProof="0" dirty="0">
                <a:solidFill>
                  <a:srgbClr val="000000"/>
                </a:solidFill>
                <a:latin typeface="+mn-lt"/>
              </a:rPr>
              <a:t>Penetration, enrollment, demand drivers, and fee dynamics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noProof="0" dirty="0">
                <a:solidFill>
                  <a:srgbClr val="000000"/>
                </a:solidFill>
                <a:latin typeface="+mn-lt"/>
              </a:rPr>
              <a:t>Child-per-place (CPP) heatmaps and </a:t>
            </a:r>
            <a:r>
              <a:rPr lang="en-US" b="1" noProof="0" dirty="0">
                <a:solidFill>
                  <a:srgbClr val="000000"/>
                </a:solidFill>
                <a:latin typeface="+mn-lt"/>
              </a:rPr>
              <a:t>competitive intensity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E399929-987C-B6ED-EAB9-C91C7E43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000" y="3141264"/>
            <a:ext cx="2944093" cy="161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1629" tIns="48978" rIns="48978" bIns="48978" anchor="t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74235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we deliver:</a:t>
            </a:r>
          </a:p>
          <a:p>
            <a:pPr marL="164144" marR="0" lvl="2" indent="-161265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 typeface="Wingdings 2" pitchFamily="18" charset="2"/>
              <a:buChar char="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Mapping of local competitors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density, and value propositions</a:t>
            </a:r>
          </a:p>
          <a:p>
            <a:pPr marL="164144" marR="0" lvl="2" indent="-161265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 typeface="Wingdings 2" pitchFamily="18" charset="2"/>
              <a:buChar char="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Mystery shopping and pricing/occupancy benchmarks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64144" marR="0" lvl="2" indent="-161265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 typeface="Wingdings 2" pitchFamily="18" charset="2"/>
              <a:buChar char="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Identification of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actionable acquisition targets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58EE6FA-A7DB-0C7C-D803-EFF1D047C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27" y="4821867"/>
            <a:ext cx="3486145" cy="1611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1629" tIns="48978" rIns="48978" bIns="48978" anchor="t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74235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we deliver:</a:t>
            </a:r>
          </a:p>
          <a:p>
            <a:pPr marL="164144" marR="0" lvl="2" indent="-161265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 typeface="Wingdings 2" pitchFamily="18" charset="2"/>
              <a:buChar char="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State preschool/UPK/SPK implications</a:t>
            </a:r>
            <a:r>
              <a:rPr kumimoji="0" lang="en-US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64144" marR="0" lvl="2" indent="-161265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 typeface="Wingdings 2" pitchFamily="18" charset="2"/>
              <a:buChar char="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Voucher schemes, subsidy regimes, and TK expansion impacts</a:t>
            </a:r>
            <a:r>
              <a:rPr kumimoji="0" lang="en-US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64144" marR="0" lvl="2" indent="-161265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1"/>
              </a:spcAft>
              <a:buClrTx/>
              <a:buSzTx/>
              <a:buFont typeface="Wingdings 2" pitchFamily="18" charset="2"/>
              <a:buChar char="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Licensing, ratio, and operational feasibility constraints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AE72495-C968-6513-33E6-90A9ACA58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8538" y="1561103"/>
            <a:ext cx="3274412" cy="169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1629" tIns="48978" rIns="48978" bIns="48978" anchor="t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1"/>
              </a:spcAft>
            </a:pPr>
            <a:r>
              <a:rPr lang="en-US" noProof="0" dirty="0">
                <a:solidFill>
                  <a:schemeClr val="tx2"/>
                </a:solidFill>
                <a:latin typeface="+mn-lt"/>
              </a:rPr>
              <a:t>What we deliver: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Investment case validation 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(premium positioning, margin outlook, demand resilience)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Acquisition target assessment 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&amp; greenfield viability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Clear strategic recommendations 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on entry model, pacing, and regions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88C8647-1E70-5EDC-64B0-250A26C2C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8908" y="3141266"/>
            <a:ext cx="2944042" cy="161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1629" tIns="48978" rIns="48978" bIns="48978" anchor="t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1"/>
              </a:spcAft>
            </a:pPr>
            <a:r>
              <a:rPr lang="en-US" noProof="0" dirty="0">
                <a:solidFill>
                  <a:schemeClr val="tx2"/>
                </a:solidFill>
                <a:latin typeface="+mn-lt"/>
              </a:rPr>
              <a:t>What we deliver: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On-the-ground primary research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, including large-scale operator and parent surveys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Expert interviews 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across policy, operators, and associations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Direct insight into fee-setting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, staffing, and occupancy challenges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123ECD2-12C0-ACAA-5F22-CC5427FD5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3412" y="4821867"/>
            <a:ext cx="3239538" cy="1611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1629" tIns="48978" rIns="48978" bIns="48978" anchor="t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1"/>
              </a:spcAft>
            </a:pPr>
            <a:r>
              <a:rPr lang="en-US" noProof="0" dirty="0">
                <a:solidFill>
                  <a:schemeClr val="tx2"/>
                </a:solidFill>
                <a:latin typeface="+mn-lt"/>
              </a:rPr>
              <a:t>What we deliver: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Identification of highest-potential 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states and metros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Zip-code level affluence, demographics and income analysis</a:t>
            </a:r>
          </a:p>
          <a:p>
            <a:pPr marL="164144" lvl="2" indent="-161265">
              <a:spcBef>
                <a:spcPts val="0"/>
              </a:spcBef>
              <a:spcAft>
                <a:spcPts val="181"/>
              </a:spcAft>
              <a:buFont typeface="Wingdings 2" pitchFamily="18" charset="2"/>
              <a:buChar char=""/>
            </a:pPr>
            <a:r>
              <a:rPr lang="en-US" b="1" noProof="0" dirty="0">
                <a:solidFill>
                  <a:srgbClr val="000000"/>
                </a:solidFill>
                <a:latin typeface="+mn-lt"/>
              </a:rPr>
              <a:t>Screening and prioritization </a:t>
            </a:r>
            <a:r>
              <a:rPr lang="en-US" noProof="0" dirty="0">
                <a:solidFill>
                  <a:srgbClr val="000000"/>
                </a:solidFill>
                <a:latin typeface="+mn-lt"/>
              </a:rPr>
              <a:t>of greenfield vs acquisition entry points</a:t>
            </a:r>
          </a:p>
        </p:txBody>
      </p:sp>
    </p:spTree>
    <p:extLst>
      <p:ext uri="{BB962C8B-B14F-4D97-AF65-F5344CB8AC3E}">
        <p14:creationId xmlns:p14="http://schemas.microsoft.com/office/powerpoint/2010/main" val="59692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499C8-36A2-1133-75AD-4DCA407D8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4" name="thinkcell data - do not delete" hidden="1">
            <a:extLst>
              <a:ext uri="{FF2B5EF4-FFF2-40B4-BE49-F238E27FC236}">
                <a16:creationId xmlns:a16="http://schemas.microsoft.com/office/drawing/2014/main" id="{432E77DC-F6A6-85A6-1E96-6DCD79E29511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405" imgH="405" progId="TCLayout.ActiveDocument.1">
                  <p:embed/>
                </p:oleObj>
              </mc:Choice>
              <mc:Fallback>
                <p:oleObj name="thinkcell Slide" r:id="rId4" imgW="405" imgH="405" progId="TCLayout.ActiveDocument.1">
                  <p:embed/>
                  <p:pic>
                    <p:nvPicPr>
                      <p:cNvPr id="274" name="thinkcell data - do not delete" hidden="1">
                        <a:extLst>
                          <a:ext uri="{FF2B5EF4-FFF2-40B4-BE49-F238E27FC236}">
                            <a16:creationId xmlns:a16="http://schemas.microsoft.com/office/drawing/2014/main" id="{432E77DC-F6A6-85A6-1E96-6DCD79E2951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4D74BA9-2610-7E27-125B-7D558DC92CB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Our metro area screening approach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B423E2-0391-9CFA-741A-72ED7A911B0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 drives each metro area’s score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F7EDB7-E04B-7FE2-F280-14C7E07A3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14</a:t>
            </a:fld>
            <a:endParaRPr lang="en-US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92C790-9CE1-5BE4-D1F0-22CC6C8EA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rIns="91440"/>
          <a:lstStyle/>
          <a:p>
            <a:r>
              <a:rPr lang="en-US" noProof="0" dirty="0"/>
              <a:t>We have evaluated US metro areas across a variety of factors to determine the most attractive markets for childcare to guide future growth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B9FBE02-6A1A-FF31-3096-9846E25034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US market - metro screening </a:t>
            </a:r>
          </a:p>
        </p:txBody>
      </p:sp>
      <p:sp>
        <p:nvSpPr>
          <p:cNvPr id="300" name="Section 300"/>
          <p:cNvSpPr txBox="1"/>
          <p:nvPr/>
        </p:nvSpPr>
        <p:spPr>
          <a:xfrm>
            <a:off x="5130800" y="1752600"/>
            <a:ext cx="4495800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buNone/>
            </a:pPr>
            <a:r>
              <a:rPr lang="en-US" sz="1400" b="1" noProof="0" dirty="0">
                <a:solidFill>
                  <a:srgbClr val="742353"/>
                </a:solidFill>
              </a:rPr>
              <a:t>Market size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Childcare spend and demand from young families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Household affluence among families with young children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Population size, density, and competitor penetration</a:t>
            </a:r>
          </a:p>
        </p:txBody>
      </p:sp>
      <p:sp>
        <p:nvSpPr>
          <p:cNvPr id="301" name="Section 301"/>
          <p:cNvSpPr txBox="1"/>
          <p:nvPr/>
        </p:nvSpPr>
        <p:spPr>
          <a:xfrm>
            <a:off x="5130800" y="2997200"/>
            <a:ext cx="4495800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buNone/>
            </a:pPr>
            <a:r>
              <a:rPr lang="en-US" sz="1400" b="1" noProof="0" dirty="0">
                <a:solidFill>
                  <a:srgbClr val="742353"/>
                </a:solidFill>
              </a:rPr>
              <a:t>Growth outlook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Young child population growth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Local economic growth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Household income growth</a:t>
            </a:r>
          </a:p>
        </p:txBody>
      </p:sp>
      <p:sp>
        <p:nvSpPr>
          <p:cNvPr id="302" name="Section 302"/>
          <p:cNvSpPr txBox="1"/>
          <p:nvPr/>
        </p:nvSpPr>
        <p:spPr>
          <a:xfrm>
            <a:off x="5130800" y="4241800"/>
            <a:ext cx="4495800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buNone/>
            </a:pPr>
            <a:r>
              <a:rPr lang="en-US" sz="1400" b="1" noProof="0" dirty="0">
                <a:solidFill>
                  <a:srgbClr val="742353"/>
                </a:solidFill>
              </a:rPr>
              <a:t>Operational / margin considerations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Fees relative to costs of staff and property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State regulation and workforce requirements</a:t>
            </a:r>
          </a:p>
          <a:p>
            <a:pPr marL="171450" indent="-171450">
              <a:spcBef>
                <a:spcPts val="400"/>
              </a:spcBef>
              <a:buFont typeface="Arial"/>
              <a:buChar char="•"/>
            </a:pPr>
            <a:r>
              <a:rPr lang="en-US" sz="1200" noProof="0" dirty="0"/>
              <a:t>Business environment and proximity to other metros</a:t>
            </a:r>
          </a:p>
        </p:txBody>
      </p:sp>
      <p:cxnSp>
        <p:nvCxnSpPr>
          <p:cNvPr id="303" name="Divider 303"/>
          <p:cNvCxnSpPr/>
          <p:nvPr/>
        </p:nvCxnSpPr>
        <p:spPr>
          <a:xfrm>
            <a:off x="5130800" y="287020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cxnSp>
        <p:nvCxnSpPr>
          <p:cNvPr id="304" name="Divider 304"/>
          <p:cNvCxnSpPr/>
          <p:nvPr/>
        </p:nvCxnSpPr>
        <p:spPr>
          <a:xfrm>
            <a:off x="5130800" y="4114800"/>
            <a:ext cx="449580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211" name="Shape 211">
            <a:extLst>
              <a:ext uri="{FF2B5EF4-FFF2-40B4-BE49-F238E27FC236}">
                <a16:creationId xmlns:a16="http://schemas.microsoft.com/office/drawing/2014/main" id="{58E90402-DF42-5CB7-8498-3787EE27D1EE}"/>
              </a:ext>
            </a:extLst>
          </p:cNvPr>
          <p:cNvSpPr/>
          <p:nvPr/>
        </p:nvSpPr>
        <p:spPr>
          <a:xfrm>
            <a:off x="4953000" y="5595601"/>
            <a:ext cx="4680000" cy="713124"/>
          </a:xfrm>
          <a:prstGeom prst="rect">
            <a:avLst/>
          </a:prstGeom>
          <a:solidFill>
            <a:srgbClr val="742353"/>
          </a:solidFill>
          <a:ln>
            <a:noFill/>
          </a:ln>
        </p:spPr>
        <p:txBody>
          <a:bodyPr wrap="square" lIns="177800" tIns="0" rIns="177800" bIns="0" anchor="ctr">
            <a:noAutofit/>
          </a:bodyPr>
          <a:lstStyle/>
          <a:p>
            <a:pPr algn="ctr"/>
            <a:r>
              <a:rPr lang="en-US" sz="1400" b="1" noProof="0" dirty="0">
                <a:solidFill>
                  <a:srgbClr val="FFFFFF"/>
                </a:solidFill>
              </a:rPr>
              <a:t>Ask us at SHIFT for our view on the most attractive US metros for your strategy</a:t>
            </a:r>
          </a:p>
        </p:txBody>
      </p:sp>
      <p:sp>
        <p:nvSpPr>
          <p:cNvPr id="199" name="Trapezoid 62">
            <a:extLst>
              <a:ext uri="{FF2B5EF4-FFF2-40B4-BE49-F238E27FC236}">
                <a16:creationId xmlns:a16="http://schemas.microsoft.com/office/drawing/2014/main" id="{FFBFF668-A66D-5E8A-6ED5-763B2EADF001}"/>
              </a:ext>
            </a:extLst>
          </p:cNvPr>
          <p:cNvSpPr/>
          <p:nvPr/>
        </p:nvSpPr>
        <p:spPr>
          <a:xfrm rot="10800000">
            <a:off x="652176" y="2476345"/>
            <a:ext cx="1615453" cy="3167384"/>
          </a:xfrm>
          <a:prstGeom prst="trapezoid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77823B-1F04-BB21-6E74-8E41DAE6AAD8}"/>
              </a:ext>
            </a:extLst>
          </p:cNvPr>
          <p:cNvGrpSpPr/>
          <p:nvPr/>
        </p:nvGrpSpPr>
        <p:grpSpPr>
          <a:xfrm>
            <a:off x="580072" y="1964832"/>
            <a:ext cx="1762716" cy="702139"/>
            <a:chOff x="970597" y="2060082"/>
            <a:chExt cx="1762716" cy="702139"/>
          </a:xfrm>
        </p:grpSpPr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4E992BE4-D0CF-BAF5-51C4-4B68FC6D11A4}"/>
                </a:ext>
              </a:extLst>
            </p:cNvPr>
            <p:cNvGrpSpPr/>
            <p:nvPr/>
          </p:nvGrpSpPr>
          <p:grpSpPr>
            <a:xfrm>
              <a:off x="970597" y="2320559"/>
              <a:ext cx="1762716" cy="441662"/>
              <a:chOff x="841375" y="2681664"/>
              <a:chExt cx="2949576" cy="485827"/>
            </a:xfrm>
          </p:grpSpPr>
          <p:sp>
            <p:nvSpPr>
              <p:cNvPr id="213" name="Trapezoid 34">
                <a:extLst>
                  <a:ext uri="{FF2B5EF4-FFF2-40B4-BE49-F238E27FC236}">
                    <a16:creationId xmlns:a16="http://schemas.microsoft.com/office/drawing/2014/main" id="{11E080AB-C41B-9BB3-78EF-65F8D02ACE07}"/>
                  </a:ext>
                </a:extLst>
              </p:cNvPr>
              <p:cNvSpPr/>
              <p:nvPr/>
            </p:nvSpPr>
            <p:spPr>
              <a:xfrm rot="10800000">
                <a:off x="841375" y="2880925"/>
                <a:ext cx="2949576" cy="165412"/>
              </a:xfrm>
              <a:prstGeom prst="trapezoid">
                <a:avLst>
                  <a:gd name="adj" fmla="val 8842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/>
                  <a:ea typeface="+mn-ea"/>
                  <a:cs typeface="+mn-cs"/>
                </a:endParaRPr>
              </a:p>
            </p:txBody>
          </p:sp>
          <p:grpSp>
            <p:nvGrpSpPr>
              <p:cNvPr id="214" name="Group 213">
                <a:extLst>
                  <a:ext uri="{FF2B5EF4-FFF2-40B4-BE49-F238E27FC236}">
                    <a16:creationId xmlns:a16="http://schemas.microsoft.com/office/drawing/2014/main" id="{9F5B95B1-9FEC-D3F4-7413-0B85839C4024}"/>
                  </a:ext>
                </a:extLst>
              </p:cNvPr>
              <p:cNvGrpSpPr/>
              <p:nvPr/>
            </p:nvGrpSpPr>
            <p:grpSpPr>
              <a:xfrm>
                <a:off x="855321" y="2681664"/>
                <a:ext cx="2919110" cy="485827"/>
                <a:chOff x="994722" y="3065673"/>
                <a:chExt cx="1812537" cy="274236"/>
              </a:xfrm>
            </p:grpSpPr>
            <p:sp>
              <p:nvSpPr>
                <p:cNvPr id="215" name="Oval 214">
                  <a:extLst>
                    <a:ext uri="{FF2B5EF4-FFF2-40B4-BE49-F238E27FC236}">
                      <a16:creationId xmlns:a16="http://schemas.microsoft.com/office/drawing/2014/main" id="{24F61825-9CDB-D03F-6A17-FAF66783BD8E}"/>
                    </a:ext>
                  </a:extLst>
                </p:cNvPr>
                <p:cNvSpPr/>
                <p:nvPr/>
              </p:nvSpPr>
              <p:spPr>
                <a:xfrm>
                  <a:off x="1077108" y="3169786"/>
                  <a:ext cx="1647762" cy="170123"/>
                </a:xfrm>
                <a:prstGeom prst="ellipse">
                  <a:avLst/>
                </a:prstGeom>
                <a:solidFill>
                  <a:srgbClr val="595959"/>
                </a:solidFill>
                <a:ln w="349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/>
                    <a:ea typeface="+mn-ea"/>
                    <a:cs typeface="+mn-cs"/>
                  </a:endParaRPr>
                </a:p>
              </p:txBody>
            </p:sp>
            <p:sp>
              <p:nvSpPr>
                <p:cNvPr id="216" name="Oval 215">
                  <a:extLst>
                    <a:ext uri="{FF2B5EF4-FFF2-40B4-BE49-F238E27FC236}">
                      <a16:creationId xmlns:a16="http://schemas.microsoft.com/office/drawing/2014/main" id="{1EC80F2E-36AC-A9A2-A088-C2F08637F1C8}"/>
                    </a:ext>
                  </a:extLst>
                </p:cNvPr>
                <p:cNvSpPr/>
                <p:nvPr/>
              </p:nvSpPr>
              <p:spPr>
                <a:xfrm>
                  <a:off x="994722" y="3065673"/>
                  <a:ext cx="1812537" cy="205848"/>
                </a:xfrm>
                <a:prstGeom prst="ellipse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349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4F61471D-A23C-AF66-7A23-F69B3E098B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66292" y="2119879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23" name="Oval 222">
              <a:extLst>
                <a:ext uri="{FF2B5EF4-FFF2-40B4-BE49-F238E27FC236}">
                  <a16:creationId xmlns:a16="http://schemas.microsoft.com/office/drawing/2014/main" id="{C27FECC8-E8BA-7083-3FEC-1FEE532A9AB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0653" y="2262290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24" name="Oval 223">
              <a:extLst>
                <a:ext uri="{FF2B5EF4-FFF2-40B4-BE49-F238E27FC236}">
                  <a16:creationId xmlns:a16="http://schemas.microsoft.com/office/drawing/2014/main" id="{42F3E775-A4B7-89AF-6BD9-D8F2A871B1B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43514" y="2299496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CFAB73EE-F799-B990-AA81-D9A8F8EDF5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807018" y="2071037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26" name="Oval 225">
              <a:extLst>
                <a:ext uri="{FF2B5EF4-FFF2-40B4-BE49-F238E27FC236}">
                  <a16:creationId xmlns:a16="http://schemas.microsoft.com/office/drawing/2014/main" id="{A8FE4431-838F-47C7-59F1-640FF38A3F6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41000" y="2308030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C8DDA5AE-5755-14D5-CE0C-4F3FD99B9E6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98661" y="2439930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1964A1F6-EAAE-0818-7B7F-1EBBF8489CD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38997" y="2515202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68FB6FFD-7E4D-DCDE-4314-E7D70B79399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67737" y="2499278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6971E3D5-48D8-5EF0-BEA0-6001EF2E776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33270" y="2448022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0E29EBE6-29B8-CC0C-6589-BC9533DA76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80122" y="2459501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32" name="Oval 231">
              <a:extLst>
                <a:ext uri="{FF2B5EF4-FFF2-40B4-BE49-F238E27FC236}">
                  <a16:creationId xmlns:a16="http://schemas.microsoft.com/office/drawing/2014/main" id="{A833E329-038F-4D11-11A6-777021B6DB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35710" y="2430161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33" name="Oval 232">
              <a:extLst>
                <a:ext uri="{FF2B5EF4-FFF2-40B4-BE49-F238E27FC236}">
                  <a16:creationId xmlns:a16="http://schemas.microsoft.com/office/drawing/2014/main" id="{DBF6D1D7-388C-1B11-F580-45798FEA16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35921" y="2417101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34" name="Oval 233">
              <a:extLst>
                <a:ext uri="{FF2B5EF4-FFF2-40B4-BE49-F238E27FC236}">
                  <a16:creationId xmlns:a16="http://schemas.microsoft.com/office/drawing/2014/main" id="{85434A86-653F-3A46-5B84-44A0D462DC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686027" y="2563155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3E8A9A3E-1B3F-2154-A89E-3D73FBAA15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10563" y="2372624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36" name="Oval 235">
              <a:extLst>
                <a:ext uri="{FF2B5EF4-FFF2-40B4-BE49-F238E27FC236}">
                  <a16:creationId xmlns:a16="http://schemas.microsoft.com/office/drawing/2014/main" id="{E444C197-0D64-E838-F738-C43E70B8439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53496" y="2245404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48" name="Oval 247">
              <a:extLst>
                <a:ext uri="{FF2B5EF4-FFF2-40B4-BE49-F238E27FC236}">
                  <a16:creationId xmlns:a16="http://schemas.microsoft.com/office/drawing/2014/main" id="{F3B2A7EA-D1E7-67EA-AC30-0D3FEBF2539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57175" y="2303628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49" name="Oval 248">
              <a:extLst>
                <a:ext uri="{FF2B5EF4-FFF2-40B4-BE49-F238E27FC236}">
                  <a16:creationId xmlns:a16="http://schemas.microsoft.com/office/drawing/2014/main" id="{388C7BAC-996D-801D-4CB8-3C332D542A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77463" y="2434524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50" name="Oval 249">
              <a:extLst>
                <a:ext uri="{FF2B5EF4-FFF2-40B4-BE49-F238E27FC236}">
                  <a16:creationId xmlns:a16="http://schemas.microsoft.com/office/drawing/2014/main" id="{7D544A50-4776-90FB-30BE-399D48EAC22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61413" y="2413263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51" name="Oval 250">
              <a:extLst>
                <a:ext uri="{FF2B5EF4-FFF2-40B4-BE49-F238E27FC236}">
                  <a16:creationId xmlns:a16="http://schemas.microsoft.com/office/drawing/2014/main" id="{4034A4D5-8FAE-C26B-F3EE-931EB707F9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50312" y="2284820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52" name="Oval 251">
              <a:extLst>
                <a:ext uri="{FF2B5EF4-FFF2-40B4-BE49-F238E27FC236}">
                  <a16:creationId xmlns:a16="http://schemas.microsoft.com/office/drawing/2014/main" id="{4652360F-A0AE-9D0E-99CC-F18B9ADAA33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17533" y="2174753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53" name="Oval 252">
              <a:extLst>
                <a:ext uri="{FF2B5EF4-FFF2-40B4-BE49-F238E27FC236}">
                  <a16:creationId xmlns:a16="http://schemas.microsoft.com/office/drawing/2014/main" id="{52302D2B-C63A-F50E-1CB7-37E9BA7500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95543" y="2060082"/>
              <a:ext cx="122400" cy="122400"/>
            </a:xfrm>
            <a:prstGeom prst="ellipse">
              <a:avLst/>
            </a:prstGeom>
            <a:solidFill>
              <a:srgbClr val="7F7F7F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</p:grpSp>
      <p:sp>
        <p:nvSpPr>
          <p:cNvPr id="255" name="TextBox 254">
            <a:extLst>
              <a:ext uri="{FF2B5EF4-FFF2-40B4-BE49-F238E27FC236}">
                <a16:creationId xmlns:a16="http://schemas.microsoft.com/office/drawing/2014/main" id="{4F44D886-FB08-EB6F-6922-3323CA42DAA8}"/>
              </a:ext>
            </a:extLst>
          </p:cNvPr>
          <p:cNvSpPr txBox="1"/>
          <p:nvPr/>
        </p:nvSpPr>
        <p:spPr>
          <a:xfrm>
            <a:off x="2466027" y="2100739"/>
            <a:ext cx="1828800" cy="748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200" b="1" noProof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All metro areas</a:t>
            </a:r>
            <a:endParaRPr lang="en-US" sz="1200" i="1" noProof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i="1" noProof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Filtered by population size and income</a:t>
            </a:r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20C1154F-4B33-0C9E-3E56-624B1EA435E9}"/>
              </a:ext>
            </a:extLst>
          </p:cNvPr>
          <p:cNvCxnSpPr>
            <a:cxnSpLocks/>
          </p:cNvCxnSpPr>
          <p:nvPr/>
        </p:nvCxnSpPr>
        <p:spPr>
          <a:xfrm>
            <a:off x="2342788" y="3152746"/>
            <a:ext cx="2171114" cy="0"/>
          </a:xfrm>
          <a:prstGeom prst="line">
            <a:avLst/>
          </a:prstGeom>
          <a:ln w="28575">
            <a:solidFill>
              <a:srgbClr val="A6A6A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7" name="TextBox 256">
            <a:extLst>
              <a:ext uri="{FF2B5EF4-FFF2-40B4-BE49-F238E27FC236}">
                <a16:creationId xmlns:a16="http://schemas.microsoft.com/office/drawing/2014/main" id="{86BFFD69-EC90-3FA8-751B-2EE96528B3BB}"/>
              </a:ext>
            </a:extLst>
          </p:cNvPr>
          <p:cNvSpPr txBox="1"/>
          <p:nvPr/>
        </p:nvSpPr>
        <p:spPr>
          <a:xfrm>
            <a:off x="2466027" y="3389319"/>
            <a:ext cx="1828800" cy="1487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200" b="1" noProof="0" dirty="0">
                <a:solidFill>
                  <a:schemeClr val="tx2"/>
                </a:solidFill>
              </a:rPr>
              <a:t>Filtered metro areas</a:t>
            </a:r>
            <a:endParaRPr lang="en-US" sz="1200" i="1" noProof="0" dirty="0"/>
          </a:p>
          <a:p>
            <a:r>
              <a:rPr lang="en-US" sz="1200" i="1" noProof="0" dirty="0"/>
              <a:t>Scored and ranked considering metrics driving </a:t>
            </a:r>
          </a:p>
          <a:p>
            <a:r>
              <a:rPr lang="en-US" sz="1200" b="1" i="1" noProof="0" dirty="0"/>
              <a:t>(1) market size (2) growth outlook and</a:t>
            </a:r>
          </a:p>
          <a:p>
            <a:r>
              <a:rPr lang="en-US" sz="1200" b="1" i="1" noProof="0" dirty="0"/>
              <a:t>(3) operational/margin considerations</a:t>
            </a:r>
            <a:endParaRPr lang="en-US" sz="1200" b="1" i="1" noProof="0" dirty="0">
              <a:highlight>
                <a:srgbClr val="FFFF00"/>
              </a:highlight>
            </a:endParaRPr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66A06F84-705D-77F4-E68B-1FE69FC224F7}"/>
              </a:ext>
            </a:extLst>
          </p:cNvPr>
          <p:cNvSpPr txBox="1"/>
          <p:nvPr/>
        </p:nvSpPr>
        <p:spPr>
          <a:xfrm>
            <a:off x="2466027" y="5025882"/>
            <a:ext cx="1828800" cy="13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200" b="1" noProof="0" dirty="0">
                <a:solidFill>
                  <a:schemeClr val="bg2"/>
                </a:solidFill>
              </a:rPr>
              <a:t>Top metro areas</a:t>
            </a:r>
            <a:endParaRPr lang="en-US" sz="1200" i="1" noProof="0" dirty="0"/>
          </a:p>
          <a:p>
            <a:r>
              <a:rPr lang="en-US" sz="1200" i="1" noProof="0" dirty="0"/>
              <a:t>Profiled based on the above with key strengths &amp; areas worth further exploring identified</a:t>
            </a:r>
          </a:p>
          <a:p>
            <a:r>
              <a:rPr lang="en-US" sz="1200" b="1" noProof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32BDEE9-9B0A-45D8-1A3A-67C055D03AE9}"/>
              </a:ext>
            </a:extLst>
          </p:cNvPr>
          <p:cNvGrpSpPr/>
          <p:nvPr/>
        </p:nvGrpSpPr>
        <p:grpSpPr>
          <a:xfrm>
            <a:off x="759787" y="3745281"/>
            <a:ext cx="1364481" cy="495557"/>
            <a:chOff x="1150312" y="3364281"/>
            <a:chExt cx="1364481" cy="495557"/>
          </a:xfrm>
        </p:grpSpPr>
        <p:grpSp>
          <p:nvGrpSpPr>
            <p:cNvPr id="237" name="Group 236">
              <a:extLst>
                <a:ext uri="{FF2B5EF4-FFF2-40B4-BE49-F238E27FC236}">
                  <a16:creationId xmlns:a16="http://schemas.microsoft.com/office/drawing/2014/main" id="{0A1D12A7-04EE-A875-D109-4C58F650A63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150312" y="3471036"/>
              <a:ext cx="1364481" cy="388802"/>
              <a:chOff x="841375" y="2681664"/>
              <a:chExt cx="2949576" cy="485827"/>
            </a:xfrm>
          </p:grpSpPr>
          <p:sp>
            <p:nvSpPr>
              <p:cNvPr id="238" name="Trapezoid 37">
                <a:extLst>
                  <a:ext uri="{FF2B5EF4-FFF2-40B4-BE49-F238E27FC236}">
                    <a16:creationId xmlns:a16="http://schemas.microsoft.com/office/drawing/2014/main" id="{EEB27E06-20A0-5E7A-DB96-EB2C9C35F486}"/>
                  </a:ext>
                </a:extLst>
              </p:cNvPr>
              <p:cNvSpPr/>
              <p:nvPr/>
            </p:nvSpPr>
            <p:spPr>
              <a:xfrm rot="10800000">
                <a:off x="841375" y="2880925"/>
                <a:ext cx="2949576" cy="165412"/>
              </a:xfrm>
              <a:prstGeom prst="trapezoid">
                <a:avLst>
                  <a:gd name="adj" fmla="val 8842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/>
                  <a:ea typeface="+mn-ea"/>
                  <a:cs typeface="+mn-cs"/>
                </a:endParaRPr>
              </a:p>
            </p:txBody>
          </p:sp>
          <p:grpSp>
            <p:nvGrpSpPr>
              <p:cNvPr id="239" name="Group 238">
                <a:extLst>
                  <a:ext uri="{FF2B5EF4-FFF2-40B4-BE49-F238E27FC236}">
                    <a16:creationId xmlns:a16="http://schemas.microsoft.com/office/drawing/2014/main" id="{B15286DC-BC5E-638C-E279-D1F82FBF5754}"/>
                  </a:ext>
                </a:extLst>
              </p:cNvPr>
              <p:cNvGrpSpPr/>
              <p:nvPr/>
            </p:nvGrpSpPr>
            <p:grpSpPr>
              <a:xfrm>
                <a:off x="855321" y="2681664"/>
                <a:ext cx="2919110" cy="485827"/>
                <a:chOff x="994722" y="3065673"/>
                <a:chExt cx="1812537" cy="274236"/>
              </a:xfrm>
            </p:grpSpPr>
            <p:sp>
              <p:nvSpPr>
                <p:cNvPr id="240" name="Oval 239">
                  <a:extLst>
                    <a:ext uri="{FF2B5EF4-FFF2-40B4-BE49-F238E27FC236}">
                      <a16:creationId xmlns:a16="http://schemas.microsoft.com/office/drawing/2014/main" id="{DC8EA045-55DA-32E8-2EEE-EB7F75264322}"/>
                    </a:ext>
                  </a:extLst>
                </p:cNvPr>
                <p:cNvSpPr/>
                <p:nvPr/>
              </p:nvSpPr>
              <p:spPr>
                <a:xfrm>
                  <a:off x="1077108" y="3169786"/>
                  <a:ext cx="1647762" cy="170123"/>
                </a:xfrm>
                <a:prstGeom prst="ellipse">
                  <a:avLst/>
                </a:prstGeom>
                <a:solidFill>
                  <a:srgbClr val="595959"/>
                </a:solidFill>
                <a:ln w="349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/>
                    <a:ea typeface="+mn-ea"/>
                    <a:cs typeface="+mn-cs"/>
                  </a:endParaRPr>
                </a:p>
              </p:txBody>
            </p:sp>
            <p:sp>
              <p:nvSpPr>
                <p:cNvPr id="241" name="Oval 240">
                  <a:extLst>
                    <a:ext uri="{FF2B5EF4-FFF2-40B4-BE49-F238E27FC236}">
                      <a16:creationId xmlns:a16="http://schemas.microsoft.com/office/drawing/2014/main" id="{28727666-2B1E-7E19-31C5-55674196F210}"/>
                    </a:ext>
                  </a:extLst>
                </p:cNvPr>
                <p:cNvSpPr/>
                <p:nvPr/>
              </p:nvSpPr>
              <p:spPr>
                <a:xfrm>
                  <a:off x="994722" y="3065673"/>
                  <a:ext cx="1812537" cy="205848"/>
                </a:xfrm>
                <a:prstGeom prst="ellipse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349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259" name="Oval 258">
              <a:extLst>
                <a:ext uri="{FF2B5EF4-FFF2-40B4-BE49-F238E27FC236}">
                  <a16:creationId xmlns:a16="http://schemas.microsoft.com/office/drawing/2014/main" id="{C2CAD12C-E9DE-2872-46DD-BBF3815632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75720" y="3429297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0" name="Oval 259">
              <a:extLst>
                <a:ext uri="{FF2B5EF4-FFF2-40B4-BE49-F238E27FC236}">
                  <a16:creationId xmlns:a16="http://schemas.microsoft.com/office/drawing/2014/main" id="{DC7A7AA9-A2C9-BE5E-6295-58717691BF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677864" y="3629349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1" name="Oval 260">
              <a:extLst>
                <a:ext uri="{FF2B5EF4-FFF2-40B4-BE49-F238E27FC236}">
                  <a16:creationId xmlns:a16="http://schemas.microsoft.com/office/drawing/2014/main" id="{BBDA7E6F-388A-E7FF-12C1-1D7A56A364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69443" y="3589920"/>
              <a:ext cx="122400" cy="122400"/>
            </a:xfrm>
            <a:prstGeom prst="ellipse">
              <a:avLst/>
            </a:prstGeom>
            <a:solidFill>
              <a:srgbClr val="FFC48A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2" name="Oval 261">
              <a:extLst>
                <a:ext uri="{FF2B5EF4-FFF2-40B4-BE49-F238E27FC236}">
                  <a16:creationId xmlns:a16="http://schemas.microsoft.com/office/drawing/2014/main" id="{F350E435-81B3-7BA0-4319-B341F1BD0B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90364" y="3621079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3" name="Oval 262">
              <a:extLst>
                <a:ext uri="{FF2B5EF4-FFF2-40B4-BE49-F238E27FC236}">
                  <a16:creationId xmlns:a16="http://schemas.microsoft.com/office/drawing/2014/main" id="{EB7072E2-75F5-AFB5-1CDA-222B64E531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39950" y="3579859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4" name="Oval 263">
              <a:extLst>
                <a:ext uri="{FF2B5EF4-FFF2-40B4-BE49-F238E27FC236}">
                  <a16:creationId xmlns:a16="http://schemas.microsoft.com/office/drawing/2014/main" id="{0000CC5D-5465-30DE-ABC1-2AC025FBF77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98253" y="3488176"/>
              <a:ext cx="122400" cy="122400"/>
            </a:xfrm>
            <a:prstGeom prst="ellipse">
              <a:avLst/>
            </a:prstGeom>
            <a:solidFill>
              <a:srgbClr val="CF5FA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5" name="Oval 264">
              <a:extLst>
                <a:ext uri="{FF2B5EF4-FFF2-40B4-BE49-F238E27FC236}">
                  <a16:creationId xmlns:a16="http://schemas.microsoft.com/office/drawing/2014/main" id="{41B4ADF1-811B-1DF7-4E42-E92924F3DA9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28358" y="3443120"/>
              <a:ext cx="122400" cy="122400"/>
            </a:xfrm>
            <a:prstGeom prst="ellipse">
              <a:avLst/>
            </a:prstGeom>
            <a:solidFill>
              <a:srgbClr val="FFC48A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6" name="Oval 265">
              <a:extLst>
                <a:ext uri="{FF2B5EF4-FFF2-40B4-BE49-F238E27FC236}">
                  <a16:creationId xmlns:a16="http://schemas.microsoft.com/office/drawing/2014/main" id="{99BFC27B-9F82-BA1D-5E01-8523A72B535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99228" y="3457339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7" name="Oval 266">
              <a:extLst>
                <a:ext uri="{FF2B5EF4-FFF2-40B4-BE49-F238E27FC236}">
                  <a16:creationId xmlns:a16="http://schemas.microsoft.com/office/drawing/2014/main" id="{C5BDA7F0-FE93-1062-9618-7A84A6C1C7F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45748" y="3421133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8" name="Oval 267">
              <a:extLst>
                <a:ext uri="{FF2B5EF4-FFF2-40B4-BE49-F238E27FC236}">
                  <a16:creationId xmlns:a16="http://schemas.microsoft.com/office/drawing/2014/main" id="{726030A9-B4BB-F4D4-DCF7-5D488E67EB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855707" y="3619884"/>
              <a:ext cx="122400" cy="122400"/>
            </a:xfrm>
            <a:prstGeom prst="ellipse">
              <a:avLst/>
            </a:prstGeom>
            <a:solidFill>
              <a:srgbClr val="FFC48A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69" name="Oval 268">
              <a:extLst>
                <a:ext uri="{FF2B5EF4-FFF2-40B4-BE49-F238E27FC236}">
                  <a16:creationId xmlns:a16="http://schemas.microsoft.com/office/drawing/2014/main" id="{E8419810-F07D-3EA7-62FB-4AF0B815863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93463" y="3477711"/>
              <a:ext cx="122400" cy="122400"/>
            </a:xfrm>
            <a:prstGeom prst="ellipse">
              <a:avLst/>
            </a:prstGeom>
            <a:solidFill>
              <a:srgbClr val="FFC48A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5D47B9E5-40E7-BA1E-BF93-3E6CF38927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05244" y="3629349"/>
              <a:ext cx="122400" cy="122400"/>
            </a:xfrm>
            <a:prstGeom prst="ellipse">
              <a:avLst/>
            </a:prstGeom>
            <a:solidFill>
              <a:srgbClr val="FFC48A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0D0B5C35-A90C-3EC9-3E65-E0938A43332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874721" y="3364281"/>
              <a:ext cx="122400" cy="122400"/>
            </a:xfrm>
            <a:prstGeom prst="ellipse">
              <a:avLst/>
            </a:prstGeom>
            <a:solidFill>
              <a:srgbClr val="FFC48A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72" name="Oval 271">
              <a:extLst>
                <a:ext uri="{FF2B5EF4-FFF2-40B4-BE49-F238E27FC236}">
                  <a16:creationId xmlns:a16="http://schemas.microsoft.com/office/drawing/2014/main" id="{1BFF5265-D9B1-3211-5E52-95EBF43A90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36023" y="3602245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1F43D65F-AED5-5F46-26E8-E0692F61A1CC}"/>
              </a:ext>
            </a:extLst>
          </p:cNvPr>
          <p:cNvGrpSpPr/>
          <p:nvPr/>
        </p:nvGrpSpPr>
        <p:grpSpPr>
          <a:xfrm>
            <a:off x="1020664" y="5469267"/>
            <a:ext cx="863224" cy="398858"/>
            <a:chOff x="1430239" y="4973967"/>
            <a:chExt cx="863224" cy="398858"/>
          </a:xfrm>
        </p:grpSpPr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524EFBD1-1E8D-0DCE-BE37-6612AF30728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59918" y="5020024"/>
              <a:ext cx="810679" cy="352801"/>
              <a:chOff x="841375" y="2681673"/>
              <a:chExt cx="2949576" cy="485822"/>
            </a:xfrm>
          </p:grpSpPr>
          <p:sp>
            <p:nvSpPr>
              <p:cNvPr id="218" name="Trapezoid 47">
                <a:extLst>
                  <a:ext uri="{FF2B5EF4-FFF2-40B4-BE49-F238E27FC236}">
                    <a16:creationId xmlns:a16="http://schemas.microsoft.com/office/drawing/2014/main" id="{F6445136-511C-ED23-6180-FF4085848735}"/>
                  </a:ext>
                </a:extLst>
              </p:cNvPr>
              <p:cNvSpPr/>
              <p:nvPr/>
            </p:nvSpPr>
            <p:spPr>
              <a:xfrm rot="10800000">
                <a:off x="841375" y="2880925"/>
                <a:ext cx="2949576" cy="165412"/>
              </a:xfrm>
              <a:prstGeom prst="trapezoid">
                <a:avLst>
                  <a:gd name="adj" fmla="val 8842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/>
                  <a:ea typeface="+mn-ea"/>
                  <a:cs typeface="+mn-cs"/>
                </a:endParaRPr>
              </a:p>
            </p:txBody>
          </p:sp>
          <p:grpSp>
            <p:nvGrpSpPr>
              <p:cNvPr id="219" name="Group 218">
                <a:extLst>
                  <a:ext uri="{FF2B5EF4-FFF2-40B4-BE49-F238E27FC236}">
                    <a16:creationId xmlns:a16="http://schemas.microsoft.com/office/drawing/2014/main" id="{9C76DA2E-9080-D5D6-0CC2-97D807B6524B}"/>
                  </a:ext>
                </a:extLst>
              </p:cNvPr>
              <p:cNvGrpSpPr/>
              <p:nvPr/>
            </p:nvGrpSpPr>
            <p:grpSpPr>
              <a:xfrm>
                <a:off x="855321" y="2681673"/>
                <a:ext cx="2919110" cy="485822"/>
                <a:chOff x="994722" y="3065676"/>
                <a:chExt cx="1812537" cy="274233"/>
              </a:xfrm>
            </p:grpSpPr>
            <p:sp>
              <p:nvSpPr>
                <p:cNvPr id="220" name="Oval 219">
                  <a:extLst>
                    <a:ext uri="{FF2B5EF4-FFF2-40B4-BE49-F238E27FC236}">
                      <a16:creationId xmlns:a16="http://schemas.microsoft.com/office/drawing/2014/main" id="{C5B90482-B65D-BB7A-DB73-65573B96D8A1}"/>
                    </a:ext>
                  </a:extLst>
                </p:cNvPr>
                <p:cNvSpPr/>
                <p:nvPr/>
              </p:nvSpPr>
              <p:spPr>
                <a:xfrm>
                  <a:off x="1077108" y="3169786"/>
                  <a:ext cx="1647762" cy="170123"/>
                </a:xfrm>
                <a:prstGeom prst="ellipse">
                  <a:avLst/>
                </a:prstGeom>
                <a:solidFill>
                  <a:srgbClr val="595959"/>
                </a:solidFill>
                <a:ln w="349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/>
                    <a:ea typeface="+mn-ea"/>
                    <a:cs typeface="+mn-cs"/>
                  </a:endParaRPr>
                </a:p>
              </p:txBody>
            </p:sp>
            <p:sp>
              <p:nvSpPr>
                <p:cNvPr id="221" name="Oval 220">
                  <a:extLst>
                    <a:ext uri="{FF2B5EF4-FFF2-40B4-BE49-F238E27FC236}">
                      <a16:creationId xmlns:a16="http://schemas.microsoft.com/office/drawing/2014/main" id="{C3959184-6EC9-C413-3717-DBBDB52499D4}"/>
                    </a:ext>
                  </a:extLst>
                </p:cNvPr>
                <p:cNvSpPr/>
                <p:nvPr/>
              </p:nvSpPr>
              <p:spPr>
                <a:xfrm>
                  <a:off x="994722" y="3065676"/>
                  <a:ext cx="1812537" cy="205848"/>
                </a:xfrm>
                <a:prstGeom prst="ellipse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349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242" name="Oval 241">
              <a:extLst>
                <a:ext uri="{FF2B5EF4-FFF2-40B4-BE49-F238E27FC236}">
                  <a16:creationId xmlns:a16="http://schemas.microsoft.com/office/drawing/2014/main" id="{FECB8788-B1CD-A6B2-6A2A-1D55783B788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859453" y="5132388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43" name="Oval 242">
              <a:extLst>
                <a:ext uri="{FF2B5EF4-FFF2-40B4-BE49-F238E27FC236}">
                  <a16:creationId xmlns:a16="http://schemas.microsoft.com/office/drawing/2014/main" id="{750ACF50-A40A-7CC5-FA86-1C06CE15AF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88790" y="4989629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44" name="Oval 243">
              <a:extLst>
                <a:ext uri="{FF2B5EF4-FFF2-40B4-BE49-F238E27FC236}">
                  <a16:creationId xmlns:a16="http://schemas.microsoft.com/office/drawing/2014/main" id="{6FCF4B90-0E48-7EA2-8110-F926137CF20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90556" y="5016825"/>
              <a:ext cx="122400" cy="122400"/>
            </a:xfrm>
            <a:prstGeom prst="ellipse">
              <a:avLst/>
            </a:prstGeom>
            <a:solidFill>
              <a:srgbClr val="CF5FA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CAEBD68C-69C8-110E-AE5A-533794D5ACA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71063" y="5050851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46" name="Oval 245">
              <a:extLst>
                <a:ext uri="{FF2B5EF4-FFF2-40B4-BE49-F238E27FC236}">
                  <a16:creationId xmlns:a16="http://schemas.microsoft.com/office/drawing/2014/main" id="{A7379496-CEE8-2C9B-4F96-9D86375CA5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30239" y="5076743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47" name="Oval 246">
              <a:extLst>
                <a:ext uri="{FF2B5EF4-FFF2-40B4-BE49-F238E27FC236}">
                  <a16:creationId xmlns:a16="http://schemas.microsoft.com/office/drawing/2014/main" id="{0FEB7A10-FFD1-9B66-1E0E-7185A16D9E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32950" y="5125316"/>
              <a:ext cx="122400" cy="122400"/>
            </a:xfrm>
            <a:prstGeom prst="ellipse">
              <a:avLst/>
            </a:prstGeom>
            <a:solidFill>
              <a:srgbClr val="CF5FA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54" name="Oval 253">
              <a:extLst>
                <a:ext uri="{FF2B5EF4-FFF2-40B4-BE49-F238E27FC236}">
                  <a16:creationId xmlns:a16="http://schemas.microsoft.com/office/drawing/2014/main" id="{BF8920A8-C21A-020F-24D2-3C160977F8F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630098" y="5148437"/>
              <a:ext cx="122400" cy="122400"/>
            </a:xfrm>
            <a:prstGeom prst="ellipse">
              <a:avLst/>
            </a:prstGeom>
            <a:solidFill>
              <a:srgbClr val="CF5FA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273" name="Oval 272">
              <a:extLst>
                <a:ext uri="{FF2B5EF4-FFF2-40B4-BE49-F238E27FC236}">
                  <a16:creationId xmlns:a16="http://schemas.microsoft.com/office/drawing/2014/main" id="{ED22A00B-A712-9A3C-8CF0-79DBAB3826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90364" y="4973967"/>
              <a:ext cx="122400" cy="122400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329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D87F8-585B-C710-DE25-F0BB5D971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bject 14" hidden="1">
            <a:extLst>
              <a:ext uri="{FF2B5EF4-FFF2-40B4-BE49-F238E27FC236}">
                <a16:creationId xmlns:a16="http://schemas.microsoft.com/office/drawing/2014/main" id="{74066AB4-59E1-796B-DEC8-12FF8E331231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473" imgH="473" progId="TCLayout.ActiveDocument.1">
                  <p:embed/>
                </p:oleObj>
              </mc:Choice>
              <mc:Fallback>
                <p:oleObj name="thinkcell Slide" r:id="rId4" imgW="473" imgH="473" progId="TCLayout.ActiveDocument.1">
                  <p:embed/>
                  <p:pic>
                    <p:nvPicPr>
                      <p:cNvPr id="15" name="Object 14" hidden="1">
                        <a:extLst>
                          <a:ext uri="{FF2B5EF4-FFF2-40B4-BE49-F238E27FC236}">
                            <a16:creationId xmlns:a16="http://schemas.microsoft.com/office/drawing/2014/main" id="{74066AB4-59E1-796B-DEC8-12FF8E33123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3F3F680-EDE0-DEA8-3CB6-91ECACD03FC9}"/>
              </a:ext>
            </a:extLst>
          </p:cNvPr>
          <p:cNvSpPr/>
          <p:nvPr/>
        </p:nvSpPr>
        <p:spPr>
          <a:xfrm>
            <a:off x="1100889" y="2597642"/>
            <a:ext cx="3517886" cy="99801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lang="en-US" sz="1400" noProof="0" dirty="0">
                <a:solidFill>
                  <a:schemeClr val="tx2"/>
                </a:solidFill>
              </a:rPr>
              <a:t>	Arun Kanwar</a:t>
            </a: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lang="en-US" sz="1400" noProof="0" dirty="0">
                <a:solidFill>
                  <a:schemeClr val="tx2"/>
                </a:solidFill>
              </a:rPr>
              <a:t> </a:t>
            </a: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ＭＳ Ｐゴシック" pitchFamily="34" charset="-128"/>
                <a:cs typeface="+mn-cs"/>
              </a:rPr>
              <a:t>	Partner - Global ECE Lead</a:t>
            </a: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ＭＳ Ｐゴシック" pitchFamily="34" charset="-128"/>
              <a:cs typeface="+mn-cs"/>
            </a:endParaRPr>
          </a:p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Tx/>
              <a:buNone/>
              <a:tabLst/>
              <a:defRPr/>
            </a:pPr>
            <a:endParaRPr lang="en-US" sz="1050" noProof="0" dirty="0">
              <a:solidFill>
                <a:prstClr val="black"/>
              </a:solidFill>
              <a:latin typeface="Calibri Light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AA74FB-865E-6284-B058-ED095FCF222D}"/>
              </a:ext>
            </a:extLst>
          </p:cNvPr>
          <p:cNvCxnSpPr>
            <a:cxnSpLocks/>
          </p:cNvCxnSpPr>
          <p:nvPr/>
        </p:nvCxnSpPr>
        <p:spPr>
          <a:xfrm>
            <a:off x="1652160" y="2960065"/>
            <a:ext cx="1404000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BC20746-5EFA-F7EC-AFA6-18714066AE15}"/>
              </a:ext>
            </a:extLst>
          </p:cNvPr>
          <p:cNvSpPr txBox="1"/>
          <p:nvPr/>
        </p:nvSpPr>
        <p:spPr>
          <a:xfrm>
            <a:off x="1552475" y="3314764"/>
            <a:ext cx="160337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1" noProof="0" dirty="0">
                <a:solidFill>
                  <a:prstClr val="black"/>
                </a:solidFill>
                <a:latin typeface="Calibri Light"/>
              </a:rPr>
              <a:t>HMC Board Member</a:t>
            </a:r>
            <a:endParaRPr lang="en-US" sz="900" b="1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F7B574-8B3A-451B-32E5-AF331676E601}"/>
              </a:ext>
            </a:extLst>
          </p:cNvPr>
          <p:cNvSpPr/>
          <p:nvPr/>
        </p:nvSpPr>
        <p:spPr>
          <a:xfrm>
            <a:off x="1100890" y="3612276"/>
            <a:ext cx="3517886" cy="32004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50" noProof="0" dirty="0"/>
              <a:t>arun.kanwar@cairneagle.com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834BAFC-CBDC-846D-7FD1-BFCDC2275177}"/>
              </a:ext>
            </a:extLst>
          </p:cNvPr>
          <p:cNvSpPr/>
          <p:nvPr/>
        </p:nvSpPr>
        <p:spPr>
          <a:xfrm>
            <a:off x="5747299" y="2597641"/>
            <a:ext cx="3517886" cy="99801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lang="en-US" sz="1400" noProof="0" dirty="0">
                <a:solidFill>
                  <a:schemeClr val="tx2"/>
                </a:solidFill>
              </a:rPr>
              <a:t>	Peter Friedman</a:t>
            </a: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endParaRPr lang="en-US" sz="1400" noProof="0" dirty="0">
              <a:solidFill>
                <a:schemeClr val="tx2"/>
              </a:solidFill>
            </a:endParaRP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ＭＳ Ｐゴシック" pitchFamily="34" charset="-128"/>
                <a:cs typeface="+mn-cs"/>
              </a:rPr>
              <a:t>	Principal - US Lead</a:t>
            </a: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ＭＳ Ｐゴシック" pitchFamily="34" charset="-128"/>
              <a:cs typeface="+mn-cs"/>
            </a:endParaRPr>
          </a:p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Tx/>
              <a:buNone/>
              <a:tabLst/>
              <a:defRPr/>
            </a:pPr>
            <a:endParaRPr lang="en-US" sz="1050" noProof="0" dirty="0">
              <a:solidFill>
                <a:prstClr val="black"/>
              </a:solidFill>
              <a:latin typeface="Calibri Light"/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76DE35F2-8E0D-CB77-537C-2533E2665466}"/>
              </a:ext>
            </a:extLst>
          </p:cNvPr>
          <p:cNvCxnSpPr>
            <a:cxnSpLocks/>
          </p:cNvCxnSpPr>
          <p:nvPr/>
        </p:nvCxnSpPr>
        <p:spPr>
          <a:xfrm>
            <a:off x="6298570" y="2960064"/>
            <a:ext cx="1404000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>
            <a:extLst>
              <a:ext uri="{FF2B5EF4-FFF2-40B4-BE49-F238E27FC236}">
                <a16:creationId xmlns:a16="http://schemas.microsoft.com/office/drawing/2014/main" id="{F766B8B5-2C66-87B3-0767-F785D6BA508E}"/>
              </a:ext>
            </a:extLst>
          </p:cNvPr>
          <p:cNvSpPr/>
          <p:nvPr/>
        </p:nvSpPr>
        <p:spPr>
          <a:xfrm>
            <a:off x="5747300" y="3612275"/>
            <a:ext cx="3517886" cy="32004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50" noProof="0" dirty="0"/>
              <a:t>peter.friedman@cairneagle.com</a:t>
            </a:r>
            <a:br>
              <a:rPr lang="en-US" sz="950" noProof="0" dirty="0"/>
            </a:br>
            <a:r>
              <a:rPr lang="en-US" sz="950" noProof="0" dirty="0"/>
              <a:t>+1 646 902 5587 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4594E45F-8B71-F843-D73D-4E152067C20A}"/>
              </a:ext>
            </a:extLst>
          </p:cNvPr>
          <p:cNvSpPr/>
          <p:nvPr/>
        </p:nvSpPr>
        <p:spPr>
          <a:xfrm>
            <a:off x="5747298" y="5034665"/>
            <a:ext cx="3517886" cy="99801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lang="en-US" sz="1400" noProof="0" dirty="0">
                <a:solidFill>
                  <a:schemeClr val="tx2"/>
                </a:solidFill>
              </a:rPr>
              <a:t>	James Winship</a:t>
            </a: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endParaRPr lang="en-US" sz="1400" noProof="0" dirty="0">
              <a:solidFill>
                <a:schemeClr val="tx2"/>
              </a:solidFill>
            </a:endParaRP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ＭＳ Ｐゴシック" pitchFamily="34" charset="-128"/>
                <a:cs typeface="+mn-cs"/>
              </a:rPr>
              <a:t>	</a:t>
            </a:r>
            <a:r>
              <a:rPr lang="en-US" sz="1200" b="1" noProof="0" dirty="0">
                <a:solidFill>
                  <a:prstClr val="black"/>
                </a:solidFill>
                <a:latin typeface="Calibri Light"/>
                <a:ea typeface="ＭＳ Ｐゴシック" pitchFamily="34" charset="-128"/>
              </a:rPr>
              <a:t>Manager - ECE Lead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ＭＳ Ｐゴシック" pitchFamily="34" charset="-128"/>
              <a:cs typeface="+mn-cs"/>
            </a:endParaRP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ＭＳ Ｐゴシック" pitchFamily="34" charset="-128"/>
              <a:cs typeface="+mn-cs"/>
            </a:endParaRPr>
          </a:p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Tx/>
              <a:buNone/>
              <a:tabLst/>
              <a:defRPr/>
            </a:pPr>
            <a:endParaRPr lang="en-US" sz="1050" noProof="0" dirty="0">
              <a:solidFill>
                <a:prstClr val="black"/>
              </a:solidFill>
              <a:latin typeface="Calibri Light"/>
            </a:endParaRP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07B31DA9-9516-A8DA-C318-31D73B5A1CBB}"/>
              </a:ext>
            </a:extLst>
          </p:cNvPr>
          <p:cNvCxnSpPr>
            <a:cxnSpLocks/>
          </p:cNvCxnSpPr>
          <p:nvPr/>
        </p:nvCxnSpPr>
        <p:spPr>
          <a:xfrm>
            <a:off x="6298569" y="5397088"/>
            <a:ext cx="1404000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angle 68">
            <a:extLst>
              <a:ext uri="{FF2B5EF4-FFF2-40B4-BE49-F238E27FC236}">
                <a16:creationId xmlns:a16="http://schemas.microsoft.com/office/drawing/2014/main" id="{8BA79451-9511-C835-275F-338F0F622A9A}"/>
              </a:ext>
            </a:extLst>
          </p:cNvPr>
          <p:cNvSpPr/>
          <p:nvPr/>
        </p:nvSpPr>
        <p:spPr>
          <a:xfrm>
            <a:off x="5747299" y="6049299"/>
            <a:ext cx="3517886" cy="32004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50" noProof="0" dirty="0"/>
              <a:t>james.winship@cairneagle.com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7C37C81-7F75-029D-F12D-BC1DD29414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3552320"/>
              </p:ext>
            </p:extLst>
          </p:nvPr>
        </p:nvGraphicFramePr>
        <p:xfrm>
          <a:off x="568166" y="1666319"/>
          <a:ext cx="1185458" cy="1030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9C8B2D7E-0DFE-6E76-4C8A-4F304383179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Contact a member of the team to discuss ECE work in your region</a:t>
            </a:r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51A05A7F-C578-6C34-215A-AFB316ED7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E1BD-9462-4EB3-AD19-0259AFA5AD0E}" type="slidenum">
              <a:rPr lang="en-US" noProof="0" smtClean="0"/>
              <a:pPr/>
              <a:t>15</a:t>
            </a:fld>
            <a:endParaRPr lang="en-US" noProof="0" dirty="0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314C1DE1-2E48-A6ED-B9B9-55B68F114D11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 vert="horz" rIns="91440"/>
          <a:lstStyle/>
          <a:p>
            <a:pPr>
              <a:spcBef>
                <a:spcPts val="300"/>
              </a:spcBef>
            </a:pPr>
            <a:r>
              <a:rPr lang="en-US" noProof="0" dirty="0"/>
              <a:t>We have a specialist team focusing on the US and ECE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17EB45-BFFF-BAF2-CD93-2BD7A939DD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0" dirty="0"/>
              <a:t>Cairneagle Credentials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CD9BCB-B0F5-1808-755C-A757843092C4}"/>
              </a:ext>
            </a:extLst>
          </p:cNvPr>
          <p:cNvSpPr/>
          <p:nvPr/>
        </p:nvSpPr>
        <p:spPr>
          <a:xfrm>
            <a:off x="1100889" y="5034665"/>
            <a:ext cx="3517886" cy="99801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lang="en-US" sz="1400" noProof="0" dirty="0">
                <a:solidFill>
                  <a:schemeClr val="tx2"/>
                </a:solidFill>
              </a:rPr>
              <a:t>	Ewan Robertson</a:t>
            </a: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endParaRPr lang="en-US" sz="1400" noProof="0" dirty="0">
              <a:solidFill>
                <a:schemeClr val="tx2"/>
              </a:solidFill>
            </a:endParaRPr>
          </a:p>
          <a:p>
            <a:pPr>
              <a:buClr>
                <a:prstClr val="black">
                  <a:lumMod val="50000"/>
                  <a:lumOff val="50000"/>
                </a:prstClr>
              </a:buCl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ＭＳ Ｐゴシック" pitchFamily="34" charset="-128"/>
                <a:cs typeface="+mn-cs"/>
              </a:rPr>
              <a:t>	Principal - ECE Lead</a:t>
            </a:r>
          </a:p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Tx/>
              <a:buNone/>
              <a:tabLst/>
              <a:defRPr/>
            </a:pPr>
            <a:endParaRPr lang="en-US" sz="1050" noProof="0" dirty="0">
              <a:solidFill>
                <a:prstClr val="black"/>
              </a:solidFill>
              <a:latin typeface="Calibri Light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D8A25B-CAFD-389C-7EAE-C17D9177059E}"/>
              </a:ext>
            </a:extLst>
          </p:cNvPr>
          <p:cNvCxnSpPr>
            <a:cxnSpLocks/>
          </p:cNvCxnSpPr>
          <p:nvPr/>
        </p:nvCxnSpPr>
        <p:spPr>
          <a:xfrm>
            <a:off x="1652160" y="5397088"/>
            <a:ext cx="1404000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3406C3BE-5D4F-D820-98D7-E4C9663DF51C}"/>
              </a:ext>
            </a:extLst>
          </p:cNvPr>
          <p:cNvSpPr/>
          <p:nvPr/>
        </p:nvSpPr>
        <p:spPr>
          <a:xfrm>
            <a:off x="1100890" y="6049299"/>
            <a:ext cx="3517886" cy="32004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50" noProof="0" dirty="0"/>
              <a:t>ewan.robertson@cairneagle.com </a:t>
            </a:r>
          </a:p>
        </p:txBody>
      </p:sp>
      <p:pic>
        <p:nvPicPr>
          <p:cNvPr id="26" name="Picture 25" descr="Ewan Robertson">
            <a:extLst>
              <a:ext uri="{FF2B5EF4-FFF2-40B4-BE49-F238E27FC236}">
                <a16:creationId xmlns:a16="http://schemas.microsoft.com/office/drawing/2014/main" id="{53B4711D-596A-9DD6-25F4-BB4761A52D0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6650" r="16650"/>
          <a:stretch>
            <a:fillRect/>
          </a:stretch>
        </p:blipFill>
        <p:spPr>
          <a:xfrm>
            <a:off x="567690" y="4048555"/>
            <a:ext cx="1185457" cy="1185457"/>
          </a:xfrm>
          <a:prstGeom prst="ellipse">
            <a:avLst/>
          </a:prstGeom>
        </p:spPr>
      </p:pic>
      <p:pic>
        <p:nvPicPr>
          <p:cNvPr id="28" name="Picture 4" descr="The image shows a man wearing a dark suit and white shirt, with a patterned tie.&#10;&#10;AI-generated content may be incorrect.">
            <a:extLst>
              <a:ext uri="{FF2B5EF4-FFF2-40B4-BE49-F238E27FC236}">
                <a16:creationId xmlns:a16="http://schemas.microsoft.com/office/drawing/2014/main" id="{5448869D-64F9-BDAA-DE51-6594CF1C5A21}"/>
              </a:ext>
            </a:extLst>
          </p:cNvPr>
          <p:cNvPicPr preferRelativeResize="0"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0" r="21602"/>
          <a:stretch/>
        </p:blipFill>
        <p:spPr bwMode="auto">
          <a:xfrm>
            <a:off x="5213350" y="1610851"/>
            <a:ext cx="1185457" cy="1185457"/>
          </a:xfrm>
          <a:prstGeom prst="ellipse">
            <a:avLst/>
          </a:prstGeom>
          <a:ln w="63500" cap="rnd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James Winship">
            <a:extLst>
              <a:ext uri="{FF2B5EF4-FFF2-40B4-BE49-F238E27FC236}">
                <a16:creationId xmlns:a16="http://schemas.microsoft.com/office/drawing/2014/main" id="{B5407601-89A5-4DF2-C373-8D861A2B51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 bwMode="auto">
          <a:xfrm>
            <a:off x="5213350" y="4047875"/>
            <a:ext cx="1185457" cy="118545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564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48DA0BF2-F249-B977-58C8-504E97743BBD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96443677"/>
              </p:ext>
            </p:extLst>
          </p:nvPr>
        </p:nvGraphicFramePr>
        <p:xfrm>
          <a:off x="382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360" imgH="360" progId="TCLayout.ActiveDocument.1">
                  <p:embed/>
                </p:oleObj>
              </mc:Choice>
              <mc:Fallback>
                <p:oleObj name="thinkcell Slide" r:id="rId4" imgW="360" imgH="36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8DA0BF2-F249-B977-58C8-504E97743BB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2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41855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5181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/%m/%Y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1&quot;&gt;&lt;elem m_fUsage=&quot;2.70999999999999996447E+00&quot;&gt;&lt;m_msothmcolidx val=&quot;0&quot;/&gt;&lt;m_rgb r=&quot;F4&quot; g=&quot;CE&quot; b=&quot;F1&quot;/&gt;&lt;m_nBrightness val=&quot;0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MdSmnPAQRellO_rtmY_l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4fsyXJoS_alLpf6R5MhB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.M6T9VOTOib8paKTFNHW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u8mPaZkSbq4Qrk4Q58OlA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MjeMR75SGylAiKAMB8EN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MjeMR75SGylAiKAMB8EN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MjeMR75SGylAiKAMB8EN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S8R_llJSc62w4hXTfQ7iw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ZKyYkaGR2eJIumNwI65fQ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1N9N2PCxpG1zuHyWt_iv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orw4D9tRLKcRJPfvy5_X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SbYO8zaXD2I30CFQmTl8A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SbYO8zaXD2I30CFQmTl8A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S8R_llJSc62w4hXTfQ7iw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q7R6ALUUDARGZ8kX67dcw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ZKyYkaGR2eJIumNwI65fQ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 [1793140897427]">
  <a:themeElements>
    <a:clrScheme name="Custom 2">
      <a:dk1>
        <a:sysClr val="windowText" lastClr="000000"/>
      </a:dk1>
      <a:lt1>
        <a:sysClr val="window" lastClr="FFFFFF"/>
      </a:lt1>
      <a:dk2>
        <a:srgbClr val="742353"/>
      </a:dk2>
      <a:lt2>
        <a:srgbClr val="CF5FA2"/>
      </a:lt2>
      <a:accent1>
        <a:srgbClr val="C3CFE1"/>
      </a:accent1>
      <a:accent2>
        <a:srgbClr val="6F8DB9"/>
      </a:accent2>
      <a:accent3>
        <a:srgbClr val="46628C"/>
      </a:accent3>
      <a:accent4>
        <a:srgbClr val="57ABA3"/>
      </a:accent4>
      <a:accent5>
        <a:srgbClr val="FF9D3C"/>
      </a:accent5>
      <a:accent6>
        <a:srgbClr val="902424"/>
      </a:accent6>
      <a:hlink>
        <a:srgbClr val="46628C"/>
      </a:hlink>
      <a:folHlink>
        <a:srgbClr val="C0C0C0"/>
      </a:folHlink>
    </a:clrScheme>
    <a:fontScheme name="Cairneagle">
      <a:majorFont>
        <a:latin typeface="Calibri Light"/>
        <a:ea typeface=""/>
        <a:cs typeface=""/>
      </a:majorFont>
      <a:minorFont>
        <a:latin typeface="Calibri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irneagle Powerpoint Template 2026_v1(1)" id="{A4BA6A4B-1330-4254-A0F5-76D101F69A6D}" vid="{6F1A7E94-94A0-474A-95E8-A46FA0A9C4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8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32CD239-D403-4B8A-8D56-5EE73F43E63D}">
  <we:reference id="11d7cf85-ae5a-43b8-bc58-1e1a151cce24" version="1.0.0.1" store="EXCatalog" storeType="EXCatalog"/>
  <we:alternateReferences>
    <we:reference id="WA200010725" version="1.0.0.1" store="en-US" storeType="OMEX"/>
  </we:alternateReferences>
  <we:properties>
    <we:property name="claude.fileId" value="&quot;facb20a9-31b6-4560-8cb7-7263aaa9ad00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1F47457160A847958FBCC8ED78F977" ma:contentTypeVersion="12" ma:contentTypeDescription="Create a new document." ma:contentTypeScope="" ma:versionID="86bd4640f072a0514e8ade89315591cc">
  <xsd:schema xmlns:xsd="http://www.w3.org/2001/XMLSchema" xmlns:xs="http://www.w3.org/2001/XMLSchema" xmlns:p="http://schemas.microsoft.com/office/2006/metadata/properties" xmlns:ns2="4e8657ba-8a09-421d-9894-8bddaf4d3afe" xmlns:ns3="2ef55ee5-f038-4ba1-a277-ad10985547ae" targetNamespace="http://schemas.microsoft.com/office/2006/metadata/properties" ma:root="true" ma:fieldsID="55ca5c71d41277f517c56fb658e91bd7" ns2:_="" ns3:_="">
    <xsd:import namespace="4e8657ba-8a09-421d-9894-8bddaf4d3afe"/>
    <xsd:import namespace="2ef55ee5-f038-4ba1-a277-ad10985547a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8657ba-8a09-421d-9894-8bddaf4d3a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f177415-d9fa-4d30-a2d8-03dc5bcd15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f55ee5-f038-4ba1-a277-ad10985547ae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f76b6fa3-7ceb-4bfd-b793-4e7cc98ff41d}" ma:internalName="TaxCatchAll" ma:showField="CatchAllData" ma:web="2ef55ee5-f038-4ba1-a277-ad10985547a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e8657ba-8a09-421d-9894-8bddaf4d3afe">
      <Terms xmlns="http://schemas.microsoft.com/office/infopath/2007/PartnerControls"/>
    </lcf76f155ced4ddcb4097134ff3c332f>
    <TaxCatchAll xmlns="2ef55ee5-f038-4ba1-a277-ad10985547a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B4B5D4-A7FF-4C85-BB92-05BF436A12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8657ba-8a09-421d-9894-8bddaf4d3afe"/>
    <ds:schemaRef ds:uri="2ef55ee5-f038-4ba1-a277-ad10985547a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DDB8C8-6704-4371-98AA-023BA20D471E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2ef55ee5-f038-4ba1-a277-ad10985547ae"/>
    <ds:schemaRef ds:uri="4e8657ba-8a09-421d-9894-8bddaf4d3afe"/>
  </ds:schemaRefs>
</ds:datastoreItem>
</file>

<file path=customXml/itemProps3.xml><?xml version="1.0" encoding="utf-8"?>
<ds:datastoreItem xmlns:ds="http://schemas.openxmlformats.org/officeDocument/2006/customXml" ds:itemID="{41D6B848-0215-4161-ADFD-6AF1BA2CC3B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Cairneagle Powerpoint Template 2026_v1</Template>
  <TotalTime>0</TotalTime>
  <Words>2169</Words>
  <Application>Microsoft Office PowerPoint</Application>
  <PresentationFormat>A4 Paper (210x297 mm)</PresentationFormat>
  <Paragraphs>299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 [1793140897427]</vt:lpstr>
      <vt:lpstr>Early childhood education in the US</vt:lpstr>
      <vt:lpstr>PowerPoint Presentation</vt:lpstr>
      <vt:lpstr>Cairneagle is a leading independent strategy consultancy with deep specialization in education</vt:lpstr>
      <vt:lpstr>We support operators and investors across the education sector with strategy and deal-making, from market entry to due diligence</vt:lpstr>
      <vt:lpstr>Cairneagle's education-only focus, bespoke approach, and 360° global perspective make it the natural partner for US clients who demand more than the standard consulting playbook</vt:lpstr>
      <vt:lpstr>Our portfolio of work in US education includes a wide range of clients and sectors</vt:lpstr>
      <vt:lpstr>Our early childhood education work spans 15 countries across North America, Europe and Asia, giving US clients international benchmarks</vt:lpstr>
      <vt:lpstr>We have advised leading ECE operators and investors on over 150 deals and growth projects across North America, Europe, and Asia</vt:lpstr>
      <vt:lpstr>PowerPoint Presentation</vt:lpstr>
      <vt:lpstr>The US center-based ECE market is worth $77bn; c.70% of US centers are for-profit and c.90% of those are single sites or small groups, meaning further consolidation is possible</vt:lpstr>
      <vt:lpstr>Cost-of-living pressures are impacting parent affordability, and the expansion of universal free pre-K is drawing families away, all while operating costs keep rising</vt:lpstr>
      <vt:lpstr>We answer the questions that drive growth and deal value in US ECE</vt:lpstr>
      <vt:lpstr>We have applied our deep early childhood education expertise to evaluate and shape ECE growth strategies across multiple US states</vt:lpstr>
      <vt:lpstr>We have evaluated US metro areas across a variety of factors to determine the most attractive markets for childcare to guide future growth</vt:lpstr>
      <vt:lpstr>We have a specialist team focusing on the US and ECE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Peter Friedman</dc:creator>
  <cp:lastModifiedBy>Peter Friedman</cp:lastModifiedBy>
  <cp:revision>6</cp:revision>
  <cp:lastPrinted>2022-11-11T13:29:51Z</cp:lastPrinted>
  <dcterms:created xsi:type="dcterms:W3CDTF">2026-10-27T12:35:54Z</dcterms:created>
  <dcterms:modified xsi:type="dcterms:W3CDTF">2026-11-02T10:40:05Z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0x0101005F1F47457160A847958FBCC8ED78F977</vt:lpwstr>
  </property>
  <property fmtid="{D5CDD505-2E9C-101B-9397-08002B2CF9AE}" pid="3" name="MediaServiceImageTags">
    <vt:lpwstr/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Order">
    <vt:r8>58439700</vt:r8>
  </property>
  <property fmtid="{D5CDD505-2E9C-101B-9397-08002B2CF9AE}" pid="8" name="xd_Signature">
    <vt:bool>false</vt:bool>
  </property>
  <property fmtid="{D5CDD505-2E9C-101B-9397-08002B2CF9AE}" pid="9" name="xd_ProgID">
    <vt:lpwstr/>
  </property>
  <property fmtid="{D5CDD505-2E9C-101B-9397-08002B2CF9AE}" pid="10" name="TemplateUrl">
    <vt:lpwstr/>
  </property>
</Properties>
</file>